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9"/>
  </p:notesMasterIdLst>
  <p:sldIdLst>
    <p:sldId id="256" r:id="rId2"/>
    <p:sldId id="286" r:id="rId3"/>
    <p:sldId id="257" r:id="rId4"/>
    <p:sldId id="312" r:id="rId5"/>
    <p:sldId id="287" r:id="rId6"/>
    <p:sldId id="291" r:id="rId7"/>
    <p:sldId id="290" r:id="rId8"/>
    <p:sldId id="258" r:id="rId9"/>
    <p:sldId id="284" r:id="rId10"/>
    <p:sldId id="292" r:id="rId11"/>
    <p:sldId id="311" r:id="rId12"/>
    <p:sldId id="261" r:id="rId13"/>
    <p:sldId id="310" r:id="rId14"/>
    <p:sldId id="293" r:id="rId15"/>
    <p:sldId id="294" r:id="rId16"/>
    <p:sldId id="295" r:id="rId17"/>
    <p:sldId id="285" r:id="rId18"/>
    <p:sldId id="313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67" r:id="rId28"/>
    <p:sldId id="276" r:id="rId29"/>
    <p:sldId id="277" r:id="rId30"/>
    <p:sldId id="297" r:id="rId31"/>
    <p:sldId id="300" r:id="rId32"/>
    <p:sldId id="298" r:id="rId33"/>
    <p:sldId id="296" r:id="rId34"/>
    <p:sldId id="279" r:id="rId35"/>
    <p:sldId id="282" r:id="rId36"/>
    <p:sldId id="309" r:id="rId37"/>
    <p:sldId id="283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A4D5"/>
    <a:srgbClr val="19B7D7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8BB2E-CACD-4F10-BB42-F2CD94154640}" type="doc">
      <dgm:prSet loTypeId="urn:microsoft.com/office/officeart/2005/8/layout/cycle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A51A6C8D-288A-4EA1-B0A8-9AB912B2CB60}">
      <dgm:prSet phldrT="[Text]"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Yara yatağı ve yüzeyi</a:t>
          </a:r>
          <a:endParaRPr lang="tr-TR" sz="1600" b="1" dirty="0">
            <a:solidFill>
              <a:srgbClr val="002060"/>
            </a:solidFill>
          </a:endParaRPr>
        </a:p>
      </dgm:t>
    </dgm:pt>
    <dgm:pt modelId="{5C643378-651B-49DC-8052-500EA15C6E30}" type="parTrans" cxnId="{8EC046AC-7557-48BF-BCBE-55105C5B2498}">
      <dgm:prSet/>
      <dgm:spPr/>
      <dgm:t>
        <a:bodyPr/>
        <a:lstStyle/>
        <a:p>
          <a:endParaRPr lang="tr-TR"/>
        </a:p>
      </dgm:t>
    </dgm:pt>
    <dgm:pt modelId="{3C2DC97F-A9F3-409C-BE71-5DF5F4D73771}" type="sibTrans" cxnId="{8EC046AC-7557-48BF-BCBE-55105C5B2498}">
      <dgm:prSet/>
      <dgm:spPr/>
      <dgm:t>
        <a:bodyPr/>
        <a:lstStyle/>
        <a:p>
          <a:endParaRPr lang="tr-TR"/>
        </a:p>
      </dgm:t>
    </dgm:pt>
    <dgm:pt modelId="{1725877D-EC6A-45AE-A2F2-FEEB92123023}">
      <dgm:prSet phldrT="[Text]"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Yaranın büyüklüğü</a:t>
          </a:r>
          <a:endParaRPr lang="tr-TR" sz="1600" b="1" dirty="0">
            <a:solidFill>
              <a:srgbClr val="002060"/>
            </a:solidFill>
          </a:endParaRPr>
        </a:p>
      </dgm:t>
    </dgm:pt>
    <dgm:pt modelId="{D217EF55-5461-4FC0-9407-224C4AD79205}" type="parTrans" cxnId="{2744AC71-D32B-47F9-A015-A4D27A06B7D5}">
      <dgm:prSet/>
      <dgm:spPr/>
      <dgm:t>
        <a:bodyPr/>
        <a:lstStyle/>
        <a:p>
          <a:endParaRPr lang="tr-TR"/>
        </a:p>
      </dgm:t>
    </dgm:pt>
    <dgm:pt modelId="{A138AA17-DED9-4A2D-A56C-FDF7CCE6C763}" type="sibTrans" cxnId="{2744AC71-D32B-47F9-A015-A4D27A06B7D5}">
      <dgm:prSet/>
      <dgm:spPr/>
      <dgm:t>
        <a:bodyPr/>
        <a:lstStyle/>
        <a:p>
          <a:endParaRPr lang="tr-TR"/>
        </a:p>
      </dgm:t>
    </dgm:pt>
    <dgm:pt modelId="{600F79A4-85FA-4BBA-AC4A-B872C6E162FE}">
      <dgm:prSet phldrT="[Text]"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Ağrı </a:t>
          </a:r>
          <a:endParaRPr lang="tr-TR" sz="1600" b="1" dirty="0">
            <a:solidFill>
              <a:srgbClr val="002060"/>
            </a:solidFill>
          </a:endParaRPr>
        </a:p>
      </dgm:t>
    </dgm:pt>
    <dgm:pt modelId="{D5AE7EF5-C062-443E-B870-9AB1879CC271}" type="parTrans" cxnId="{FC19078E-59B4-4E4C-929E-19FBD0F1A681}">
      <dgm:prSet/>
      <dgm:spPr/>
      <dgm:t>
        <a:bodyPr/>
        <a:lstStyle/>
        <a:p>
          <a:endParaRPr lang="tr-TR"/>
        </a:p>
      </dgm:t>
    </dgm:pt>
    <dgm:pt modelId="{AD642BF9-F229-4500-B5FA-0FEEB343CA81}" type="sibTrans" cxnId="{FC19078E-59B4-4E4C-929E-19FBD0F1A681}">
      <dgm:prSet/>
      <dgm:spPr/>
      <dgm:t>
        <a:bodyPr/>
        <a:lstStyle/>
        <a:p>
          <a:endParaRPr lang="tr-TR"/>
        </a:p>
      </dgm:t>
    </dgm:pt>
    <dgm:pt modelId="{DC5CE903-110A-4489-A2DF-52F5F5C76601}">
      <dgm:prSet phldrT="[Text]"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Enfeksiyon </a:t>
          </a:r>
          <a:endParaRPr lang="tr-TR" sz="1600" b="1" dirty="0">
            <a:solidFill>
              <a:srgbClr val="002060"/>
            </a:solidFill>
          </a:endParaRPr>
        </a:p>
      </dgm:t>
    </dgm:pt>
    <dgm:pt modelId="{A6D4DE70-A309-4431-83F3-8CD5B0134506}" type="parTrans" cxnId="{2591240A-0944-4831-BABD-B51F3C94C744}">
      <dgm:prSet/>
      <dgm:spPr/>
      <dgm:t>
        <a:bodyPr/>
        <a:lstStyle/>
        <a:p>
          <a:endParaRPr lang="tr-TR"/>
        </a:p>
      </dgm:t>
    </dgm:pt>
    <dgm:pt modelId="{61ED1F75-27E8-4410-855B-59879C075788}" type="sibTrans" cxnId="{2591240A-0944-4831-BABD-B51F3C94C744}">
      <dgm:prSet/>
      <dgm:spPr/>
      <dgm:t>
        <a:bodyPr/>
        <a:lstStyle/>
        <a:p>
          <a:endParaRPr lang="tr-TR"/>
        </a:p>
      </dgm:t>
    </dgm:pt>
    <dgm:pt modelId="{2CE69C38-3EDD-4C2B-A82B-EFB36C094B89}">
      <dgm:prSet phldrT="[Text]"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Lokalizasyon </a:t>
          </a:r>
          <a:endParaRPr lang="tr-TR" sz="1600" b="1" dirty="0">
            <a:solidFill>
              <a:srgbClr val="002060"/>
            </a:solidFill>
          </a:endParaRPr>
        </a:p>
      </dgm:t>
    </dgm:pt>
    <dgm:pt modelId="{5E198F9B-F682-46D3-807E-0E5AE5A063B7}" type="parTrans" cxnId="{8BFDD087-3ECC-486A-ADBD-F03FC4F93C25}">
      <dgm:prSet/>
      <dgm:spPr/>
      <dgm:t>
        <a:bodyPr/>
        <a:lstStyle/>
        <a:p>
          <a:endParaRPr lang="tr-TR"/>
        </a:p>
      </dgm:t>
    </dgm:pt>
    <dgm:pt modelId="{1CDCBA61-912D-427F-AFB0-A5F3C4BECA76}" type="sibTrans" cxnId="{8BFDD087-3ECC-486A-ADBD-F03FC4F93C25}">
      <dgm:prSet/>
      <dgm:spPr/>
      <dgm:t>
        <a:bodyPr/>
        <a:lstStyle/>
        <a:p>
          <a:endParaRPr lang="tr-TR"/>
        </a:p>
      </dgm:t>
    </dgm:pt>
    <dgm:pt modelId="{83DBDFE7-ADAE-40B3-A944-269E86BAE8BA}">
      <dgm:prSet custT="1"/>
      <dgm:spPr/>
      <dgm:t>
        <a:bodyPr/>
        <a:lstStyle/>
        <a:p>
          <a:r>
            <a:rPr lang="tr-TR" sz="1600" b="1" dirty="0" smtClean="0">
              <a:solidFill>
                <a:srgbClr val="002060"/>
              </a:solidFill>
            </a:rPr>
            <a:t>Yara kenarları ve çevresi</a:t>
          </a:r>
          <a:endParaRPr lang="tr-TR" sz="1600" b="1" dirty="0">
            <a:solidFill>
              <a:srgbClr val="002060"/>
            </a:solidFill>
          </a:endParaRPr>
        </a:p>
      </dgm:t>
    </dgm:pt>
    <dgm:pt modelId="{7C2DC05D-A2DC-44B8-B14E-8FF45B63D2FD}" type="parTrans" cxnId="{D7A65507-DFB6-4D04-8473-696F8A298EFC}">
      <dgm:prSet/>
      <dgm:spPr/>
      <dgm:t>
        <a:bodyPr/>
        <a:lstStyle/>
        <a:p>
          <a:endParaRPr lang="tr-TR"/>
        </a:p>
      </dgm:t>
    </dgm:pt>
    <dgm:pt modelId="{1B79B0E4-D071-4340-ADD9-E9FB868C68B8}" type="sibTrans" cxnId="{D7A65507-DFB6-4D04-8473-696F8A298EFC}">
      <dgm:prSet/>
      <dgm:spPr/>
      <dgm:t>
        <a:bodyPr/>
        <a:lstStyle/>
        <a:p>
          <a:endParaRPr lang="tr-TR"/>
        </a:p>
      </dgm:t>
    </dgm:pt>
    <dgm:pt modelId="{7CA1D33E-8642-42A7-88EF-BEF7D9AF5CA7}" type="pres">
      <dgm:prSet presAssocID="{2E98BB2E-CACD-4F10-BB42-F2CD9415464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35E1095-F23F-4836-BD4B-D3583CF23F30}" type="pres">
      <dgm:prSet presAssocID="{A51A6C8D-288A-4EA1-B0A8-9AB912B2CB60}" presName="dummy" presStyleCnt="0"/>
      <dgm:spPr/>
    </dgm:pt>
    <dgm:pt modelId="{4363C747-3243-4CB0-B319-DC6CEC93FBBA}" type="pres">
      <dgm:prSet presAssocID="{A51A6C8D-288A-4EA1-B0A8-9AB912B2CB60}" presName="node" presStyleLbl="revTx" presStyleIdx="0" presStyleCnt="6" custScaleX="153148" custRadScaleRad="97399" custRadScaleInc="352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FC4902-9C02-4AD0-AA89-A2024D830FE5}" type="pres">
      <dgm:prSet presAssocID="{3C2DC97F-A9F3-409C-BE71-5DF5F4D73771}" presName="sibTrans" presStyleLbl="node1" presStyleIdx="0" presStyleCnt="6"/>
      <dgm:spPr/>
      <dgm:t>
        <a:bodyPr/>
        <a:lstStyle/>
        <a:p>
          <a:endParaRPr lang="tr-TR"/>
        </a:p>
      </dgm:t>
    </dgm:pt>
    <dgm:pt modelId="{FE0707D2-4D27-49B2-ADCA-E8464C527E76}" type="pres">
      <dgm:prSet presAssocID="{83DBDFE7-ADAE-40B3-A944-269E86BAE8BA}" presName="dummy" presStyleCnt="0"/>
      <dgm:spPr/>
    </dgm:pt>
    <dgm:pt modelId="{EF119C7E-F36A-4285-A35D-369181593636}" type="pres">
      <dgm:prSet presAssocID="{83DBDFE7-ADAE-40B3-A944-269E86BAE8BA}" presName="node" presStyleLbl="revTx" presStyleIdx="1" presStyleCnt="6" custScaleX="1542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012CE4-B88C-42FC-9C71-DE20043073FB}" type="pres">
      <dgm:prSet presAssocID="{1B79B0E4-D071-4340-ADD9-E9FB868C68B8}" presName="sibTrans" presStyleLbl="node1" presStyleIdx="1" presStyleCnt="6"/>
      <dgm:spPr/>
      <dgm:t>
        <a:bodyPr/>
        <a:lstStyle/>
        <a:p>
          <a:endParaRPr lang="tr-TR"/>
        </a:p>
      </dgm:t>
    </dgm:pt>
    <dgm:pt modelId="{157E7C49-C490-4F2D-B034-1105B5C7278A}" type="pres">
      <dgm:prSet presAssocID="{1725877D-EC6A-45AE-A2F2-FEEB92123023}" presName="dummy" presStyleCnt="0"/>
      <dgm:spPr/>
    </dgm:pt>
    <dgm:pt modelId="{E2173AE0-BB1B-4A05-A966-4C3D6DE3F84B}" type="pres">
      <dgm:prSet presAssocID="{1725877D-EC6A-45AE-A2F2-FEEB92123023}" presName="node" presStyleLbl="revTx" presStyleIdx="2" presStyleCnt="6" custScaleX="121887" custRadScaleRad="103270" custRadScaleInc="-1064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B8FB5F-AD2C-4F46-B829-B8C69C0C78EE}" type="pres">
      <dgm:prSet presAssocID="{A138AA17-DED9-4A2D-A56C-FDF7CCE6C763}" presName="sibTrans" presStyleLbl="node1" presStyleIdx="2" presStyleCnt="6"/>
      <dgm:spPr/>
      <dgm:t>
        <a:bodyPr/>
        <a:lstStyle/>
        <a:p>
          <a:endParaRPr lang="tr-TR"/>
        </a:p>
      </dgm:t>
    </dgm:pt>
    <dgm:pt modelId="{0587CB7B-586F-475B-82B6-6D255280D965}" type="pres">
      <dgm:prSet presAssocID="{600F79A4-85FA-4BBA-AC4A-B872C6E162FE}" presName="dummy" presStyleCnt="0"/>
      <dgm:spPr/>
    </dgm:pt>
    <dgm:pt modelId="{3B0D6ED0-56A9-4CAE-99BD-9D3A437E6D24}" type="pres">
      <dgm:prSet presAssocID="{600F79A4-85FA-4BBA-AC4A-B872C6E162FE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56C7D4-0318-4C9A-B0ED-04DA8D291859}" type="pres">
      <dgm:prSet presAssocID="{AD642BF9-F229-4500-B5FA-0FEEB343CA81}" presName="sibTrans" presStyleLbl="node1" presStyleIdx="3" presStyleCnt="6"/>
      <dgm:spPr/>
      <dgm:t>
        <a:bodyPr/>
        <a:lstStyle/>
        <a:p>
          <a:endParaRPr lang="tr-TR"/>
        </a:p>
      </dgm:t>
    </dgm:pt>
    <dgm:pt modelId="{ABECAD7C-38C8-49A9-8C3E-5FB8432998D7}" type="pres">
      <dgm:prSet presAssocID="{DC5CE903-110A-4489-A2DF-52F5F5C76601}" presName="dummy" presStyleCnt="0"/>
      <dgm:spPr/>
    </dgm:pt>
    <dgm:pt modelId="{0D37A17C-450C-46F6-B9AE-4328A6E60C24}" type="pres">
      <dgm:prSet presAssocID="{DC5CE903-110A-4489-A2DF-52F5F5C76601}" presName="node" presStyleLbl="revTx" presStyleIdx="4" presStyleCnt="6" custScaleX="12503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1F2F4E-E9FE-499E-A8F8-B674E532C821}" type="pres">
      <dgm:prSet presAssocID="{61ED1F75-27E8-4410-855B-59879C075788}" presName="sibTrans" presStyleLbl="node1" presStyleIdx="4" presStyleCnt="6"/>
      <dgm:spPr/>
      <dgm:t>
        <a:bodyPr/>
        <a:lstStyle/>
        <a:p>
          <a:endParaRPr lang="tr-TR"/>
        </a:p>
      </dgm:t>
    </dgm:pt>
    <dgm:pt modelId="{EC08DB1F-C71C-4DD0-9803-A32F4BC1215B}" type="pres">
      <dgm:prSet presAssocID="{2CE69C38-3EDD-4C2B-A82B-EFB36C094B89}" presName="dummy" presStyleCnt="0"/>
      <dgm:spPr/>
    </dgm:pt>
    <dgm:pt modelId="{0184992F-2E0F-44A0-9EDA-93984B117659}" type="pres">
      <dgm:prSet presAssocID="{2CE69C38-3EDD-4C2B-A82B-EFB36C094B89}" presName="node" presStyleLbl="revTx" presStyleIdx="5" presStyleCnt="6" custScaleX="152357" custRadScaleRad="98482" custRadScaleInc="-72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704E85-878E-472B-AD64-3F5816164CC2}" type="pres">
      <dgm:prSet presAssocID="{1CDCBA61-912D-427F-AFB0-A5F3C4BECA76}" presName="sibTrans" presStyleLbl="node1" presStyleIdx="5" presStyleCnt="6"/>
      <dgm:spPr/>
      <dgm:t>
        <a:bodyPr/>
        <a:lstStyle/>
        <a:p>
          <a:endParaRPr lang="tr-TR"/>
        </a:p>
      </dgm:t>
    </dgm:pt>
  </dgm:ptLst>
  <dgm:cxnLst>
    <dgm:cxn modelId="{A8793E52-682A-49EA-BC1E-162B47DF31FB}" type="presOf" srcId="{DC5CE903-110A-4489-A2DF-52F5F5C76601}" destId="{0D37A17C-450C-46F6-B9AE-4328A6E60C24}" srcOrd="0" destOrd="0" presId="urn:microsoft.com/office/officeart/2005/8/layout/cycle1"/>
    <dgm:cxn modelId="{0371A4CB-9A39-43D2-9179-FB72A3647133}" type="presOf" srcId="{A51A6C8D-288A-4EA1-B0A8-9AB912B2CB60}" destId="{4363C747-3243-4CB0-B319-DC6CEC93FBBA}" srcOrd="0" destOrd="0" presId="urn:microsoft.com/office/officeart/2005/8/layout/cycle1"/>
    <dgm:cxn modelId="{7288E997-BBE4-4A1A-A4B6-92E59F57D7F4}" type="presOf" srcId="{600F79A4-85FA-4BBA-AC4A-B872C6E162FE}" destId="{3B0D6ED0-56A9-4CAE-99BD-9D3A437E6D24}" srcOrd="0" destOrd="0" presId="urn:microsoft.com/office/officeart/2005/8/layout/cycle1"/>
    <dgm:cxn modelId="{8BFDD087-3ECC-486A-ADBD-F03FC4F93C25}" srcId="{2E98BB2E-CACD-4F10-BB42-F2CD94154640}" destId="{2CE69C38-3EDD-4C2B-A82B-EFB36C094B89}" srcOrd="5" destOrd="0" parTransId="{5E198F9B-F682-46D3-807E-0E5AE5A063B7}" sibTransId="{1CDCBA61-912D-427F-AFB0-A5F3C4BECA76}"/>
    <dgm:cxn modelId="{2591240A-0944-4831-BABD-B51F3C94C744}" srcId="{2E98BB2E-CACD-4F10-BB42-F2CD94154640}" destId="{DC5CE903-110A-4489-A2DF-52F5F5C76601}" srcOrd="4" destOrd="0" parTransId="{A6D4DE70-A309-4431-83F3-8CD5B0134506}" sibTransId="{61ED1F75-27E8-4410-855B-59879C075788}"/>
    <dgm:cxn modelId="{8EC046AC-7557-48BF-BCBE-55105C5B2498}" srcId="{2E98BB2E-CACD-4F10-BB42-F2CD94154640}" destId="{A51A6C8D-288A-4EA1-B0A8-9AB912B2CB60}" srcOrd="0" destOrd="0" parTransId="{5C643378-651B-49DC-8052-500EA15C6E30}" sibTransId="{3C2DC97F-A9F3-409C-BE71-5DF5F4D73771}"/>
    <dgm:cxn modelId="{F0AD506C-698E-474E-B4A5-EF221E768501}" type="presOf" srcId="{83DBDFE7-ADAE-40B3-A944-269E86BAE8BA}" destId="{EF119C7E-F36A-4285-A35D-369181593636}" srcOrd="0" destOrd="0" presId="urn:microsoft.com/office/officeart/2005/8/layout/cycle1"/>
    <dgm:cxn modelId="{FC19078E-59B4-4E4C-929E-19FBD0F1A681}" srcId="{2E98BB2E-CACD-4F10-BB42-F2CD94154640}" destId="{600F79A4-85FA-4BBA-AC4A-B872C6E162FE}" srcOrd="3" destOrd="0" parTransId="{D5AE7EF5-C062-443E-B870-9AB1879CC271}" sibTransId="{AD642BF9-F229-4500-B5FA-0FEEB343CA81}"/>
    <dgm:cxn modelId="{44E9D666-5472-4093-A92F-7BCA33D2E781}" type="presOf" srcId="{61ED1F75-27E8-4410-855B-59879C075788}" destId="{CC1F2F4E-E9FE-499E-A8F8-B674E532C821}" srcOrd="0" destOrd="0" presId="urn:microsoft.com/office/officeart/2005/8/layout/cycle1"/>
    <dgm:cxn modelId="{21C3347F-0D14-4274-92E9-A492F6C2C2E7}" type="presOf" srcId="{1725877D-EC6A-45AE-A2F2-FEEB92123023}" destId="{E2173AE0-BB1B-4A05-A966-4C3D6DE3F84B}" srcOrd="0" destOrd="0" presId="urn:microsoft.com/office/officeart/2005/8/layout/cycle1"/>
    <dgm:cxn modelId="{1D5341E2-2AFF-4FA0-AD00-9CABA223B3C1}" type="presOf" srcId="{3C2DC97F-A9F3-409C-BE71-5DF5F4D73771}" destId="{60FC4902-9C02-4AD0-AA89-A2024D830FE5}" srcOrd="0" destOrd="0" presId="urn:microsoft.com/office/officeart/2005/8/layout/cycle1"/>
    <dgm:cxn modelId="{BC85A77F-EA19-471E-97C2-CF0F68EF0061}" type="presOf" srcId="{1B79B0E4-D071-4340-ADD9-E9FB868C68B8}" destId="{A2012CE4-B88C-42FC-9C71-DE20043073FB}" srcOrd="0" destOrd="0" presId="urn:microsoft.com/office/officeart/2005/8/layout/cycle1"/>
    <dgm:cxn modelId="{D7A65507-DFB6-4D04-8473-696F8A298EFC}" srcId="{2E98BB2E-CACD-4F10-BB42-F2CD94154640}" destId="{83DBDFE7-ADAE-40B3-A944-269E86BAE8BA}" srcOrd="1" destOrd="0" parTransId="{7C2DC05D-A2DC-44B8-B14E-8FF45B63D2FD}" sibTransId="{1B79B0E4-D071-4340-ADD9-E9FB868C68B8}"/>
    <dgm:cxn modelId="{17BB6EC8-C5B6-4241-95BB-120A83502B48}" type="presOf" srcId="{A138AA17-DED9-4A2D-A56C-FDF7CCE6C763}" destId="{5CB8FB5F-AD2C-4F46-B829-B8C69C0C78EE}" srcOrd="0" destOrd="0" presId="urn:microsoft.com/office/officeart/2005/8/layout/cycle1"/>
    <dgm:cxn modelId="{2744AC71-D32B-47F9-A015-A4D27A06B7D5}" srcId="{2E98BB2E-CACD-4F10-BB42-F2CD94154640}" destId="{1725877D-EC6A-45AE-A2F2-FEEB92123023}" srcOrd="2" destOrd="0" parTransId="{D217EF55-5461-4FC0-9407-224C4AD79205}" sibTransId="{A138AA17-DED9-4A2D-A56C-FDF7CCE6C763}"/>
    <dgm:cxn modelId="{9D4F37B2-F2A3-41ED-9825-100B2C39F832}" type="presOf" srcId="{2CE69C38-3EDD-4C2B-A82B-EFB36C094B89}" destId="{0184992F-2E0F-44A0-9EDA-93984B117659}" srcOrd="0" destOrd="0" presId="urn:microsoft.com/office/officeart/2005/8/layout/cycle1"/>
    <dgm:cxn modelId="{81ABCF69-4EBF-4A13-ADBA-F3F8A2A6322F}" type="presOf" srcId="{2E98BB2E-CACD-4F10-BB42-F2CD94154640}" destId="{7CA1D33E-8642-42A7-88EF-BEF7D9AF5CA7}" srcOrd="0" destOrd="0" presId="urn:microsoft.com/office/officeart/2005/8/layout/cycle1"/>
    <dgm:cxn modelId="{FAE7613F-F4DB-4A51-AD66-C00D2D9FAB27}" type="presOf" srcId="{AD642BF9-F229-4500-B5FA-0FEEB343CA81}" destId="{0856C7D4-0318-4C9A-B0ED-04DA8D291859}" srcOrd="0" destOrd="0" presId="urn:microsoft.com/office/officeart/2005/8/layout/cycle1"/>
    <dgm:cxn modelId="{3E35FF94-89D7-439D-B662-16E70ED1C480}" type="presOf" srcId="{1CDCBA61-912D-427F-AFB0-A5F3C4BECA76}" destId="{D1704E85-878E-472B-AD64-3F5816164CC2}" srcOrd="0" destOrd="0" presId="urn:microsoft.com/office/officeart/2005/8/layout/cycle1"/>
    <dgm:cxn modelId="{711BDB39-D61B-48E2-A3F5-BD1C14B387CC}" type="presParOf" srcId="{7CA1D33E-8642-42A7-88EF-BEF7D9AF5CA7}" destId="{935E1095-F23F-4836-BD4B-D3583CF23F30}" srcOrd="0" destOrd="0" presId="urn:microsoft.com/office/officeart/2005/8/layout/cycle1"/>
    <dgm:cxn modelId="{91E322C6-1434-465D-952F-EEF8B0DDD373}" type="presParOf" srcId="{7CA1D33E-8642-42A7-88EF-BEF7D9AF5CA7}" destId="{4363C747-3243-4CB0-B319-DC6CEC93FBBA}" srcOrd="1" destOrd="0" presId="urn:microsoft.com/office/officeart/2005/8/layout/cycle1"/>
    <dgm:cxn modelId="{7F162FE1-C00E-4583-9422-7B3C94EE9CE9}" type="presParOf" srcId="{7CA1D33E-8642-42A7-88EF-BEF7D9AF5CA7}" destId="{60FC4902-9C02-4AD0-AA89-A2024D830FE5}" srcOrd="2" destOrd="0" presId="urn:microsoft.com/office/officeart/2005/8/layout/cycle1"/>
    <dgm:cxn modelId="{74CB759D-3817-42F8-9808-6E974C3D63A0}" type="presParOf" srcId="{7CA1D33E-8642-42A7-88EF-BEF7D9AF5CA7}" destId="{FE0707D2-4D27-49B2-ADCA-E8464C527E76}" srcOrd="3" destOrd="0" presId="urn:microsoft.com/office/officeart/2005/8/layout/cycle1"/>
    <dgm:cxn modelId="{80E3F030-5D9E-4C93-8A76-77AD1E085C80}" type="presParOf" srcId="{7CA1D33E-8642-42A7-88EF-BEF7D9AF5CA7}" destId="{EF119C7E-F36A-4285-A35D-369181593636}" srcOrd="4" destOrd="0" presId="urn:microsoft.com/office/officeart/2005/8/layout/cycle1"/>
    <dgm:cxn modelId="{21FF4C1C-4399-42B3-B3B0-356B1B8F233A}" type="presParOf" srcId="{7CA1D33E-8642-42A7-88EF-BEF7D9AF5CA7}" destId="{A2012CE4-B88C-42FC-9C71-DE20043073FB}" srcOrd="5" destOrd="0" presId="urn:microsoft.com/office/officeart/2005/8/layout/cycle1"/>
    <dgm:cxn modelId="{905CD7F0-3B7D-4198-B5F8-0C935778562F}" type="presParOf" srcId="{7CA1D33E-8642-42A7-88EF-BEF7D9AF5CA7}" destId="{157E7C49-C490-4F2D-B034-1105B5C7278A}" srcOrd="6" destOrd="0" presId="urn:microsoft.com/office/officeart/2005/8/layout/cycle1"/>
    <dgm:cxn modelId="{69F8B7CE-BEC5-4B83-9E4D-25C4CE799E86}" type="presParOf" srcId="{7CA1D33E-8642-42A7-88EF-BEF7D9AF5CA7}" destId="{E2173AE0-BB1B-4A05-A966-4C3D6DE3F84B}" srcOrd="7" destOrd="0" presId="urn:microsoft.com/office/officeart/2005/8/layout/cycle1"/>
    <dgm:cxn modelId="{B9A44E2D-6A08-4176-958B-D158A500866C}" type="presParOf" srcId="{7CA1D33E-8642-42A7-88EF-BEF7D9AF5CA7}" destId="{5CB8FB5F-AD2C-4F46-B829-B8C69C0C78EE}" srcOrd="8" destOrd="0" presId="urn:microsoft.com/office/officeart/2005/8/layout/cycle1"/>
    <dgm:cxn modelId="{26CFC08E-8378-4EC7-A317-AF95B2B43EA8}" type="presParOf" srcId="{7CA1D33E-8642-42A7-88EF-BEF7D9AF5CA7}" destId="{0587CB7B-586F-475B-82B6-6D255280D965}" srcOrd="9" destOrd="0" presId="urn:microsoft.com/office/officeart/2005/8/layout/cycle1"/>
    <dgm:cxn modelId="{0D93371C-71D0-46CC-8211-CB4C7B0A0132}" type="presParOf" srcId="{7CA1D33E-8642-42A7-88EF-BEF7D9AF5CA7}" destId="{3B0D6ED0-56A9-4CAE-99BD-9D3A437E6D24}" srcOrd="10" destOrd="0" presId="urn:microsoft.com/office/officeart/2005/8/layout/cycle1"/>
    <dgm:cxn modelId="{B7CF0F36-0C76-4A28-B760-C421A522FF07}" type="presParOf" srcId="{7CA1D33E-8642-42A7-88EF-BEF7D9AF5CA7}" destId="{0856C7D4-0318-4C9A-B0ED-04DA8D291859}" srcOrd="11" destOrd="0" presId="urn:microsoft.com/office/officeart/2005/8/layout/cycle1"/>
    <dgm:cxn modelId="{E3A8919E-6D2D-4C18-9336-BAF17DE389BA}" type="presParOf" srcId="{7CA1D33E-8642-42A7-88EF-BEF7D9AF5CA7}" destId="{ABECAD7C-38C8-49A9-8C3E-5FB8432998D7}" srcOrd="12" destOrd="0" presId="urn:microsoft.com/office/officeart/2005/8/layout/cycle1"/>
    <dgm:cxn modelId="{AA2ADEDE-A873-47D6-AF0C-FF6976C32107}" type="presParOf" srcId="{7CA1D33E-8642-42A7-88EF-BEF7D9AF5CA7}" destId="{0D37A17C-450C-46F6-B9AE-4328A6E60C24}" srcOrd="13" destOrd="0" presId="urn:microsoft.com/office/officeart/2005/8/layout/cycle1"/>
    <dgm:cxn modelId="{A3FEA052-DC12-4294-9891-8B9A16427080}" type="presParOf" srcId="{7CA1D33E-8642-42A7-88EF-BEF7D9AF5CA7}" destId="{CC1F2F4E-E9FE-499E-A8F8-B674E532C821}" srcOrd="14" destOrd="0" presId="urn:microsoft.com/office/officeart/2005/8/layout/cycle1"/>
    <dgm:cxn modelId="{0EEF4DDD-BC77-4F7D-8EDF-3CC09DDCCEB0}" type="presParOf" srcId="{7CA1D33E-8642-42A7-88EF-BEF7D9AF5CA7}" destId="{EC08DB1F-C71C-4DD0-9803-A32F4BC1215B}" srcOrd="15" destOrd="0" presId="urn:microsoft.com/office/officeart/2005/8/layout/cycle1"/>
    <dgm:cxn modelId="{29BA4BBC-7BE1-4023-AEC9-9BF335705186}" type="presParOf" srcId="{7CA1D33E-8642-42A7-88EF-BEF7D9AF5CA7}" destId="{0184992F-2E0F-44A0-9EDA-93984B117659}" srcOrd="16" destOrd="0" presId="urn:microsoft.com/office/officeart/2005/8/layout/cycle1"/>
    <dgm:cxn modelId="{AA785C14-419A-4158-A352-5495E2C1FB0B}" type="presParOf" srcId="{7CA1D33E-8642-42A7-88EF-BEF7D9AF5CA7}" destId="{D1704E85-878E-472B-AD64-3F5816164CC2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3C747-3243-4CB0-B319-DC6CEC93FBBA}">
      <dsp:nvSpPr>
        <dsp:cNvPr id="0" name=""/>
        <dsp:cNvSpPr/>
      </dsp:nvSpPr>
      <dsp:spPr>
        <a:xfrm>
          <a:off x="4601012" y="216017"/>
          <a:ext cx="1578510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Yara yatağı ve yüzeyi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4601012" y="216017"/>
        <a:ext cx="1578510" cy="1030709"/>
      </dsp:txXfrm>
    </dsp:sp>
    <dsp:sp modelId="{60FC4902-9C02-4AD0-AA89-A2024D830FE5}">
      <dsp:nvSpPr>
        <dsp:cNvPr id="0" name=""/>
        <dsp:cNvSpPr/>
      </dsp:nvSpPr>
      <dsp:spPr>
        <a:xfrm>
          <a:off x="1562380" y="158351"/>
          <a:ext cx="5038362" cy="5038362"/>
        </a:xfrm>
        <a:prstGeom prst="circularArrow">
          <a:avLst>
            <a:gd name="adj1" fmla="val 3989"/>
            <a:gd name="adj2" fmla="val 250241"/>
            <a:gd name="adj3" fmla="val 20330180"/>
            <a:gd name="adj4" fmla="val 19293580"/>
            <a:gd name="adj5" fmla="val 465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19C7E-F36A-4285-A35D-369181593636}">
      <dsp:nvSpPr>
        <dsp:cNvPr id="0" name=""/>
        <dsp:cNvSpPr/>
      </dsp:nvSpPr>
      <dsp:spPr>
        <a:xfrm>
          <a:off x="5546064" y="2004925"/>
          <a:ext cx="1589807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Yara kenarları ve çevresi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5546064" y="2004925"/>
        <a:ext cx="1589807" cy="1030709"/>
      </dsp:txXfrm>
    </dsp:sp>
    <dsp:sp modelId="{A2012CE4-B88C-42FC-9C71-DE20043073FB}">
      <dsp:nvSpPr>
        <dsp:cNvPr id="0" name=""/>
        <dsp:cNvSpPr/>
      </dsp:nvSpPr>
      <dsp:spPr>
        <a:xfrm>
          <a:off x="1490686" y="153592"/>
          <a:ext cx="5038362" cy="5038362"/>
        </a:xfrm>
        <a:prstGeom prst="circularArrow">
          <a:avLst>
            <a:gd name="adj1" fmla="val 3989"/>
            <a:gd name="adj2" fmla="val 250241"/>
            <a:gd name="adj3" fmla="val 1880900"/>
            <a:gd name="adj4" fmla="val 544289"/>
            <a:gd name="adj5" fmla="val 465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73AE0-BB1B-4A05-A966-4C3D6DE3F84B}">
      <dsp:nvSpPr>
        <dsp:cNvPr id="0" name=""/>
        <dsp:cNvSpPr/>
      </dsp:nvSpPr>
      <dsp:spPr>
        <a:xfrm>
          <a:off x="4675389" y="4009850"/>
          <a:ext cx="1256300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Yaranın büyüklüğü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4675389" y="4009850"/>
        <a:ext cx="1256300" cy="1030709"/>
      </dsp:txXfrm>
    </dsp:sp>
    <dsp:sp modelId="{5CB8FB5F-AD2C-4F46-B829-B8C69C0C78EE}">
      <dsp:nvSpPr>
        <dsp:cNvPr id="0" name=""/>
        <dsp:cNvSpPr/>
      </dsp:nvSpPr>
      <dsp:spPr>
        <a:xfrm>
          <a:off x="1644317" y="40534"/>
          <a:ext cx="5038362" cy="5038362"/>
        </a:xfrm>
        <a:prstGeom prst="circularArrow">
          <a:avLst>
            <a:gd name="adj1" fmla="val 3989"/>
            <a:gd name="adj2" fmla="val 250241"/>
            <a:gd name="adj3" fmla="val 6305672"/>
            <a:gd name="adj4" fmla="val 4628921"/>
            <a:gd name="adj5" fmla="val 465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D6ED0-56A9-4CAE-99BD-9D3A437E6D24}">
      <dsp:nvSpPr>
        <dsp:cNvPr id="0" name=""/>
        <dsp:cNvSpPr/>
      </dsp:nvSpPr>
      <dsp:spPr>
        <a:xfrm>
          <a:off x="2373448" y="3998034"/>
          <a:ext cx="1030709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Ağrı 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2373448" y="3998034"/>
        <a:ext cx="1030709" cy="1030709"/>
      </dsp:txXfrm>
    </dsp:sp>
    <dsp:sp modelId="{0856C7D4-0318-4C9A-B0ED-04DA8D291859}">
      <dsp:nvSpPr>
        <dsp:cNvPr id="0" name=""/>
        <dsp:cNvSpPr/>
      </dsp:nvSpPr>
      <dsp:spPr>
        <a:xfrm>
          <a:off x="1520343" y="1098"/>
          <a:ext cx="5038362" cy="5038362"/>
        </a:xfrm>
        <a:prstGeom prst="circularArrow">
          <a:avLst>
            <a:gd name="adj1" fmla="val 3989"/>
            <a:gd name="adj2" fmla="val 250241"/>
            <a:gd name="adj3" fmla="val 9773373"/>
            <a:gd name="adj4" fmla="val 8182778"/>
            <a:gd name="adj5" fmla="val 465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7A17C-450C-46F6-B9AE-4328A6E60C24}">
      <dsp:nvSpPr>
        <dsp:cNvPr id="0" name=""/>
        <dsp:cNvSpPr/>
      </dsp:nvSpPr>
      <dsp:spPr>
        <a:xfrm>
          <a:off x="1093727" y="2004925"/>
          <a:ext cx="1288705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Enfeksiyon 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1093727" y="2004925"/>
        <a:ext cx="1288705" cy="1030709"/>
      </dsp:txXfrm>
    </dsp:sp>
    <dsp:sp modelId="{CC1F2F4E-E9FE-499E-A8F8-B674E532C821}">
      <dsp:nvSpPr>
        <dsp:cNvPr id="0" name=""/>
        <dsp:cNvSpPr/>
      </dsp:nvSpPr>
      <dsp:spPr>
        <a:xfrm>
          <a:off x="1500935" y="79273"/>
          <a:ext cx="5038362" cy="5038362"/>
        </a:xfrm>
        <a:prstGeom prst="circularArrow">
          <a:avLst>
            <a:gd name="adj1" fmla="val 3989"/>
            <a:gd name="adj2" fmla="val 250241"/>
            <a:gd name="adj3" fmla="val 12982994"/>
            <a:gd name="adj4" fmla="val 11696709"/>
            <a:gd name="adj5" fmla="val 465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84992F-2E0F-44A0-9EDA-93984B117659}">
      <dsp:nvSpPr>
        <dsp:cNvPr id="0" name=""/>
        <dsp:cNvSpPr/>
      </dsp:nvSpPr>
      <dsp:spPr>
        <a:xfrm>
          <a:off x="2071698" y="71430"/>
          <a:ext cx="1570357" cy="103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002060"/>
              </a:solidFill>
            </a:rPr>
            <a:t>Lokalizasyon </a:t>
          </a:r>
          <a:endParaRPr lang="tr-TR" sz="1600" b="1" kern="1200" dirty="0">
            <a:solidFill>
              <a:srgbClr val="002060"/>
            </a:solidFill>
          </a:endParaRPr>
        </a:p>
      </dsp:txBody>
      <dsp:txXfrm>
        <a:off x="2071698" y="71430"/>
        <a:ext cx="1570357" cy="1030709"/>
      </dsp:txXfrm>
    </dsp:sp>
    <dsp:sp modelId="{D1704E85-878E-472B-AD64-3F5816164CC2}">
      <dsp:nvSpPr>
        <dsp:cNvPr id="0" name=""/>
        <dsp:cNvSpPr/>
      </dsp:nvSpPr>
      <dsp:spPr>
        <a:xfrm>
          <a:off x="1458857" y="46501"/>
          <a:ext cx="5038362" cy="5038362"/>
        </a:xfrm>
        <a:prstGeom prst="circularArrow">
          <a:avLst>
            <a:gd name="adj1" fmla="val 3989"/>
            <a:gd name="adj2" fmla="val 250241"/>
            <a:gd name="adj3" fmla="val 16892072"/>
            <a:gd name="adj4" fmla="val 15696331"/>
            <a:gd name="adj5" fmla="val 465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F3C1B-234E-417D-8B14-275FFAE78D29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3F3CC-BFCC-408E-BFC2-66EE28473DB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38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4B843-424E-4A70-94EC-039D7589D38E}" type="datetimeFigureOut">
              <a:rPr lang="tr-TR" smtClean="0"/>
              <a:pPr/>
              <a:t>17.07.2023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A972D-ED6A-431A-BB68-BD5105B785A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BASINÇ ÜLSERLERİ VE BAKIMI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3861048"/>
            <a:ext cx="5256584" cy="1199704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+mj-lt"/>
              </a:rPr>
              <a:t>Selda Kök Sayıcı</a:t>
            </a:r>
            <a:br>
              <a:rPr lang="tr-TR" sz="2400" b="1" dirty="0" smtClean="0">
                <a:solidFill>
                  <a:schemeClr val="tx1"/>
                </a:solidFill>
                <a:latin typeface="+mj-lt"/>
              </a:rPr>
            </a:br>
            <a:r>
              <a:rPr lang="tr-TR" sz="2400" b="1" dirty="0" smtClean="0">
                <a:solidFill>
                  <a:schemeClr val="tx1"/>
                </a:solidFill>
                <a:latin typeface="+mj-lt"/>
              </a:rPr>
              <a:t>Yara ve Stoma Bakım Hemşiresi</a:t>
            </a:r>
            <a:endParaRPr lang="tr-TR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altLang="tr-TR" sz="2400" dirty="0" smtClean="0">
                <a:latin typeface="+mj-lt"/>
              </a:rPr>
              <a:t>Anemi, </a:t>
            </a:r>
          </a:p>
          <a:p>
            <a:r>
              <a:rPr lang="tr-TR" altLang="tr-TR" sz="2400" dirty="0" smtClean="0">
                <a:latin typeface="+mj-lt"/>
              </a:rPr>
              <a:t>Kilo,</a:t>
            </a:r>
          </a:p>
          <a:p>
            <a:r>
              <a:rPr lang="tr-TR" altLang="tr-TR" sz="2400" dirty="0" smtClean="0">
                <a:latin typeface="+mj-lt"/>
              </a:rPr>
              <a:t>Sigara içme, </a:t>
            </a:r>
          </a:p>
          <a:p>
            <a:r>
              <a:rPr lang="tr-TR" altLang="tr-TR" sz="2400" dirty="0" smtClean="0">
                <a:latin typeface="+mj-lt"/>
              </a:rPr>
              <a:t>Kan glikoz düzeyinin yükselmesi, </a:t>
            </a:r>
          </a:p>
          <a:p>
            <a:r>
              <a:rPr lang="tr-TR" altLang="tr-TR" sz="2400" dirty="0" smtClean="0">
                <a:latin typeface="+mj-lt"/>
              </a:rPr>
              <a:t>Kuru cilt, </a:t>
            </a:r>
          </a:p>
          <a:p>
            <a:r>
              <a:rPr lang="tr-TR" altLang="tr-TR" sz="2400" dirty="0" smtClean="0">
                <a:latin typeface="+mj-lt"/>
              </a:rPr>
              <a:t>Vücut ısısının yükselmesi,  </a:t>
            </a:r>
          </a:p>
          <a:p>
            <a:r>
              <a:rPr lang="tr-TR" altLang="tr-TR" sz="2400" dirty="0" smtClean="0">
                <a:latin typeface="+mj-lt"/>
              </a:rPr>
              <a:t>Kan basıncının azalması.</a:t>
            </a:r>
          </a:p>
          <a:p>
            <a:r>
              <a:rPr lang="tr-TR" sz="2400" dirty="0" smtClean="0">
                <a:latin typeface="+mj-lt"/>
              </a:rPr>
              <a:t>NG’li veya entübeli hasta,</a:t>
            </a:r>
          </a:p>
          <a:p>
            <a:r>
              <a:rPr lang="tr-TR" sz="2400" dirty="0" smtClean="0">
                <a:latin typeface="+mj-lt"/>
              </a:rPr>
              <a:t>Non-invaziv ventilasyon maskesi kulanan hasta,</a:t>
            </a:r>
          </a:p>
          <a:p>
            <a:r>
              <a:rPr lang="tr-TR" sz="2400" dirty="0" smtClean="0">
                <a:latin typeface="+mj-lt"/>
              </a:rPr>
              <a:t>Kısıtlama altındaki hasta...</a:t>
            </a:r>
            <a:endParaRPr lang="tr-TR" sz="2400" dirty="0">
              <a:latin typeface="+mj-lt"/>
            </a:endParaRPr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071670" y="285728"/>
            <a:ext cx="4643470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  <a:latin typeface="+mj-lt"/>
              </a:rPr>
              <a:t>DİĞER FAKTÖRLER</a:t>
            </a:r>
            <a:endParaRPr lang="tr-TR" sz="28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8570"/>
            <a:ext cx="8352928" cy="580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BASINÇ NOKTALARI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 descr="ye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071670" y="928670"/>
            <a:ext cx="5338762" cy="5357850"/>
          </a:xfrm>
          <a:prstGeom prst="rect">
            <a:avLst/>
          </a:prstGeom>
        </p:spPr>
      </p:pic>
      <p:pic>
        <p:nvPicPr>
          <p:cNvPr id="6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dirty="0" smtClean="0">
                <a:solidFill>
                  <a:srgbClr val="00B0F0"/>
                </a:solidFill>
              </a:rPr>
              <a:t>Basınç Ülserlerinin Sık Görüldüğü Bölgeler 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7"/>
            <a:ext cx="82809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>
            <a:normAutofit/>
          </a:bodyPr>
          <a:lstStyle/>
          <a:p>
            <a:pPr algn="ctr"/>
            <a:r>
              <a:rPr lang="tr-TR" altLang="tr-TR" sz="3600" dirty="0" smtClean="0">
                <a:solidFill>
                  <a:schemeClr val="bg2">
                    <a:lumMod val="50000"/>
                  </a:schemeClr>
                </a:solidFill>
              </a:rPr>
              <a:t>Risk Değerlendirmesi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tr-TR" altLang="tr-TR" dirty="0" smtClean="0">
                <a:latin typeface="+mj-lt"/>
              </a:rPr>
              <a:t>Basınç ülserlerinin prevelans ve insidansını azaltmada en önemli girişim risk faktörlerini belirlemektir.</a:t>
            </a:r>
          </a:p>
          <a:p>
            <a:endParaRPr lang="tr-TR" altLang="tr-TR" dirty="0" smtClean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tr-TR" altLang="tr-TR" dirty="0" smtClean="0">
                <a:latin typeface="+mj-lt"/>
              </a:rPr>
              <a:t>Bunun için en objektif, güvenilir ve maliyet etkili olan yöntem risk değerlendirme araçlarının kullanılmasıdır. 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tr-TR" sz="3600" dirty="0" smtClean="0">
                <a:solidFill>
                  <a:schemeClr val="bg2">
                    <a:lumMod val="50000"/>
                  </a:schemeClr>
                </a:solidFill>
              </a:rPr>
              <a:t>Risk Değerlendirmesi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714612" y="1500174"/>
            <a:ext cx="4041775" cy="3941763"/>
          </a:xfrm>
        </p:spPr>
        <p:txBody>
          <a:bodyPr/>
          <a:lstStyle/>
          <a:p>
            <a:r>
              <a:rPr lang="tr-TR" b="1" dirty="0" smtClean="0">
                <a:latin typeface="+mj-lt"/>
              </a:rPr>
              <a:t>Norton Ölçeği,</a:t>
            </a:r>
          </a:p>
          <a:p>
            <a:endParaRPr lang="tr-TR" b="1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Gosnell Ölçeği,</a:t>
            </a:r>
          </a:p>
          <a:p>
            <a:endParaRPr lang="tr-TR" b="1" dirty="0" smtClean="0">
              <a:latin typeface="+mj-lt"/>
            </a:endParaRPr>
          </a:p>
          <a:p>
            <a:r>
              <a:rPr lang="tr-TR" b="1" dirty="0" smtClean="0">
                <a:latin typeface="+mj-lt"/>
              </a:rPr>
              <a:t>Braden Ölçeği</a:t>
            </a:r>
            <a:r>
              <a:rPr lang="tr-TR" dirty="0" smtClean="0">
                <a:latin typeface="+mj-lt"/>
              </a:rPr>
              <a:t>, </a:t>
            </a:r>
          </a:p>
          <a:p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Knoll Ölçeği,</a:t>
            </a:r>
            <a:r>
              <a:rPr lang="tr-TR" b="1" dirty="0" smtClean="0">
                <a:latin typeface="+mj-lt"/>
              </a:rPr>
              <a:t>    </a:t>
            </a:r>
          </a:p>
          <a:p>
            <a:endParaRPr lang="tr-TR" b="1" dirty="0" smtClean="0">
              <a:latin typeface="+mj-lt"/>
            </a:endParaRPr>
          </a:p>
          <a:p>
            <a:r>
              <a:rPr lang="tr-TR" b="1" dirty="0" smtClean="0">
                <a:latin typeface="+mj-lt"/>
              </a:rPr>
              <a:t>Waterlow Ölçeği</a:t>
            </a:r>
            <a:r>
              <a:rPr lang="tr-TR" dirty="0" smtClean="0">
                <a:latin typeface="+mj-lt"/>
              </a:rPr>
              <a:t>. 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0"/>
            <a:ext cx="72866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endParaRPr lang="tr-TR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j-lt"/>
            </a:endParaRPr>
          </a:p>
          <a:p>
            <a:pPr algn="ctr">
              <a:buNone/>
            </a:pPr>
            <a:r>
              <a:rPr lang="tr-TR" dirty="0" smtClean="0">
                <a:latin typeface="+mj-lt"/>
              </a:rPr>
              <a:t>  </a:t>
            </a:r>
          </a:p>
          <a:p>
            <a:pPr algn="ctr">
              <a:buNone/>
            </a:pPr>
            <a:r>
              <a:rPr lang="tr-TR" sz="2800" dirty="0" smtClean="0">
                <a:latin typeface="+mj-lt"/>
              </a:rPr>
              <a:t>Bugün en sık olarak Amerikan Ulusal Bası Yarası Danışma Heyetinin (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NPUAP</a:t>
            </a:r>
            <a:r>
              <a:rPr lang="tr-TR" sz="2800" dirty="0" smtClean="0">
                <a:latin typeface="+mj-lt"/>
              </a:rPr>
              <a:t>) geliştirdiği sınıflama kullanılmaktadır.</a:t>
            </a:r>
            <a:endParaRPr lang="tr-TR" sz="2800" dirty="0">
              <a:latin typeface="+mj-lt"/>
            </a:endParaRPr>
          </a:p>
        </p:txBody>
      </p:sp>
      <p:pic>
        <p:nvPicPr>
          <p:cNvPr id="4198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05064"/>
            <a:ext cx="5072098" cy="1524807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6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005064"/>
            <a:ext cx="1368152" cy="1189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2708920"/>
            <a:ext cx="8136904" cy="20882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sz="1800" dirty="0" smtClean="0">
                <a:latin typeface="+mj-lt"/>
              </a:rPr>
              <a:t>EPUAP ve NPUAP tarafından yaralanmanın derinliğine göre evre I den, IV. evreye kadar sınıflandırılan basınç yaralarına, </a:t>
            </a:r>
          </a:p>
          <a:p>
            <a:pPr>
              <a:buNone/>
            </a:pPr>
            <a:r>
              <a:rPr lang="tr-TR" sz="1800" dirty="0" smtClean="0">
                <a:latin typeface="+mj-lt"/>
              </a:rPr>
              <a:t>   </a:t>
            </a:r>
            <a:r>
              <a:rPr lang="tr-TR" sz="2000" dirty="0" smtClean="0">
                <a:latin typeface="+mj-lt"/>
              </a:rPr>
              <a:t>“</a:t>
            </a:r>
            <a:r>
              <a:rPr lang="tr-TR" sz="2000" dirty="0" err="1" smtClean="0">
                <a:solidFill>
                  <a:srgbClr val="FF0000"/>
                </a:solidFill>
                <a:latin typeface="+mj-lt"/>
              </a:rPr>
              <a:t>evrelendirilemeyen</a:t>
            </a:r>
            <a:r>
              <a:rPr lang="tr-TR" sz="2000" dirty="0" smtClean="0">
                <a:solidFill>
                  <a:srgbClr val="FF0000"/>
                </a:solidFill>
                <a:latin typeface="+mj-lt"/>
              </a:rPr>
              <a:t> evre</a:t>
            </a:r>
            <a:r>
              <a:rPr lang="tr-TR" sz="2000" dirty="0" smtClean="0">
                <a:latin typeface="+mj-lt"/>
              </a:rPr>
              <a:t>’’ ve “</a:t>
            </a:r>
            <a:r>
              <a:rPr lang="tr-TR" sz="2000" strike="sngStrike" dirty="0" smtClean="0">
                <a:solidFill>
                  <a:srgbClr val="FF0000"/>
                </a:solidFill>
                <a:latin typeface="+mj-lt"/>
              </a:rPr>
              <a:t>şüpheli</a:t>
            </a:r>
            <a:r>
              <a:rPr lang="tr-TR" sz="2000" dirty="0" smtClean="0">
                <a:solidFill>
                  <a:srgbClr val="FF0000"/>
                </a:solidFill>
                <a:latin typeface="+mj-lt"/>
              </a:rPr>
              <a:t> derin doku hasarı</a:t>
            </a:r>
            <a:r>
              <a:rPr lang="tr-TR" sz="2000" dirty="0" smtClean="0">
                <a:latin typeface="+mj-lt"/>
              </a:rPr>
              <a:t>”</a:t>
            </a:r>
            <a:r>
              <a:rPr lang="tr-TR" sz="1800" dirty="0" smtClean="0">
                <a:latin typeface="+mj-lt"/>
              </a:rPr>
              <a:t/>
            </a:r>
            <a:br>
              <a:rPr lang="tr-TR" sz="1800" dirty="0" smtClean="0">
                <a:latin typeface="+mj-lt"/>
              </a:rPr>
            </a:br>
            <a:r>
              <a:rPr lang="tr-TR" sz="1800" dirty="0" smtClean="0">
                <a:latin typeface="+mj-lt"/>
              </a:rPr>
              <a:t>olarak adlandırılan, özellikle Amerika’da kabul gören iki sınıflama daha eklenmiştir .</a:t>
            </a:r>
          </a:p>
          <a:p>
            <a:pPr algn="r">
              <a:buNone/>
            </a:pPr>
            <a:r>
              <a:rPr lang="tr-TR" sz="1800" dirty="0" smtClean="0">
                <a:latin typeface="+mj-lt"/>
              </a:rPr>
              <a:t>(EPUAP ve NPUAP 2009)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b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I.EVRE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14422"/>
            <a:ext cx="5050904" cy="504056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</a:rPr>
              <a:t>Deri bütünlüğünde bozulma yok.</a:t>
            </a:r>
          </a:p>
          <a:p>
            <a:r>
              <a:rPr lang="tr-TR" sz="2400" dirty="0" smtClean="0">
                <a:latin typeface="+mj-lt"/>
              </a:rPr>
              <a:t>Deride,bastırmakla veya 30 dk basıncın kaldırılmasıyla </a:t>
            </a:r>
            <a:r>
              <a:rPr lang="tr-TR" sz="2400" u="sng" dirty="0" smtClean="0">
                <a:latin typeface="+mj-lt"/>
              </a:rPr>
              <a:t>geçmeyen kızırıklık </a:t>
            </a:r>
            <a:r>
              <a:rPr lang="tr-TR" sz="2400" dirty="0" smtClean="0">
                <a:latin typeface="+mj-lt"/>
              </a:rPr>
              <a:t>var.</a:t>
            </a:r>
          </a:p>
          <a:p>
            <a:r>
              <a:rPr lang="tr-TR" sz="2400" dirty="0" smtClean="0">
                <a:latin typeface="+mj-lt"/>
              </a:rPr>
              <a:t>Koyu tenli kişilerde renk açılması belirgin olmayabilir ancak dokunun rengi çevre dokulardan farklıdır.</a:t>
            </a:r>
          </a:p>
          <a:p>
            <a:r>
              <a:rPr lang="tr-TR" sz="2400" dirty="0" smtClean="0">
                <a:latin typeface="+mj-lt"/>
              </a:rPr>
              <a:t>Çevre doku ile karşılaştırıldığında bölge, ağrılı, sert, daha soğuk ya da sıcak olabilir.</a:t>
            </a:r>
            <a:endParaRPr lang="tr-TR" sz="2400" dirty="0">
              <a:latin typeface="+mj-lt"/>
            </a:endParaRPr>
          </a:p>
        </p:txBody>
      </p:sp>
      <p:pic>
        <p:nvPicPr>
          <p:cNvPr id="138242" name="Picture 2" descr="http://www.trade-gate.net/wp-content/uploads/2013/04/yatak-yarasi-1-ev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268760"/>
            <a:ext cx="2952750" cy="4371975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800" dirty="0" smtClean="0">
              <a:latin typeface="+mj-lt"/>
            </a:endParaRPr>
          </a:p>
          <a:p>
            <a:r>
              <a:rPr lang="tr-TR" altLang="tr-TR" sz="2800" dirty="0" smtClean="0">
                <a:latin typeface="+mj-lt"/>
              </a:rPr>
              <a:t>Yatak yarası (bedsore), </a:t>
            </a:r>
          </a:p>
          <a:p>
            <a:r>
              <a:rPr lang="tr-TR" altLang="tr-TR" sz="2800" dirty="0" smtClean="0">
                <a:latin typeface="+mj-lt"/>
              </a:rPr>
              <a:t>Dekibüt ülseri (decubitus ulcer), </a:t>
            </a:r>
          </a:p>
          <a:p>
            <a:r>
              <a:rPr lang="tr-TR" altLang="tr-TR" sz="2800" dirty="0" smtClean="0">
                <a:latin typeface="+mj-lt"/>
              </a:rPr>
              <a:t>Dekübit (decubiti), </a:t>
            </a:r>
          </a:p>
          <a:p>
            <a:r>
              <a:rPr lang="tr-TR" altLang="tr-TR" sz="2800" dirty="0" smtClean="0">
                <a:latin typeface="+mj-lt"/>
              </a:rPr>
              <a:t>Bası yarası,</a:t>
            </a:r>
          </a:p>
          <a:p>
            <a:r>
              <a:rPr lang="tr-TR" altLang="tr-TR" sz="2800" dirty="0" smtClean="0">
                <a:latin typeface="+mj-lt"/>
              </a:rPr>
              <a:t>Basınç ülserleri (pressure </a:t>
            </a:r>
            <a:r>
              <a:rPr lang="tr-TR" altLang="tr-TR" sz="2800" dirty="0" err="1" smtClean="0">
                <a:latin typeface="+mj-lt"/>
              </a:rPr>
              <a:t>ulcers</a:t>
            </a:r>
            <a:r>
              <a:rPr lang="tr-TR" altLang="tr-TR" sz="2800" dirty="0" smtClean="0">
                <a:latin typeface="+mj-lt"/>
              </a:rPr>
              <a:t>),</a:t>
            </a:r>
          </a:p>
          <a:p>
            <a:r>
              <a:rPr lang="tr-TR" altLang="tr-TR" sz="2800" dirty="0" smtClean="0">
                <a:latin typeface="+mj-lt"/>
              </a:rPr>
              <a:t>Basınç yarası/hasarı (</a:t>
            </a:r>
            <a:r>
              <a:rPr lang="tr-TR" altLang="tr-TR" sz="2800" dirty="0" err="1" smtClean="0">
                <a:latin typeface="+mj-lt"/>
              </a:rPr>
              <a:t>pressure</a:t>
            </a:r>
            <a:r>
              <a:rPr lang="tr-TR" altLang="tr-TR" sz="2800" dirty="0" smtClean="0">
                <a:latin typeface="+mj-lt"/>
              </a:rPr>
              <a:t> </a:t>
            </a:r>
            <a:r>
              <a:rPr lang="tr-TR" altLang="tr-TR" sz="2800" dirty="0" err="1" smtClean="0">
                <a:latin typeface="+mj-lt"/>
              </a:rPr>
              <a:t>sore</a:t>
            </a:r>
            <a:r>
              <a:rPr lang="tr-TR" altLang="tr-TR" sz="2800" dirty="0" smtClean="0">
                <a:latin typeface="+mj-lt"/>
              </a:rPr>
              <a:t>),</a:t>
            </a:r>
          </a:p>
          <a:p>
            <a:pPr>
              <a:buNone/>
            </a:pPr>
            <a:endParaRPr lang="tr-TR" sz="2800" dirty="0">
              <a:latin typeface="+mj-lt"/>
            </a:endParaRPr>
          </a:p>
        </p:txBody>
      </p:sp>
      <p:pic>
        <p:nvPicPr>
          <p:cNvPr id="45058" name="Picture 2" descr="hareketli ünlem ile ilgili görsel sonucu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0"/>
            <a:ext cx="3786182" cy="1908231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sp>
        <p:nvSpPr>
          <p:cNvPr id="6" name="5 Sola Bükülü Ok"/>
          <p:cNvSpPr/>
          <p:nvPr/>
        </p:nvSpPr>
        <p:spPr>
          <a:xfrm>
            <a:off x="7020272" y="4077072"/>
            <a:ext cx="576064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TEDAVİ: I.EVRE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Bu evre uyarı olarak algılanmalıdır.</a:t>
            </a:r>
          </a:p>
          <a:p>
            <a:pPr>
              <a:buNone/>
            </a:pP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Genellikle kendiliğinden iyileşir.</a:t>
            </a:r>
          </a:p>
          <a:p>
            <a:pPr>
              <a:buNone/>
            </a:pP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Gerekli önlemler alınmalı (Pozisyon, hijyen, friksiyon ya da shear önlemeli).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5" name="Picture 3" descr="staging9"/>
          <p:cNvPicPr>
            <a:picLocks noChangeAspect="1" noChangeArrowheads="1"/>
          </p:cNvPicPr>
          <p:nvPr/>
        </p:nvPicPr>
        <p:blipFill>
          <a:blip r:embed="rId3" cstate="print"/>
          <a:srcRect l="10919" r="17189"/>
          <a:stretch>
            <a:fillRect/>
          </a:stretch>
        </p:blipFill>
        <p:spPr>
          <a:xfrm>
            <a:off x="5992974" y="4786322"/>
            <a:ext cx="3151026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b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II.EVRE</a:t>
            </a:r>
            <a:endParaRPr lang="tr-TR" sz="29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92514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</a:rPr>
              <a:t>Kısmi kalınlıkta doku (dermis) kaybı var. </a:t>
            </a:r>
          </a:p>
          <a:p>
            <a:r>
              <a:rPr lang="tr-TR" sz="2400" dirty="0" smtClean="0">
                <a:latin typeface="+mj-lt"/>
              </a:rPr>
              <a:t>Yara derin olmayan çukur şeklindedir. </a:t>
            </a:r>
          </a:p>
          <a:p>
            <a:r>
              <a:rPr lang="tr-TR" sz="2400" dirty="0" smtClean="0">
                <a:latin typeface="+mj-lt"/>
              </a:rPr>
              <a:t>Yara yatağı pembe renklidir ve slough (sarı, bronz, gri ya da kahverengi fibrinli doku) yoktur. </a:t>
            </a:r>
          </a:p>
          <a:p>
            <a:r>
              <a:rPr lang="tr-TR" sz="2400" dirty="0" smtClean="0">
                <a:latin typeface="+mj-lt"/>
              </a:rPr>
              <a:t>Klinik olarak derinin sıyrılması ya da içi serum dolu büller şeklinde gözlenebilir.</a:t>
            </a:r>
            <a:endParaRPr lang="tr-TR" sz="2400" dirty="0">
              <a:latin typeface="+mj-lt"/>
            </a:endParaRPr>
          </a:p>
        </p:txBody>
      </p:sp>
      <p:pic>
        <p:nvPicPr>
          <p:cNvPr id="4" name="Picture 3" descr="staging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40152" y="2564904"/>
            <a:ext cx="3203848" cy="2492399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TEDAVİ: II.EVRE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+mj-lt"/>
              </a:rPr>
              <a:t>Tedavide ilk adım yaranın dikkatlice değerlendirilmesidir. 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Çünkü yüzeysel gibi görünen bir basınç ülseri derin dokularda III. evre olabilir. 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Nedenler ortadan kaldırılır, 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Yara enfeksiyondan korunmalı, 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Kendiliğinden ya da pansumanla iyileşir.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13314" name="Picture 2" descr="bası evreleri 2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5097" y="4500570"/>
            <a:ext cx="2718903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b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III.EVRE</a:t>
            </a:r>
            <a:endParaRPr lang="tr-TR" sz="29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5338936" cy="4752528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smtClean="0">
                <a:latin typeface="+mj-lt"/>
              </a:rPr>
              <a:t>Tam kalınlıkta doku kaybı var. (derin çukur)</a:t>
            </a:r>
          </a:p>
          <a:p>
            <a:r>
              <a:rPr lang="tr-TR" sz="2400" dirty="0" smtClean="0">
                <a:latin typeface="+mj-lt"/>
              </a:rPr>
              <a:t>Subkutan doku ve/veya üst fasyaya kadar uzanan doku hasarı ya da nekroz var.</a:t>
            </a:r>
          </a:p>
          <a:p>
            <a:r>
              <a:rPr lang="tr-TR" sz="2400" dirty="0" smtClean="0">
                <a:latin typeface="+mj-lt"/>
              </a:rPr>
              <a:t>Yarada subkutan yağ görülür ancak kemik, tendon ya da kaslar etkilenmemiştir.</a:t>
            </a:r>
          </a:p>
          <a:p>
            <a:r>
              <a:rPr lang="tr-TR" sz="2400" dirty="0" smtClean="0">
                <a:latin typeface="+mj-lt"/>
              </a:rPr>
              <a:t>Slough doku olabilir.</a:t>
            </a:r>
          </a:p>
          <a:p>
            <a:r>
              <a:rPr lang="tr-TR" sz="2400" dirty="0" smtClean="0">
                <a:latin typeface="+mj-lt"/>
              </a:rPr>
              <a:t>Tünelleşme olabilir.</a:t>
            </a:r>
          </a:p>
          <a:p>
            <a:r>
              <a:rPr lang="tr-TR" sz="2400" dirty="0" smtClean="0">
                <a:latin typeface="+mj-lt"/>
              </a:rPr>
              <a:t>Burun, kulak, oksiput ve malleolda subkütan doku olmadığından evre III daha yüzeyseldir ancak yağ dokusu olan yerlerde daha derindir.</a:t>
            </a:r>
            <a:endParaRPr lang="tr-TR" sz="2400" dirty="0">
              <a:latin typeface="+mj-lt"/>
            </a:endParaRPr>
          </a:p>
        </p:txBody>
      </p:sp>
      <p:pic>
        <p:nvPicPr>
          <p:cNvPr id="147458" name="Picture 2" descr="http://www.trade-gate.net/wp-content/uploads/2013/04/yatak-yarasi-3-ev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772816"/>
            <a:ext cx="2857500" cy="4152901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TEDAVİ: III.EVRE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7704856" cy="462535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 smtClean="0">
                <a:latin typeface="+mj-lt"/>
              </a:rPr>
              <a:t>Tedavide yara dikkatlice değerlendirilir, </a:t>
            </a:r>
          </a:p>
          <a:p>
            <a:pPr>
              <a:lnSpc>
                <a:spcPct val="90000"/>
              </a:lnSpc>
            </a:pPr>
            <a:endParaRPr lang="tr-TR" sz="2400" dirty="0" smtClean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+mj-lt"/>
              </a:rPr>
              <a:t>Nekrotik doku depride edilir, </a:t>
            </a:r>
          </a:p>
          <a:p>
            <a:pPr>
              <a:lnSpc>
                <a:spcPct val="90000"/>
              </a:lnSpc>
            </a:pPr>
            <a:endParaRPr lang="tr-TR" sz="2400" dirty="0" smtClean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+mj-lt"/>
              </a:rPr>
              <a:t>Enfeksiyon önlenir (pansuman, antibiyotik), </a:t>
            </a:r>
          </a:p>
          <a:p>
            <a:pPr>
              <a:lnSpc>
                <a:spcPct val="90000"/>
              </a:lnSpc>
            </a:pPr>
            <a:endParaRPr lang="tr-TR" sz="2400" dirty="0" smtClean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+mj-lt"/>
              </a:rPr>
              <a:t>Hastanın protein ve enerjiden zengin beslenmesi sağlanır. </a:t>
            </a:r>
          </a:p>
          <a:p>
            <a:pPr>
              <a:lnSpc>
                <a:spcPct val="90000"/>
              </a:lnSpc>
            </a:pPr>
            <a:endParaRPr lang="tr-TR" sz="2400" dirty="0" smtClean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+mj-lt"/>
              </a:rPr>
              <a:t>Bu evredeki bir yaranın kendiliğinden kapanması aylarca süreceği için genellikle cerrahi müdahale yapılır.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11266" name="Picture 2" descr="bası evre 3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5597152"/>
            <a:ext cx="3143240" cy="12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b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2900" b="1" dirty="0" smtClean="0">
                <a:solidFill>
                  <a:schemeClr val="bg2">
                    <a:lumMod val="50000"/>
                  </a:schemeClr>
                </a:solidFill>
              </a:rPr>
              <a:t>IV.EVRE</a:t>
            </a:r>
            <a:endParaRPr lang="tr-TR" sz="29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4762872" cy="5112568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</a:rPr>
              <a:t>Tam kalınlıkta doku kaybı (derin çukur) var. </a:t>
            </a:r>
          </a:p>
          <a:p>
            <a:r>
              <a:rPr lang="tr-TR" sz="2400" dirty="0" smtClean="0">
                <a:latin typeface="+mj-lt"/>
              </a:rPr>
              <a:t>Kemik, tendon ya da kaslar etkilenmiştir. Yarada kemik ve tendonlar görülebilir yada palpe edilebilir.</a:t>
            </a:r>
          </a:p>
          <a:p>
            <a:r>
              <a:rPr lang="tr-TR" sz="2400" dirty="0" smtClean="0">
                <a:latin typeface="+mj-lt"/>
              </a:rPr>
              <a:t>Yaranın bazı bölümlerinde slough ya da eskar (bronz, kahverengi, siyah) doku vardır. </a:t>
            </a:r>
          </a:p>
          <a:p>
            <a:r>
              <a:rPr lang="tr-TR" sz="2400" dirty="0" smtClean="0">
                <a:latin typeface="+mj-lt"/>
              </a:rPr>
              <a:t>Sıklıkla tünel ve cepler vardır.</a:t>
            </a:r>
            <a:endParaRPr lang="tr-TR" sz="2400" dirty="0">
              <a:latin typeface="+mj-lt"/>
            </a:endParaRPr>
          </a:p>
        </p:txBody>
      </p:sp>
      <p:pic>
        <p:nvPicPr>
          <p:cNvPr id="4" name="Picture 4" descr="1-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5111" y="1844824"/>
            <a:ext cx="3928889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TEDAVİ: IV.EVRE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Tedavisi III. Evredeki yara gibidir, ancak kemik dokusu etkilendiği için genellikle debritman radikaldir. 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575182"/>
            <a:ext cx="3786182" cy="3282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BASI YARALARI DEĞERLENDİRİLİRKEN;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00034" y="1285860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rmAutofit/>
          </a:bodyPr>
          <a:lstStyle/>
          <a:p>
            <a:pPr algn="ctr"/>
            <a:r>
              <a:rPr lang="tr-TR" sz="2900" dirty="0" smtClean="0">
                <a:solidFill>
                  <a:schemeClr val="bg2">
                    <a:lumMod val="50000"/>
                  </a:schemeClr>
                </a:solidFill>
              </a:rPr>
              <a:t>BASI YARASI EVRELERİ</a:t>
            </a:r>
            <a:br>
              <a:rPr lang="tr-TR" sz="29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3200" dirty="0" smtClean="0">
                <a:solidFill>
                  <a:srgbClr val="1BA4D5"/>
                </a:solidFill>
                <a:effectLst/>
              </a:rPr>
              <a:t>Evrelendirilemeyen Basınç Ülseri </a:t>
            </a:r>
            <a:endParaRPr lang="tr-TR" sz="2900" dirty="0">
              <a:solidFill>
                <a:srgbClr val="1BA4D5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5338936" cy="5116024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+mj-lt"/>
              </a:rPr>
              <a:t>Tam kalınlıkta doku kaybı vardır.</a:t>
            </a:r>
          </a:p>
          <a:p>
            <a:r>
              <a:rPr lang="tr-TR" dirty="0" smtClean="0">
                <a:latin typeface="+mj-lt"/>
              </a:rPr>
              <a:t>Ülserin tabanı slough doku ile (sarı, bronz, gri, ya da kahverengi) ve/veya eskar dokusu ile (bronz, kahverengi, siyah) kaplıdır.</a:t>
            </a:r>
          </a:p>
          <a:p>
            <a:r>
              <a:rPr lang="tr-TR" dirty="0" smtClean="0">
                <a:latin typeface="+mj-lt"/>
              </a:rPr>
              <a:t>Ölü doku uzaklaştırılıncaya kadar yaranın gerçek evresi belirlenemez. </a:t>
            </a:r>
            <a:endParaRPr lang="tr-TR" dirty="0">
              <a:latin typeface="+mj-lt"/>
            </a:endParaRPr>
          </a:p>
        </p:txBody>
      </p:sp>
      <p:pic>
        <p:nvPicPr>
          <p:cNvPr id="1026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844824"/>
            <a:ext cx="3419872" cy="3714776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</a:rPr>
              <a:t>BASI YARASI ÖRNEKLERİ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5170" name="Picture 2" descr="http://www.kozanbilgi.net/wp-content/uploads/Yatak-Bas%C4%B1-Yaras%C4%B1-%C3%96nemli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08720"/>
            <a:ext cx="3264361" cy="2448272"/>
          </a:xfrm>
          <a:prstGeom prst="rect">
            <a:avLst/>
          </a:prstGeom>
          <a:noFill/>
        </p:spPr>
      </p:pic>
      <p:pic>
        <p:nvPicPr>
          <p:cNvPr id="135172" name="Picture 4" descr="http://semadanisik.com/images/Lenfodem/venou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312368" cy="2468504"/>
          </a:xfrm>
          <a:prstGeom prst="rect">
            <a:avLst/>
          </a:prstGeom>
          <a:noFill/>
        </p:spPr>
      </p:pic>
      <p:pic>
        <p:nvPicPr>
          <p:cNvPr id="135178" name="Picture 10" descr="http://www.yaralar.com/images/basi-yara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173158"/>
            <a:ext cx="3232665" cy="2399114"/>
          </a:xfrm>
          <a:prstGeom prst="rect">
            <a:avLst/>
          </a:prstGeom>
          <a:noFill/>
        </p:spPr>
      </p:pic>
      <p:pic>
        <p:nvPicPr>
          <p:cNvPr id="131074" name="Picture 2" descr="yatak yarası örnekleri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286257"/>
            <a:ext cx="3214710" cy="2571744"/>
          </a:xfrm>
          <a:prstGeom prst="rect">
            <a:avLst/>
          </a:prstGeom>
          <a:noFill/>
        </p:spPr>
      </p:pic>
      <p:pic>
        <p:nvPicPr>
          <p:cNvPr id="8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BASI YARASI NEDİR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330824" cy="25488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  <p:pic>
        <p:nvPicPr>
          <p:cNvPr id="131080" name="Picture 8" descr="https://gulcanozturk.files.wordpress.com/2015/05/363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509120"/>
            <a:ext cx="4929190" cy="2348880"/>
          </a:xfrm>
          <a:prstGeom prst="rect">
            <a:avLst/>
          </a:prstGeom>
          <a:noFill/>
        </p:spPr>
      </p:pic>
      <p:pic>
        <p:nvPicPr>
          <p:cNvPr id="7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39938" name="Picture 2" descr="hareketli soru işareti animasyonlar ile ilgili görsel sonuc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404664"/>
            <a:ext cx="1056385" cy="90145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11560" y="1628800"/>
            <a:ext cx="80648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2800" dirty="0" smtClean="0">
                <a:latin typeface="+mj-lt"/>
              </a:rPr>
              <a:t>Basınç ülserleri ; tek başına 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basınç</a:t>
            </a:r>
            <a:r>
              <a:rPr lang="tr-TR" sz="2800" dirty="0" smtClean="0">
                <a:latin typeface="+mj-lt"/>
              </a:rPr>
              <a:t> ya da 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yırtılma ile basıncın </a:t>
            </a:r>
            <a:r>
              <a:rPr lang="tr-TR" sz="2800" dirty="0" smtClean="0">
                <a:latin typeface="+mj-lt"/>
              </a:rPr>
              <a:t>bir arada neden olduğu, genellikle kemik çıkıntılar üzerinde ortaya çıkan lokalize deri ve/veya deri altı doku zedelenmesidir. </a:t>
            </a:r>
          </a:p>
          <a:p>
            <a:pPr algn="r"/>
            <a:r>
              <a:rPr lang="tr-TR" sz="2000" i="1" dirty="0" smtClean="0">
                <a:latin typeface="+mj-lt"/>
              </a:rPr>
              <a:t>(NPUAP-EPUAP, 2010) </a:t>
            </a:r>
            <a:endParaRPr lang="tr-TR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8" name="Picture 2" descr="bası evre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00174"/>
            <a:ext cx="3929058" cy="2928958"/>
          </a:xfrm>
          <a:prstGeom prst="rect">
            <a:avLst/>
          </a:prstGeom>
          <a:noFill/>
        </p:spPr>
      </p:pic>
      <p:pic>
        <p:nvPicPr>
          <p:cNvPr id="50180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500174"/>
            <a:ext cx="3286148" cy="3009899"/>
          </a:xfrm>
          <a:prstGeom prst="rect">
            <a:avLst/>
          </a:prstGeom>
          <a:noFill/>
        </p:spPr>
      </p:pic>
      <p:pic>
        <p:nvPicPr>
          <p:cNvPr id="6" name="Picture 8" descr="http://ercandemirbag.com/wp-content/uploads/2013/08/imagesCA11ONJ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572008"/>
            <a:ext cx="2712685" cy="2000264"/>
          </a:xfrm>
          <a:prstGeom prst="rect">
            <a:avLst/>
          </a:prstGeom>
          <a:noFill/>
        </p:spPr>
      </p:pic>
      <p:pic>
        <p:nvPicPr>
          <p:cNvPr id="7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2226" name="Picture 2" descr="bası yarası evre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6696744" cy="4195550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VAC (negatif basınç cihazı)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3915966" cy="2500330"/>
          </a:xfrm>
          <a:prstGeom prst="rect">
            <a:avLst/>
          </a:prstGeom>
          <a:noFill/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857760"/>
            <a:ext cx="6286512" cy="2000240"/>
          </a:xfrm>
          <a:prstGeom prst="rect">
            <a:avLst/>
          </a:prstGeom>
          <a:noFill/>
        </p:spPr>
      </p:pic>
      <p:pic>
        <p:nvPicPr>
          <p:cNvPr id="6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1030" name="Picture 6" descr="BASI YARASI ÖRTÜLERİ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0"/>
            <a:ext cx="2564410" cy="2000240"/>
          </a:xfrm>
          <a:prstGeom prst="rect">
            <a:avLst/>
          </a:prstGeom>
          <a:noFill/>
        </p:spPr>
      </p:pic>
      <p:pic>
        <p:nvPicPr>
          <p:cNvPr id="1032" name="Picture 8" descr="İlgili resi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2357430"/>
            <a:ext cx="2853825" cy="1952617"/>
          </a:xfrm>
          <a:prstGeom prst="rect">
            <a:avLst/>
          </a:prstGeom>
          <a:noFill/>
        </p:spPr>
      </p:pic>
      <p:pic>
        <p:nvPicPr>
          <p:cNvPr id="1034" name="Picture 10" descr="yatak yaralarını iyileştirmede mükemmel ürünler ile ilgili görsel sonuc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357702"/>
            <a:ext cx="2857488" cy="2500298"/>
          </a:xfrm>
          <a:prstGeom prst="rect">
            <a:avLst/>
          </a:prstGeom>
          <a:noFill/>
        </p:spPr>
      </p:pic>
      <p:pic>
        <p:nvPicPr>
          <p:cNvPr id="5122" name="Picture 2" descr="topuk-koruyucu-ped-jel-topuk-pedleri ile ilgili görsel sonuc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428604"/>
            <a:ext cx="2643174" cy="240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78674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sz="4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tr-TR" altLang="tr-TR" sz="4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altLang="tr-TR" sz="4000" dirty="0" smtClean="0">
                <a:solidFill>
                  <a:schemeClr val="bg2">
                    <a:lumMod val="50000"/>
                  </a:schemeClr>
                </a:solidFill>
              </a:rPr>
              <a:t>Basınç Ülserinin Önlemesi İçin,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Cilt bakımı (nem,inkontinans),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Sürtünme ve ezilme,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Pozisyon,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Basıncın azaltılması,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Transfer araçları,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Çarşaflar,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Egzersiz,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Beslenme / AÇT takibi,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Ağrı kontrolü,</a:t>
            </a:r>
          </a:p>
          <a:p>
            <a:pPr>
              <a:lnSpc>
                <a:spcPct val="90000"/>
              </a:lnSpc>
            </a:pPr>
            <a:r>
              <a:rPr lang="en-US" altLang="tr-TR" sz="2400" dirty="0" smtClean="0">
                <a:latin typeface="+mj-lt"/>
              </a:rPr>
              <a:t>Risk</a:t>
            </a:r>
            <a:r>
              <a:rPr lang="tr-TR" altLang="tr-TR" sz="2400" dirty="0" smtClean="0">
                <a:latin typeface="+mj-lt"/>
              </a:rPr>
              <a:t>in ve yaranın değerlendirmesi / Sık gözlem,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Yara kültürü Dr. istemine göre,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Etkin bir tedavi planı,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Hasta ve yakınlarının eğitimi,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Multidisipliner bir yaklaşımın benimsenmesi,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latin typeface="+mj-lt"/>
              </a:rPr>
              <a:t>Ve kayıt tutma </a:t>
            </a:r>
            <a:r>
              <a:rPr lang="tr-TR" altLang="tr-TR" sz="2400" u="sng" dirty="0" smtClean="0">
                <a:latin typeface="+mj-lt"/>
              </a:rPr>
              <a:t>önemlidir</a:t>
            </a:r>
            <a:r>
              <a:rPr lang="tr-TR" altLang="tr-TR" sz="2400" dirty="0" smtClean="0">
                <a:latin typeface="+mj-lt"/>
              </a:rPr>
              <a:t>.</a:t>
            </a:r>
          </a:p>
          <a:p>
            <a:endParaRPr lang="tr-TR" dirty="0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5122" name="Picture 2" descr="hasta yatış pozisyonları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428736"/>
            <a:ext cx="1495425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706090"/>
          </a:xfrm>
        </p:spPr>
        <p:txBody>
          <a:bodyPr>
            <a:noAutofit/>
          </a:bodyPr>
          <a:lstStyle/>
          <a:p>
            <a:pPr algn="ctr"/>
            <a:r>
              <a:rPr lang="tr-TR" altLang="tr-TR" sz="2800" dirty="0" smtClean="0">
                <a:solidFill>
                  <a:schemeClr val="bg2">
                    <a:lumMod val="50000"/>
                  </a:schemeClr>
                </a:solidFill>
              </a:rPr>
              <a:t>Basınç Ülserinin Önlemesi İçin,</a:t>
            </a:r>
            <a:endParaRPr lang="tr-T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sz="4600" dirty="0" smtClean="0">
                <a:latin typeface="+mj-lt"/>
              </a:rPr>
              <a:t>Cilt bakımında alkali olmayan sabunlar kullanılır.</a:t>
            </a:r>
          </a:p>
          <a:p>
            <a:r>
              <a:rPr lang="tr-TR" sz="4600" dirty="0" smtClean="0">
                <a:latin typeface="+mj-lt"/>
              </a:rPr>
              <a:t>Cilt bakımında pudra kullanılmaz.</a:t>
            </a:r>
          </a:p>
          <a:p>
            <a:r>
              <a:rPr lang="tr-TR" sz="4600" dirty="0" smtClean="0">
                <a:latin typeface="+mj-lt"/>
              </a:rPr>
              <a:t>Hassas ve kuru cilt üzerine masaj yapılmaz.</a:t>
            </a:r>
          </a:p>
          <a:p>
            <a:r>
              <a:rPr lang="tr-TR" sz="4600" dirty="0" smtClean="0">
                <a:latin typeface="+mj-lt"/>
              </a:rPr>
              <a:t>Daima cildin kuru ve temiz olması sağlanır.</a:t>
            </a:r>
          </a:p>
          <a:p>
            <a:r>
              <a:rPr lang="tr-TR" sz="4600" dirty="0" smtClean="0">
                <a:latin typeface="+mj-lt"/>
              </a:rPr>
              <a:t>Hastanın giysilerinin her zaman temiz , kuru , terletmeyen ve emici kumaştan olması sağlanır. </a:t>
            </a:r>
          </a:p>
          <a:p>
            <a:r>
              <a:rPr lang="tr-TR" sz="4600" dirty="0" smtClean="0">
                <a:latin typeface="+mj-lt"/>
              </a:rPr>
              <a:t>Sürgü verirken cildin tahriş olmamasına dikkat edilir. Hasta gerektiğinden uzun süre sürgü üstünde tutulmamalıdır.</a:t>
            </a:r>
          </a:p>
          <a:p>
            <a:r>
              <a:rPr lang="tr-TR" sz="4600" dirty="0" smtClean="0">
                <a:latin typeface="+mj-lt"/>
              </a:rPr>
              <a:t>Hastada halka ya da simit şeklinde araçlar kullanılmamalıdır.</a:t>
            </a:r>
          </a:p>
          <a:p>
            <a:r>
              <a:rPr lang="tr-TR" sz="4600" dirty="0" smtClean="0">
                <a:latin typeface="+mj-lt"/>
              </a:rPr>
              <a:t>Basınç ülserleri üzerine doğrudan ısıtıcı araç ve cihaz (sıcak su şişesi, ısıtıcı pedler, yatak ısıtıcıları) uygulanmamalıdır.</a:t>
            </a:r>
          </a:p>
          <a:p>
            <a:r>
              <a:rPr lang="tr-TR" sz="4600" dirty="0" smtClean="0">
                <a:latin typeface="+mj-lt"/>
              </a:rPr>
              <a:t>Hastaya takılı olan materyallerin ( İdrar sondası, EKG kabloları vb.) ciltte basınç bölgesi oluşturmasına engel olunur. 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chemeClr val="bg2">
                    <a:lumMod val="50000"/>
                  </a:schemeClr>
                </a:solidFill>
              </a:rPr>
              <a:t>SONUÇ</a:t>
            </a:r>
            <a:endParaRPr lang="tr-TR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+mj-lt"/>
              </a:rPr>
              <a:t>Bası yaralarını önlemek, tedavi etmekten daha kolay ve daha ekonomiktir.    </a:t>
            </a:r>
          </a:p>
          <a:p>
            <a:pPr algn="just">
              <a:buNone/>
            </a:pPr>
            <a:endParaRPr lang="tr-TR" dirty="0" smtClean="0">
              <a:latin typeface="+mj-lt"/>
            </a:endParaRPr>
          </a:p>
          <a:p>
            <a:pPr algn="just"/>
            <a:r>
              <a:rPr lang="tr-TR" sz="2800" dirty="0" smtClean="0">
                <a:latin typeface="+mj-lt"/>
              </a:rPr>
              <a:t>Basınç ülserleri günümüzde hemşirenin mücadele etmesi gereken önemli sağlık problemlerinden biridir. </a:t>
            </a:r>
            <a:endParaRPr lang="tr-TR" dirty="0" smtClean="0">
              <a:latin typeface="+mj-lt"/>
            </a:endParaRPr>
          </a:p>
          <a:p>
            <a:pPr>
              <a:buNone/>
            </a:pPr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14340" name="Picture 4" descr="hemşire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3" y="3786190"/>
            <a:ext cx="2857488" cy="3071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chemeClr val="bg2">
                    <a:lumMod val="50000"/>
                  </a:schemeClr>
                </a:solidFill>
              </a:rPr>
              <a:t>SONUÇ</a:t>
            </a:r>
            <a:endParaRPr lang="tr-TR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j-lt"/>
            </a:endParaRPr>
          </a:p>
          <a:p>
            <a:pPr>
              <a:buNone/>
            </a:pP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Bası yarası</a:t>
            </a:r>
            <a:r>
              <a:rPr lang="tr-TR" smtClean="0">
                <a:latin typeface="+mj-lt"/>
              </a:rPr>
              <a:t>, </a:t>
            </a:r>
            <a:r>
              <a:rPr lang="tr-TR" u="sng" smtClean="0">
                <a:latin typeface="+mj-lt"/>
              </a:rPr>
              <a:t>nazokomiyal </a:t>
            </a:r>
            <a:r>
              <a:rPr lang="tr-TR" u="sng" dirty="0" smtClean="0">
                <a:latin typeface="+mj-lt"/>
              </a:rPr>
              <a:t>bir komplikasyondur</a:t>
            </a:r>
            <a:r>
              <a:rPr lang="tr-TR" dirty="0" smtClean="0">
                <a:latin typeface="+mj-lt"/>
              </a:rPr>
              <a:t>. Bu komplikasyonun önlenmesi ve yara oluşmuş ise bakımın iyileştirilmesi mesleki, ekonomik ve legal olarak önemlidir. </a:t>
            </a:r>
            <a:endParaRPr lang="tr-TR" dirty="0">
              <a:latin typeface="+mj-lt"/>
            </a:endParaRPr>
          </a:p>
        </p:txBody>
      </p:sp>
      <p:pic>
        <p:nvPicPr>
          <p:cNvPr id="4" name="Picture 4" descr="hemşir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3" y="3786190"/>
            <a:ext cx="2857488" cy="3071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42910" y="2571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33CC"/>
                </a:solidFill>
              </a:rPr>
              <a:t>SABRINIZ İÇİN TEŞEKKÜRLER...</a:t>
            </a:r>
            <a:endParaRPr lang="tr-TR" b="1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BASI YARASI NEDİR</a:t>
            </a:r>
            <a:endParaRPr lang="tr-TR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  <p:pic>
        <p:nvPicPr>
          <p:cNvPr id="131080" name="Picture 8" descr="https://gulcanozturk.files.wordpress.com/2015/05/363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509120"/>
            <a:ext cx="4929190" cy="2348880"/>
          </a:xfrm>
          <a:prstGeom prst="rect">
            <a:avLst/>
          </a:prstGeom>
          <a:noFill/>
        </p:spPr>
      </p:pic>
      <p:pic>
        <p:nvPicPr>
          <p:cNvPr id="7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39938" name="Picture 2" descr="hareketli soru işareti animasyonlar ile ilgili görsel sonuc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404664"/>
            <a:ext cx="1056385" cy="90145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11560" y="1628800"/>
            <a:ext cx="80648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algn="r"/>
            <a:r>
              <a:rPr lang="tr-TR" sz="2000" i="1" dirty="0" smtClean="0">
                <a:latin typeface="+mj-lt"/>
              </a:rPr>
              <a:t> </a:t>
            </a:r>
            <a:endParaRPr lang="tr-TR" sz="2000" dirty="0">
              <a:latin typeface="+mj-lt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683568" y="1628800"/>
            <a:ext cx="72008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800" dirty="0" smtClean="0">
              <a:latin typeface="+mj-lt"/>
            </a:endParaRPr>
          </a:p>
          <a:p>
            <a:pPr algn="ctr"/>
            <a:r>
              <a:rPr lang="tr-TR" sz="2800" dirty="0" smtClean="0">
                <a:latin typeface="+mj-lt"/>
              </a:rPr>
              <a:t>Genellikle belirgin bir kemik çıkıntı</a:t>
            </a:r>
            <a:br>
              <a:rPr lang="tr-TR" sz="2800" dirty="0" smtClean="0">
                <a:latin typeface="+mj-lt"/>
              </a:rPr>
            </a:br>
            <a:r>
              <a:rPr lang="tr-TR" sz="2800" dirty="0" smtClean="0">
                <a:latin typeface="+mj-lt"/>
              </a:rPr>
              <a:t>üstünde veya tıbbi ya da diğer cihazlarla</a:t>
            </a:r>
            <a:br>
              <a:rPr lang="tr-TR" sz="2800" dirty="0" smtClean="0">
                <a:latin typeface="+mj-lt"/>
              </a:rPr>
            </a:br>
            <a:r>
              <a:rPr lang="tr-TR" sz="2800" dirty="0" smtClean="0">
                <a:latin typeface="+mj-lt"/>
              </a:rPr>
              <a:t>ilişkili cilt ve/veya alttaki yumuşak dokuda</a:t>
            </a:r>
            <a:br>
              <a:rPr lang="tr-TR" sz="2800" dirty="0" smtClean="0">
                <a:latin typeface="+mj-lt"/>
              </a:rPr>
            </a:br>
            <a:r>
              <a:rPr lang="tr-TR" sz="2800" dirty="0" smtClean="0">
                <a:latin typeface="+mj-lt"/>
              </a:rPr>
              <a:t>basınca bağlı oluşan lokalize yaralar </a:t>
            </a:r>
          </a:p>
          <a:p>
            <a:pPr algn="ctr"/>
            <a:endParaRPr lang="tr-TR" sz="2800" dirty="0" smtClean="0">
              <a:latin typeface="+mj-lt"/>
            </a:endParaRPr>
          </a:p>
          <a:p>
            <a:pPr algn="r"/>
            <a:r>
              <a:rPr lang="tr-TR" b="1" dirty="0" smtClean="0">
                <a:latin typeface="+mj-lt"/>
              </a:rPr>
              <a:t>NPUAP (2016) YENİ TANIM</a:t>
            </a:r>
            <a:r>
              <a:rPr lang="tr-TR" dirty="0" smtClean="0">
                <a:latin typeface="+mj-lt"/>
              </a:rPr>
              <a:t> 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 smtClean="0">
              <a:latin typeface="+mj-lt"/>
            </a:endParaRPr>
          </a:p>
          <a:p>
            <a:pPr algn="ctr"/>
            <a:endParaRPr lang="tr-TR" sz="2800" dirty="0" smtClean="0">
              <a:latin typeface="+mj-lt"/>
            </a:endParaRPr>
          </a:p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altLang="tr-TR" sz="3600" dirty="0" smtClean="0">
                <a:solidFill>
                  <a:schemeClr val="bg2">
                    <a:lumMod val="50000"/>
                  </a:schemeClr>
                </a:solidFill>
              </a:rPr>
              <a:t>BASINÇ ÜLSERİ NEDEN ÖNEMLİDİR?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/>
          </a:p>
          <a:p>
            <a:r>
              <a:rPr lang="tr-TR" altLang="tr-TR" dirty="0" smtClean="0">
                <a:latin typeface="+mj-lt"/>
              </a:rPr>
              <a:t>Basınç ülserleri tüm dünyada sağlık bakım kurumlarında önemli bir problem olarak belirtilmektedir. </a:t>
            </a:r>
          </a:p>
          <a:p>
            <a:pPr>
              <a:buNone/>
            </a:pPr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Çünkü basınç ülserleri, hastanın yaşam kalitesini etkilemekte ve sağlık bakım maliyetini arttırmaktadır.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altLang="tr-TR" sz="3600" dirty="0" smtClean="0">
                <a:solidFill>
                  <a:schemeClr val="bg2">
                    <a:lumMod val="50000"/>
                  </a:schemeClr>
                </a:solidFill>
              </a:rPr>
              <a:t>BASINÇ ÜLSERİ NEDEN ÖNEMLİDİR?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Basınç ülseri hastanın fiziksel sağlığını etkileyerek yaşamını tehdit etmekte,</a:t>
            </a:r>
          </a:p>
          <a:p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Bireyin bağımsızlığını kaybetmesine, </a:t>
            </a:r>
          </a:p>
          <a:p>
            <a:pPr>
              <a:buNone/>
            </a:pPr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Sosyal izolasyon gibi psikolojik problemler yaşamasına neden olmaktadır. 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altLang="tr-TR" sz="3600" dirty="0" smtClean="0">
                <a:solidFill>
                  <a:schemeClr val="bg2">
                    <a:lumMod val="50000"/>
                  </a:schemeClr>
                </a:solidFill>
              </a:rPr>
              <a:t>BASINÇ ÜLSERİ NEDEN ÖNEMLİDİR?</a:t>
            </a:r>
            <a:endParaRPr lang="tr-T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Ayrıca hasta ağrı çekmekte, </a:t>
            </a:r>
          </a:p>
          <a:p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Yara bakımı, debritman, greft gibi işlemler nedeniyle hastanede uzun süre yatmakta,</a:t>
            </a:r>
          </a:p>
          <a:p>
            <a:endParaRPr lang="tr-TR" altLang="tr-TR" dirty="0" smtClean="0">
              <a:latin typeface="+mj-lt"/>
            </a:endParaRPr>
          </a:p>
          <a:p>
            <a:r>
              <a:rPr lang="tr-TR" altLang="tr-TR" dirty="0" smtClean="0">
                <a:latin typeface="+mj-lt"/>
              </a:rPr>
              <a:t>Bu durumda hasta ve hastane için ekstra maliyet oluşturmaktadır</a:t>
            </a:r>
            <a:r>
              <a:rPr lang="tr-TR" altLang="tr-TR" dirty="0" smtClean="0"/>
              <a:t>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2.bp.blogspot.com/-7BWGTGJsvOk/T63mgWeoEnI/AAAAAAAABrg/SGpYYNnmOhs/s1600/cildin+destekleyen+y%C3%BCzey+ve+kemik+aras%C4%B1nda+s%C4%B1k%C4%B1%C5%9Fmas%C4%B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00108"/>
            <a:ext cx="6379373" cy="264491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43608" y="3501009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tr-TR" sz="2400" dirty="0" smtClean="0">
                <a:latin typeface="+mj-lt"/>
              </a:rPr>
              <a:t>Basınç ülserlerinin gelişmesinde rol oynayan en önemli faktör </a:t>
            </a:r>
            <a:r>
              <a:rPr lang="tr-TR" sz="24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basınç</a:t>
            </a:r>
            <a:r>
              <a:rPr lang="tr-TR" sz="24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’</a:t>
            </a:r>
            <a:r>
              <a:rPr lang="tr-TR" sz="2400" dirty="0" smtClean="0">
                <a:latin typeface="+mj-lt"/>
              </a:rPr>
              <a:t>tır.</a:t>
            </a:r>
          </a:p>
          <a:p>
            <a:pPr algn="ctr"/>
            <a:r>
              <a:rPr lang="tr-TR" sz="2400" dirty="0" smtClean="0">
                <a:latin typeface="+mj-lt"/>
              </a:rPr>
              <a:t>Basıncın </a:t>
            </a:r>
          </a:p>
          <a:p>
            <a:pPr algn="ctr"/>
            <a:r>
              <a:rPr lang="tr-TR" sz="2400" u="sng" dirty="0" smtClean="0">
                <a:latin typeface="+mj-lt"/>
              </a:rPr>
              <a:t>yoğunluğu</a:t>
            </a:r>
            <a:r>
              <a:rPr lang="tr-TR" sz="2400" dirty="0" smtClean="0">
                <a:latin typeface="+mj-lt"/>
              </a:rPr>
              <a:t>, </a:t>
            </a:r>
          </a:p>
          <a:p>
            <a:pPr algn="ctr"/>
            <a:r>
              <a:rPr lang="tr-TR" sz="2400" u="sng" dirty="0" smtClean="0">
                <a:latin typeface="+mj-lt"/>
              </a:rPr>
              <a:t>süresi</a:t>
            </a:r>
            <a:r>
              <a:rPr lang="tr-TR" sz="2400" dirty="0" smtClean="0">
                <a:latin typeface="+mj-lt"/>
              </a:rPr>
              <a:t> ve </a:t>
            </a:r>
          </a:p>
          <a:p>
            <a:pPr algn="ctr"/>
            <a:r>
              <a:rPr lang="tr-TR" sz="2400" u="sng" dirty="0" smtClean="0">
                <a:latin typeface="+mj-lt"/>
              </a:rPr>
              <a:t>dokunun toleransı </a:t>
            </a:r>
          </a:p>
          <a:p>
            <a:pPr algn="ctr">
              <a:buFontTx/>
              <a:buNone/>
            </a:pPr>
            <a:r>
              <a:rPr lang="tr-TR" sz="2400" dirty="0" smtClean="0">
                <a:latin typeface="+mj-lt"/>
              </a:rPr>
              <a:t>basınç ülserlerinin gelişmesinde önemlidir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pic>
        <p:nvPicPr>
          <p:cNvPr id="7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tr-TR" sz="36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3600" dirty="0" smtClean="0">
                <a:solidFill>
                  <a:schemeClr val="bg2">
                    <a:lumMod val="50000"/>
                  </a:schemeClr>
                </a:solidFill>
              </a:rPr>
              <a:t>Ülserin açılmasını kolaylaştıran etkenler?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1142976" y="2357430"/>
            <a:ext cx="178595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  <a:latin typeface="+mj-lt"/>
              </a:rPr>
              <a:t>YAŞ</a:t>
            </a:r>
            <a:endParaRPr lang="tr-T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000364" y="1500174"/>
            <a:ext cx="178595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CİNSİYET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00628" y="1500174"/>
            <a:ext cx="1857388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BESLENME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786578" y="3857628"/>
            <a:ext cx="214314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İLAÇ KULLANIMI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28662" y="3857628"/>
            <a:ext cx="235745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HASTALIKLAR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57488" y="4929198"/>
            <a:ext cx="214314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PSİKOLOJiK FAKTÖRLER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214942" y="4929198"/>
            <a:ext cx="200026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  <a:latin typeface="+mj-lt"/>
              </a:rPr>
              <a:t>DİĞER FAKTÖRLER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58016" y="2357430"/>
            <a:ext cx="178595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  <a:latin typeface="+mj-lt"/>
              </a:rPr>
              <a:t>NEM</a:t>
            </a:r>
            <a:endParaRPr lang="tr-TR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7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333008" cy="1285860"/>
          </a:xfrm>
          <a:prstGeom prst="rect">
            <a:avLst/>
          </a:prstGeom>
          <a:noFill/>
        </p:spPr>
      </p:pic>
      <p:pic>
        <p:nvPicPr>
          <p:cNvPr id="27650" name="Picture 2" descr="bası yarası risk faktörler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071810"/>
            <a:ext cx="1428750" cy="1428750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 flipV="1">
            <a:off x="4857752" y="2714620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7650" idx="0"/>
          </p:cNvCxnSpPr>
          <p:nvPr/>
        </p:nvCxnSpPr>
        <p:spPr>
          <a:xfrm rot="16200000" flipV="1">
            <a:off x="4286246" y="2643184"/>
            <a:ext cx="357190" cy="5000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2928926" y="3214686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4357686" y="4714884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072066" y="450057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429256" y="3929066"/>
            <a:ext cx="128588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5429256" y="3143248"/>
            <a:ext cx="135732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3286116" y="3714752"/>
            <a:ext cx="64294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</TotalTime>
  <Words>1007</Words>
  <Application>Microsoft Office PowerPoint</Application>
  <PresentationFormat>On-screen Show (4:3)</PresentationFormat>
  <Paragraphs>195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BASINÇ ÜLSERLERİ VE BAKIMI</vt:lpstr>
      <vt:lpstr>PowerPoint Presentation</vt:lpstr>
      <vt:lpstr>BASI YARASI NEDİR</vt:lpstr>
      <vt:lpstr>BASI YARASI NEDİR</vt:lpstr>
      <vt:lpstr>BASINÇ ÜLSERİ NEDEN ÖNEMLİDİR?</vt:lpstr>
      <vt:lpstr>BASINÇ ÜLSERİ NEDEN ÖNEMLİDİR?</vt:lpstr>
      <vt:lpstr>BASINÇ ÜLSERİ NEDEN ÖNEMLİDİR?</vt:lpstr>
      <vt:lpstr>PowerPoint Presentation</vt:lpstr>
      <vt:lpstr> Ülserin açılmasını kolaylaştıran etkenler? </vt:lpstr>
      <vt:lpstr>PowerPoint Presentation</vt:lpstr>
      <vt:lpstr>PowerPoint Presentation</vt:lpstr>
      <vt:lpstr>BASINÇ NOKTALARI</vt:lpstr>
      <vt:lpstr>Basınç Ülserlerinin Sık Görüldüğü Bölgeler </vt:lpstr>
      <vt:lpstr>Risk Değerlendirmesi</vt:lpstr>
      <vt:lpstr>Risk Değerlendirmesi</vt:lpstr>
      <vt:lpstr>PowerPoint Presentation</vt:lpstr>
      <vt:lpstr>BASI YARASI EVRELERİ</vt:lpstr>
      <vt:lpstr>PowerPoint Presentation</vt:lpstr>
      <vt:lpstr>BASI YARASI EVRELERİ I.EVRE</vt:lpstr>
      <vt:lpstr>TEDAVİ: I.EVRE</vt:lpstr>
      <vt:lpstr>BASI YARASI EVRELERİ II.EVRE</vt:lpstr>
      <vt:lpstr>TEDAVİ: II.EVRE</vt:lpstr>
      <vt:lpstr>BASI YARASI EVRELERİ III.EVRE</vt:lpstr>
      <vt:lpstr>TEDAVİ: III.EVRE</vt:lpstr>
      <vt:lpstr>BASI YARASI EVRELERİ IV.EVRE</vt:lpstr>
      <vt:lpstr>TEDAVİ: IV.EVRE</vt:lpstr>
      <vt:lpstr>BASI YARALARI DEĞERLENDİRİLİRKEN;</vt:lpstr>
      <vt:lpstr>BASI YARASI EVRELERİ Evrelendirilemeyen Basınç Ülseri </vt:lpstr>
      <vt:lpstr>BASI YARASI ÖRNEKLERİ</vt:lpstr>
      <vt:lpstr>PowerPoint Presentation</vt:lpstr>
      <vt:lpstr>PowerPoint Presentation</vt:lpstr>
      <vt:lpstr>PowerPoint Presentation</vt:lpstr>
      <vt:lpstr> Basınç Ülserinin Önlemesi İçin, </vt:lpstr>
      <vt:lpstr>Basınç Ülserinin Önlemesi İçin,</vt:lpstr>
      <vt:lpstr>SONUÇ</vt:lpstr>
      <vt:lpstr>SONUÇ</vt:lpstr>
      <vt:lpstr>SABRINIZ İÇİN TEŞEKKÜRLER...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amergency003</dc:creator>
  <cp:lastModifiedBy>HIS1222GYBHm</cp:lastModifiedBy>
  <cp:revision>325</cp:revision>
  <dcterms:created xsi:type="dcterms:W3CDTF">2016-12-07T08:40:15Z</dcterms:created>
  <dcterms:modified xsi:type="dcterms:W3CDTF">2023-07-17T14:36:53Z</dcterms:modified>
</cp:coreProperties>
</file>