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40"/>
  </p:notesMasterIdLst>
  <p:sldIdLst>
    <p:sldId id="256" r:id="rId2"/>
    <p:sldId id="286" r:id="rId3"/>
    <p:sldId id="257" r:id="rId4"/>
    <p:sldId id="312" r:id="rId5"/>
    <p:sldId id="287" r:id="rId6"/>
    <p:sldId id="291" r:id="rId7"/>
    <p:sldId id="290" r:id="rId8"/>
    <p:sldId id="258" r:id="rId9"/>
    <p:sldId id="284" r:id="rId10"/>
    <p:sldId id="292" r:id="rId11"/>
    <p:sldId id="311" r:id="rId12"/>
    <p:sldId id="261" r:id="rId13"/>
    <p:sldId id="310" r:id="rId14"/>
    <p:sldId id="293" r:id="rId15"/>
    <p:sldId id="294" r:id="rId16"/>
    <p:sldId id="295" r:id="rId17"/>
    <p:sldId id="285" r:id="rId18"/>
    <p:sldId id="313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67" r:id="rId29"/>
    <p:sldId id="277" r:id="rId30"/>
    <p:sldId id="297" r:id="rId31"/>
    <p:sldId id="300" r:id="rId32"/>
    <p:sldId id="298" r:id="rId33"/>
    <p:sldId id="296" r:id="rId34"/>
    <p:sldId id="279" r:id="rId35"/>
    <p:sldId id="314" r:id="rId36"/>
    <p:sldId id="282" r:id="rId37"/>
    <p:sldId id="309" r:id="rId38"/>
    <p:sldId id="283" r:id="rId3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A4D5"/>
    <a:srgbClr val="19B7D7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22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98BB2E-CACD-4F10-BB42-F2CD94154640}" type="doc">
      <dgm:prSet loTypeId="urn:microsoft.com/office/officeart/2005/8/layout/cycle1" loCatId="cycle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tr-TR"/>
        </a:p>
      </dgm:t>
    </dgm:pt>
    <dgm:pt modelId="{A51A6C8D-288A-4EA1-B0A8-9AB912B2CB60}">
      <dgm:prSet phldrT="[Text]" custT="1"/>
      <dgm:spPr/>
      <dgm:t>
        <a:bodyPr/>
        <a:lstStyle/>
        <a:p>
          <a:r>
            <a:rPr lang="tr-TR" sz="1600" b="1" dirty="0">
              <a:solidFill>
                <a:srgbClr val="002060"/>
              </a:solidFill>
            </a:rPr>
            <a:t>Yara yatağı ve yüzeyi</a:t>
          </a:r>
        </a:p>
      </dgm:t>
    </dgm:pt>
    <dgm:pt modelId="{5C643378-651B-49DC-8052-500EA15C6E30}" type="parTrans" cxnId="{8EC046AC-7557-48BF-BCBE-55105C5B2498}">
      <dgm:prSet/>
      <dgm:spPr/>
      <dgm:t>
        <a:bodyPr/>
        <a:lstStyle/>
        <a:p>
          <a:endParaRPr lang="tr-TR"/>
        </a:p>
      </dgm:t>
    </dgm:pt>
    <dgm:pt modelId="{3C2DC97F-A9F3-409C-BE71-5DF5F4D73771}" type="sibTrans" cxnId="{8EC046AC-7557-48BF-BCBE-55105C5B2498}">
      <dgm:prSet/>
      <dgm:spPr/>
      <dgm:t>
        <a:bodyPr/>
        <a:lstStyle/>
        <a:p>
          <a:endParaRPr lang="tr-TR"/>
        </a:p>
      </dgm:t>
    </dgm:pt>
    <dgm:pt modelId="{1725877D-EC6A-45AE-A2F2-FEEB92123023}">
      <dgm:prSet phldrT="[Text]" custT="1"/>
      <dgm:spPr/>
      <dgm:t>
        <a:bodyPr/>
        <a:lstStyle/>
        <a:p>
          <a:r>
            <a:rPr lang="tr-TR" sz="1600" b="1" dirty="0">
              <a:solidFill>
                <a:srgbClr val="002060"/>
              </a:solidFill>
            </a:rPr>
            <a:t>Yaranın büyüklüğü</a:t>
          </a:r>
        </a:p>
      </dgm:t>
    </dgm:pt>
    <dgm:pt modelId="{D217EF55-5461-4FC0-9407-224C4AD79205}" type="parTrans" cxnId="{2744AC71-D32B-47F9-A015-A4D27A06B7D5}">
      <dgm:prSet/>
      <dgm:spPr/>
      <dgm:t>
        <a:bodyPr/>
        <a:lstStyle/>
        <a:p>
          <a:endParaRPr lang="tr-TR"/>
        </a:p>
      </dgm:t>
    </dgm:pt>
    <dgm:pt modelId="{A138AA17-DED9-4A2D-A56C-FDF7CCE6C763}" type="sibTrans" cxnId="{2744AC71-D32B-47F9-A015-A4D27A06B7D5}">
      <dgm:prSet/>
      <dgm:spPr/>
      <dgm:t>
        <a:bodyPr/>
        <a:lstStyle/>
        <a:p>
          <a:endParaRPr lang="tr-TR"/>
        </a:p>
      </dgm:t>
    </dgm:pt>
    <dgm:pt modelId="{600F79A4-85FA-4BBA-AC4A-B872C6E162FE}">
      <dgm:prSet phldrT="[Text]" custT="1"/>
      <dgm:spPr/>
      <dgm:t>
        <a:bodyPr/>
        <a:lstStyle/>
        <a:p>
          <a:r>
            <a:rPr lang="tr-TR" sz="1600" b="1" dirty="0">
              <a:solidFill>
                <a:srgbClr val="002060"/>
              </a:solidFill>
            </a:rPr>
            <a:t>Ağrı </a:t>
          </a:r>
        </a:p>
      </dgm:t>
    </dgm:pt>
    <dgm:pt modelId="{D5AE7EF5-C062-443E-B870-9AB1879CC271}" type="parTrans" cxnId="{FC19078E-59B4-4E4C-929E-19FBD0F1A681}">
      <dgm:prSet/>
      <dgm:spPr/>
      <dgm:t>
        <a:bodyPr/>
        <a:lstStyle/>
        <a:p>
          <a:endParaRPr lang="tr-TR"/>
        </a:p>
      </dgm:t>
    </dgm:pt>
    <dgm:pt modelId="{AD642BF9-F229-4500-B5FA-0FEEB343CA81}" type="sibTrans" cxnId="{FC19078E-59B4-4E4C-929E-19FBD0F1A681}">
      <dgm:prSet/>
      <dgm:spPr/>
      <dgm:t>
        <a:bodyPr/>
        <a:lstStyle/>
        <a:p>
          <a:endParaRPr lang="tr-TR"/>
        </a:p>
      </dgm:t>
    </dgm:pt>
    <dgm:pt modelId="{DC5CE903-110A-4489-A2DF-52F5F5C76601}">
      <dgm:prSet phldrT="[Text]" custT="1"/>
      <dgm:spPr/>
      <dgm:t>
        <a:bodyPr/>
        <a:lstStyle/>
        <a:p>
          <a:r>
            <a:rPr lang="tr-TR" sz="1600" b="1" dirty="0">
              <a:solidFill>
                <a:srgbClr val="002060"/>
              </a:solidFill>
            </a:rPr>
            <a:t>Enfeksiyon </a:t>
          </a:r>
        </a:p>
      </dgm:t>
    </dgm:pt>
    <dgm:pt modelId="{A6D4DE70-A309-4431-83F3-8CD5B0134506}" type="parTrans" cxnId="{2591240A-0944-4831-BABD-B51F3C94C744}">
      <dgm:prSet/>
      <dgm:spPr/>
      <dgm:t>
        <a:bodyPr/>
        <a:lstStyle/>
        <a:p>
          <a:endParaRPr lang="tr-TR"/>
        </a:p>
      </dgm:t>
    </dgm:pt>
    <dgm:pt modelId="{61ED1F75-27E8-4410-855B-59879C075788}" type="sibTrans" cxnId="{2591240A-0944-4831-BABD-B51F3C94C744}">
      <dgm:prSet/>
      <dgm:spPr/>
      <dgm:t>
        <a:bodyPr/>
        <a:lstStyle/>
        <a:p>
          <a:endParaRPr lang="tr-TR"/>
        </a:p>
      </dgm:t>
    </dgm:pt>
    <dgm:pt modelId="{2CE69C38-3EDD-4C2B-A82B-EFB36C094B89}">
      <dgm:prSet phldrT="[Text]" custT="1"/>
      <dgm:spPr/>
      <dgm:t>
        <a:bodyPr/>
        <a:lstStyle/>
        <a:p>
          <a:r>
            <a:rPr lang="tr-TR" sz="1600" b="1" dirty="0">
              <a:solidFill>
                <a:srgbClr val="002060"/>
              </a:solidFill>
            </a:rPr>
            <a:t>Lokalizasyon </a:t>
          </a:r>
        </a:p>
      </dgm:t>
    </dgm:pt>
    <dgm:pt modelId="{5E198F9B-F682-46D3-807E-0E5AE5A063B7}" type="parTrans" cxnId="{8BFDD087-3ECC-486A-ADBD-F03FC4F93C25}">
      <dgm:prSet/>
      <dgm:spPr/>
      <dgm:t>
        <a:bodyPr/>
        <a:lstStyle/>
        <a:p>
          <a:endParaRPr lang="tr-TR"/>
        </a:p>
      </dgm:t>
    </dgm:pt>
    <dgm:pt modelId="{1CDCBA61-912D-427F-AFB0-A5F3C4BECA76}" type="sibTrans" cxnId="{8BFDD087-3ECC-486A-ADBD-F03FC4F93C25}">
      <dgm:prSet/>
      <dgm:spPr/>
      <dgm:t>
        <a:bodyPr/>
        <a:lstStyle/>
        <a:p>
          <a:endParaRPr lang="tr-TR"/>
        </a:p>
      </dgm:t>
    </dgm:pt>
    <dgm:pt modelId="{83DBDFE7-ADAE-40B3-A944-269E86BAE8BA}">
      <dgm:prSet custT="1"/>
      <dgm:spPr/>
      <dgm:t>
        <a:bodyPr/>
        <a:lstStyle/>
        <a:p>
          <a:r>
            <a:rPr lang="tr-TR" sz="1600" b="1" dirty="0">
              <a:solidFill>
                <a:srgbClr val="002060"/>
              </a:solidFill>
            </a:rPr>
            <a:t>Yara kenarları ve çevresi</a:t>
          </a:r>
        </a:p>
      </dgm:t>
    </dgm:pt>
    <dgm:pt modelId="{7C2DC05D-A2DC-44B8-B14E-8FF45B63D2FD}" type="parTrans" cxnId="{D7A65507-DFB6-4D04-8473-696F8A298EFC}">
      <dgm:prSet/>
      <dgm:spPr/>
      <dgm:t>
        <a:bodyPr/>
        <a:lstStyle/>
        <a:p>
          <a:endParaRPr lang="tr-TR"/>
        </a:p>
      </dgm:t>
    </dgm:pt>
    <dgm:pt modelId="{1B79B0E4-D071-4340-ADD9-E9FB868C68B8}" type="sibTrans" cxnId="{D7A65507-DFB6-4D04-8473-696F8A298EFC}">
      <dgm:prSet/>
      <dgm:spPr/>
      <dgm:t>
        <a:bodyPr/>
        <a:lstStyle/>
        <a:p>
          <a:endParaRPr lang="tr-TR"/>
        </a:p>
      </dgm:t>
    </dgm:pt>
    <dgm:pt modelId="{7CA1D33E-8642-42A7-88EF-BEF7D9AF5CA7}" type="pres">
      <dgm:prSet presAssocID="{2E98BB2E-CACD-4F10-BB42-F2CD94154640}" presName="cycle" presStyleCnt="0">
        <dgm:presLayoutVars>
          <dgm:dir/>
          <dgm:resizeHandles val="exact"/>
        </dgm:presLayoutVars>
      </dgm:prSet>
      <dgm:spPr/>
    </dgm:pt>
    <dgm:pt modelId="{935E1095-F23F-4836-BD4B-D3583CF23F30}" type="pres">
      <dgm:prSet presAssocID="{A51A6C8D-288A-4EA1-B0A8-9AB912B2CB60}" presName="dummy" presStyleCnt="0"/>
      <dgm:spPr/>
    </dgm:pt>
    <dgm:pt modelId="{4363C747-3243-4CB0-B319-DC6CEC93FBBA}" type="pres">
      <dgm:prSet presAssocID="{A51A6C8D-288A-4EA1-B0A8-9AB912B2CB60}" presName="node" presStyleLbl="revTx" presStyleIdx="0" presStyleCnt="6" custScaleX="153148" custRadScaleRad="97399" custRadScaleInc="35276">
        <dgm:presLayoutVars>
          <dgm:bulletEnabled val="1"/>
        </dgm:presLayoutVars>
      </dgm:prSet>
      <dgm:spPr/>
    </dgm:pt>
    <dgm:pt modelId="{60FC4902-9C02-4AD0-AA89-A2024D830FE5}" type="pres">
      <dgm:prSet presAssocID="{3C2DC97F-A9F3-409C-BE71-5DF5F4D73771}" presName="sibTrans" presStyleLbl="node1" presStyleIdx="0" presStyleCnt="6"/>
      <dgm:spPr/>
    </dgm:pt>
    <dgm:pt modelId="{FE0707D2-4D27-49B2-ADCA-E8464C527E76}" type="pres">
      <dgm:prSet presAssocID="{83DBDFE7-ADAE-40B3-A944-269E86BAE8BA}" presName="dummy" presStyleCnt="0"/>
      <dgm:spPr/>
    </dgm:pt>
    <dgm:pt modelId="{EF119C7E-F36A-4285-A35D-369181593636}" type="pres">
      <dgm:prSet presAssocID="{83DBDFE7-ADAE-40B3-A944-269E86BAE8BA}" presName="node" presStyleLbl="revTx" presStyleIdx="1" presStyleCnt="6" custScaleX="154244">
        <dgm:presLayoutVars>
          <dgm:bulletEnabled val="1"/>
        </dgm:presLayoutVars>
      </dgm:prSet>
      <dgm:spPr/>
    </dgm:pt>
    <dgm:pt modelId="{A2012CE4-B88C-42FC-9C71-DE20043073FB}" type="pres">
      <dgm:prSet presAssocID="{1B79B0E4-D071-4340-ADD9-E9FB868C68B8}" presName="sibTrans" presStyleLbl="node1" presStyleIdx="1" presStyleCnt="6"/>
      <dgm:spPr/>
    </dgm:pt>
    <dgm:pt modelId="{157E7C49-C490-4F2D-B034-1105B5C7278A}" type="pres">
      <dgm:prSet presAssocID="{1725877D-EC6A-45AE-A2F2-FEEB92123023}" presName="dummy" presStyleCnt="0"/>
      <dgm:spPr/>
    </dgm:pt>
    <dgm:pt modelId="{E2173AE0-BB1B-4A05-A966-4C3D6DE3F84B}" type="pres">
      <dgm:prSet presAssocID="{1725877D-EC6A-45AE-A2F2-FEEB92123023}" presName="node" presStyleLbl="revTx" presStyleIdx="2" presStyleCnt="6" custScaleX="121887" custRadScaleRad="103270" custRadScaleInc="-10648">
        <dgm:presLayoutVars>
          <dgm:bulletEnabled val="1"/>
        </dgm:presLayoutVars>
      </dgm:prSet>
      <dgm:spPr/>
    </dgm:pt>
    <dgm:pt modelId="{5CB8FB5F-AD2C-4F46-B829-B8C69C0C78EE}" type="pres">
      <dgm:prSet presAssocID="{A138AA17-DED9-4A2D-A56C-FDF7CCE6C763}" presName="sibTrans" presStyleLbl="node1" presStyleIdx="2" presStyleCnt="6"/>
      <dgm:spPr/>
    </dgm:pt>
    <dgm:pt modelId="{0587CB7B-586F-475B-82B6-6D255280D965}" type="pres">
      <dgm:prSet presAssocID="{600F79A4-85FA-4BBA-AC4A-B872C6E162FE}" presName="dummy" presStyleCnt="0"/>
      <dgm:spPr/>
    </dgm:pt>
    <dgm:pt modelId="{3B0D6ED0-56A9-4CAE-99BD-9D3A437E6D24}" type="pres">
      <dgm:prSet presAssocID="{600F79A4-85FA-4BBA-AC4A-B872C6E162FE}" presName="node" presStyleLbl="revTx" presStyleIdx="3" presStyleCnt="6">
        <dgm:presLayoutVars>
          <dgm:bulletEnabled val="1"/>
        </dgm:presLayoutVars>
      </dgm:prSet>
      <dgm:spPr/>
    </dgm:pt>
    <dgm:pt modelId="{0856C7D4-0318-4C9A-B0ED-04DA8D291859}" type="pres">
      <dgm:prSet presAssocID="{AD642BF9-F229-4500-B5FA-0FEEB343CA81}" presName="sibTrans" presStyleLbl="node1" presStyleIdx="3" presStyleCnt="6"/>
      <dgm:spPr/>
    </dgm:pt>
    <dgm:pt modelId="{ABECAD7C-38C8-49A9-8C3E-5FB8432998D7}" type="pres">
      <dgm:prSet presAssocID="{DC5CE903-110A-4489-A2DF-52F5F5C76601}" presName="dummy" presStyleCnt="0"/>
      <dgm:spPr/>
    </dgm:pt>
    <dgm:pt modelId="{0D37A17C-450C-46F6-B9AE-4328A6E60C24}" type="pres">
      <dgm:prSet presAssocID="{DC5CE903-110A-4489-A2DF-52F5F5C76601}" presName="node" presStyleLbl="revTx" presStyleIdx="4" presStyleCnt="6" custScaleX="125031">
        <dgm:presLayoutVars>
          <dgm:bulletEnabled val="1"/>
        </dgm:presLayoutVars>
      </dgm:prSet>
      <dgm:spPr/>
    </dgm:pt>
    <dgm:pt modelId="{CC1F2F4E-E9FE-499E-A8F8-B674E532C821}" type="pres">
      <dgm:prSet presAssocID="{61ED1F75-27E8-4410-855B-59879C075788}" presName="sibTrans" presStyleLbl="node1" presStyleIdx="4" presStyleCnt="6"/>
      <dgm:spPr/>
    </dgm:pt>
    <dgm:pt modelId="{EC08DB1F-C71C-4DD0-9803-A32F4BC1215B}" type="pres">
      <dgm:prSet presAssocID="{2CE69C38-3EDD-4C2B-A82B-EFB36C094B89}" presName="dummy" presStyleCnt="0"/>
      <dgm:spPr/>
    </dgm:pt>
    <dgm:pt modelId="{0184992F-2E0F-44A0-9EDA-93984B117659}" type="pres">
      <dgm:prSet presAssocID="{2CE69C38-3EDD-4C2B-A82B-EFB36C094B89}" presName="node" presStyleLbl="revTx" presStyleIdx="5" presStyleCnt="6" custScaleX="152357" custRadScaleRad="98482" custRadScaleInc="-7263">
        <dgm:presLayoutVars>
          <dgm:bulletEnabled val="1"/>
        </dgm:presLayoutVars>
      </dgm:prSet>
      <dgm:spPr/>
    </dgm:pt>
    <dgm:pt modelId="{D1704E85-878E-472B-AD64-3F5816164CC2}" type="pres">
      <dgm:prSet presAssocID="{1CDCBA61-912D-427F-AFB0-A5F3C4BECA76}" presName="sibTrans" presStyleLbl="node1" presStyleIdx="5" presStyleCnt="6"/>
      <dgm:spPr/>
    </dgm:pt>
  </dgm:ptLst>
  <dgm:cxnLst>
    <dgm:cxn modelId="{D7A65507-DFB6-4D04-8473-696F8A298EFC}" srcId="{2E98BB2E-CACD-4F10-BB42-F2CD94154640}" destId="{83DBDFE7-ADAE-40B3-A944-269E86BAE8BA}" srcOrd="1" destOrd="0" parTransId="{7C2DC05D-A2DC-44B8-B14E-8FF45B63D2FD}" sibTransId="{1B79B0E4-D071-4340-ADD9-E9FB868C68B8}"/>
    <dgm:cxn modelId="{2591240A-0944-4831-BABD-B51F3C94C744}" srcId="{2E98BB2E-CACD-4F10-BB42-F2CD94154640}" destId="{DC5CE903-110A-4489-A2DF-52F5F5C76601}" srcOrd="4" destOrd="0" parTransId="{A6D4DE70-A309-4431-83F3-8CD5B0134506}" sibTransId="{61ED1F75-27E8-4410-855B-59879C075788}"/>
    <dgm:cxn modelId="{FAE7613F-F4DB-4A51-AD66-C00D2D9FAB27}" type="presOf" srcId="{AD642BF9-F229-4500-B5FA-0FEEB343CA81}" destId="{0856C7D4-0318-4C9A-B0ED-04DA8D291859}" srcOrd="0" destOrd="0" presId="urn:microsoft.com/office/officeart/2005/8/layout/cycle1"/>
    <dgm:cxn modelId="{44E9D666-5472-4093-A92F-7BCA33D2E781}" type="presOf" srcId="{61ED1F75-27E8-4410-855B-59879C075788}" destId="{CC1F2F4E-E9FE-499E-A8F8-B674E532C821}" srcOrd="0" destOrd="0" presId="urn:microsoft.com/office/officeart/2005/8/layout/cycle1"/>
    <dgm:cxn modelId="{81ABCF69-4EBF-4A13-ADBA-F3F8A2A6322F}" type="presOf" srcId="{2E98BB2E-CACD-4F10-BB42-F2CD94154640}" destId="{7CA1D33E-8642-42A7-88EF-BEF7D9AF5CA7}" srcOrd="0" destOrd="0" presId="urn:microsoft.com/office/officeart/2005/8/layout/cycle1"/>
    <dgm:cxn modelId="{F0AD506C-698E-474E-B4A5-EF221E768501}" type="presOf" srcId="{83DBDFE7-ADAE-40B3-A944-269E86BAE8BA}" destId="{EF119C7E-F36A-4285-A35D-369181593636}" srcOrd="0" destOrd="0" presId="urn:microsoft.com/office/officeart/2005/8/layout/cycle1"/>
    <dgm:cxn modelId="{2744AC71-D32B-47F9-A015-A4D27A06B7D5}" srcId="{2E98BB2E-CACD-4F10-BB42-F2CD94154640}" destId="{1725877D-EC6A-45AE-A2F2-FEEB92123023}" srcOrd="2" destOrd="0" parTransId="{D217EF55-5461-4FC0-9407-224C4AD79205}" sibTransId="{A138AA17-DED9-4A2D-A56C-FDF7CCE6C763}"/>
    <dgm:cxn modelId="{A8793E52-682A-49EA-BC1E-162B47DF31FB}" type="presOf" srcId="{DC5CE903-110A-4489-A2DF-52F5F5C76601}" destId="{0D37A17C-450C-46F6-B9AE-4328A6E60C24}" srcOrd="0" destOrd="0" presId="urn:microsoft.com/office/officeart/2005/8/layout/cycle1"/>
    <dgm:cxn modelId="{21C3347F-0D14-4274-92E9-A492F6C2C2E7}" type="presOf" srcId="{1725877D-EC6A-45AE-A2F2-FEEB92123023}" destId="{E2173AE0-BB1B-4A05-A966-4C3D6DE3F84B}" srcOrd="0" destOrd="0" presId="urn:microsoft.com/office/officeart/2005/8/layout/cycle1"/>
    <dgm:cxn modelId="{BC85A77F-EA19-471E-97C2-CF0F68EF0061}" type="presOf" srcId="{1B79B0E4-D071-4340-ADD9-E9FB868C68B8}" destId="{A2012CE4-B88C-42FC-9C71-DE20043073FB}" srcOrd="0" destOrd="0" presId="urn:microsoft.com/office/officeart/2005/8/layout/cycle1"/>
    <dgm:cxn modelId="{8BFDD087-3ECC-486A-ADBD-F03FC4F93C25}" srcId="{2E98BB2E-CACD-4F10-BB42-F2CD94154640}" destId="{2CE69C38-3EDD-4C2B-A82B-EFB36C094B89}" srcOrd="5" destOrd="0" parTransId="{5E198F9B-F682-46D3-807E-0E5AE5A063B7}" sibTransId="{1CDCBA61-912D-427F-AFB0-A5F3C4BECA76}"/>
    <dgm:cxn modelId="{FC19078E-59B4-4E4C-929E-19FBD0F1A681}" srcId="{2E98BB2E-CACD-4F10-BB42-F2CD94154640}" destId="{600F79A4-85FA-4BBA-AC4A-B872C6E162FE}" srcOrd="3" destOrd="0" parTransId="{D5AE7EF5-C062-443E-B870-9AB1879CC271}" sibTransId="{AD642BF9-F229-4500-B5FA-0FEEB343CA81}"/>
    <dgm:cxn modelId="{3E35FF94-89D7-439D-B662-16E70ED1C480}" type="presOf" srcId="{1CDCBA61-912D-427F-AFB0-A5F3C4BECA76}" destId="{D1704E85-878E-472B-AD64-3F5816164CC2}" srcOrd="0" destOrd="0" presId="urn:microsoft.com/office/officeart/2005/8/layout/cycle1"/>
    <dgm:cxn modelId="{7288E997-BBE4-4A1A-A4B6-92E59F57D7F4}" type="presOf" srcId="{600F79A4-85FA-4BBA-AC4A-B872C6E162FE}" destId="{3B0D6ED0-56A9-4CAE-99BD-9D3A437E6D24}" srcOrd="0" destOrd="0" presId="urn:microsoft.com/office/officeart/2005/8/layout/cycle1"/>
    <dgm:cxn modelId="{8EC046AC-7557-48BF-BCBE-55105C5B2498}" srcId="{2E98BB2E-CACD-4F10-BB42-F2CD94154640}" destId="{A51A6C8D-288A-4EA1-B0A8-9AB912B2CB60}" srcOrd="0" destOrd="0" parTransId="{5C643378-651B-49DC-8052-500EA15C6E30}" sibTransId="{3C2DC97F-A9F3-409C-BE71-5DF5F4D73771}"/>
    <dgm:cxn modelId="{9D4F37B2-F2A3-41ED-9825-100B2C39F832}" type="presOf" srcId="{2CE69C38-3EDD-4C2B-A82B-EFB36C094B89}" destId="{0184992F-2E0F-44A0-9EDA-93984B117659}" srcOrd="0" destOrd="0" presId="urn:microsoft.com/office/officeart/2005/8/layout/cycle1"/>
    <dgm:cxn modelId="{17BB6EC8-C5B6-4241-95BB-120A83502B48}" type="presOf" srcId="{A138AA17-DED9-4A2D-A56C-FDF7CCE6C763}" destId="{5CB8FB5F-AD2C-4F46-B829-B8C69C0C78EE}" srcOrd="0" destOrd="0" presId="urn:microsoft.com/office/officeart/2005/8/layout/cycle1"/>
    <dgm:cxn modelId="{0371A4CB-9A39-43D2-9179-FB72A3647133}" type="presOf" srcId="{A51A6C8D-288A-4EA1-B0A8-9AB912B2CB60}" destId="{4363C747-3243-4CB0-B319-DC6CEC93FBBA}" srcOrd="0" destOrd="0" presId="urn:microsoft.com/office/officeart/2005/8/layout/cycle1"/>
    <dgm:cxn modelId="{1D5341E2-2AFF-4FA0-AD00-9CABA223B3C1}" type="presOf" srcId="{3C2DC97F-A9F3-409C-BE71-5DF5F4D73771}" destId="{60FC4902-9C02-4AD0-AA89-A2024D830FE5}" srcOrd="0" destOrd="0" presId="urn:microsoft.com/office/officeart/2005/8/layout/cycle1"/>
    <dgm:cxn modelId="{711BDB39-D61B-48E2-A3F5-BD1C14B387CC}" type="presParOf" srcId="{7CA1D33E-8642-42A7-88EF-BEF7D9AF5CA7}" destId="{935E1095-F23F-4836-BD4B-D3583CF23F30}" srcOrd="0" destOrd="0" presId="urn:microsoft.com/office/officeart/2005/8/layout/cycle1"/>
    <dgm:cxn modelId="{91E322C6-1434-465D-952F-EEF8B0DDD373}" type="presParOf" srcId="{7CA1D33E-8642-42A7-88EF-BEF7D9AF5CA7}" destId="{4363C747-3243-4CB0-B319-DC6CEC93FBBA}" srcOrd="1" destOrd="0" presId="urn:microsoft.com/office/officeart/2005/8/layout/cycle1"/>
    <dgm:cxn modelId="{7F162FE1-C00E-4583-9422-7B3C94EE9CE9}" type="presParOf" srcId="{7CA1D33E-8642-42A7-88EF-BEF7D9AF5CA7}" destId="{60FC4902-9C02-4AD0-AA89-A2024D830FE5}" srcOrd="2" destOrd="0" presId="urn:microsoft.com/office/officeart/2005/8/layout/cycle1"/>
    <dgm:cxn modelId="{74CB759D-3817-42F8-9808-6E974C3D63A0}" type="presParOf" srcId="{7CA1D33E-8642-42A7-88EF-BEF7D9AF5CA7}" destId="{FE0707D2-4D27-49B2-ADCA-E8464C527E76}" srcOrd="3" destOrd="0" presId="urn:microsoft.com/office/officeart/2005/8/layout/cycle1"/>
    <dgm:cxn modelId="{80E3F030-5D9E-4C93-8A76-77AD1E085C80}" type="presParOf" srcId="{7CA1D33E-8642-42A7-88EF-BEF7D9AF5CA7}" destId="{EF119C7E-F36A-4285-A35D-369181593636}" srcOrd="4" destOrd="0" presId="urn:microsoft.com/office/officeart/2005/8/layout/cycle1"/>
    <dgm:cxn modelId="{21FF4C1C-4399-42B3-B3B0-356B1B8F233A}" type="presParOf" srcId="{7CA1D33E-8642-42A7-88EF-BEF7D9AF5CA7}" destId="{A2012CE4-B88C-42FC-9C71-DE20043073FB}" srcOrd="5" destOrd="0" presId="urn:microsoft.com/office/officeart/2005/8/layout/cycle1"/>
    <dgm:cxn modelId="{905CD7F0-3B7D-4198-B5F8-0C935778562F}" type="presParOf" srcId="{7CA1D33E-8642-42A7-88EF-BEF7D9AF5CA7}" destId="{157E7C49-C490-4F2D-B034-1105B5C7278A}" srcOrd="6" destOrd="0" presId="urn:microsoft.com/office/officeart/2005/8/layout/cycle1"/>
    <dgm:cxn modelId="{69F8B7CE-BEC5-4B83-9E4D-25C4CE799E86}" type="presParOf" srcId="{7CA1D33E-8642-42A7-88EF-BEF7D9AF5CA7}" destId="{E2173AE0-BB1B-4A05-A966-4C3D6DE3F84B}" srcOrd="7" destOrd="0" presId="urn:microsoft.com/office/officeart/2005/8/layout/cycle1"/>
    <dgm:cxn modelId="{B9A44E2D-6A08-4176-958B-D158A500866C}" type="presParOf" srcId="{7CA1D33E-8642-42A7-88EF-BEF7D9AF5CA7}" destId="{5CB8FB5F-AD2C-4F46-B829-B8C69C0C78EE}" srcOrd="8" destOrd="0" presId="urn:microsoft.com/office/officeart/2005/8/layout/cycle1"/>
    <dgm:cxn modelId="{26CFC08E-8378-4EC7-A317-AF95B2B43EA8}" type="presParOf" srcId="{7CA1D33E-8642-42A7-88EF-BEF7D9AF5CA7}" destId="{0587CB7B-586F-475B-82B6-6D255280D965}" srcOrd="9" destOrd="0" presId="urn:microsoft.com/office/officeart/2005/8/layout/cycle1"/>
    <dgm:cxn modelId="{0D93371C-71D0-46CC-8211-CB4C7B0A0132}" type="presParOf" srcId="{7CA1D33E-8642-42A7-88EF-BEF7D9AF5CA7}" destId="{3B0D6ED0-56A9-4CAE-99BD-9D3A437E6D24}" srcOrd="10" destOrd="0" presId="urn:microsoft.com/office/officeart/2005/8/layout/cycle1"/>
    <dgm:cxn modelId="{B7CF0F36-0C76-4A28-B760-C421A522FF07}" type="presParOf" srcId="{7CA1D33E-8642-42A7-88EF-BEF7D9AF5CA7}" destId="{0856C7D4-0318-4C9A-B0ED-04DA8D291859}" srcOrd="11" destOrd="0" presId="urn:microsoft.com/office/officeart/2005/8/layout/cycle1"/>
    <dgm:cxn modelId="{E3A8919E-6D2D-4C18-9336-BAF17DE389BA}" type="presParOf" srcId="{7CA1D33E-8642-42A7-88EF-BEF7D9AF5CA7}" destId="{ABECAD7C-38C8-49A9-8C3E-5FB8432998D7}" srcOrd="12" destOrd="0" presId="urn:microsoft.com/office/officeart/2005/8/layout/cycle1"/>
    <dgm:cxn modelId="{AA2ADEDE-A873-47D6-AF0C-FF6976C32107}" type="presParOf" srcId="{7CA1D33E-8642-42A7-88EF-BEF7D9AF5CA7}" destId="{0D37A17C-450C-46F6-B9AE-4328A6E60C24}" srcOrd="13" destOrd="0" presId="urn:microsoft.com/office/officeart/2005/8/layout/cycle1"/>
    <dgm:cxn modelId="{A3FEA052-DC12-4294-9891-8B9A16427080}" type="presParOf" srcId="{7CA1D33E-8642-42A7-88EF-BEF7D9AF5CA7}" destId="{CC1F2F4E-E9FE-499E-A8F8-B674E532C821}" srcOrd="14" destOrd="0" presId="urn:microsoft.com/office/officeart/2005/8/layout/cycle1"/>
    <dgm:cxn modelId="{0EEF4DDD-BC77-4F7D-8EDF-3CC09DDCCEB0}" type="presParOf" srcId="{7CA1D33E-8642-42A7-88EF-BEF7D9AF5CA7}" destId="{EC08DB1F-C71C-4DD0-9803-A32F4BC1215B}" srcOrd="15" destOrd="0" presId="urn:microsoft.com/office/officeart/2005/8/layout/cycle1"/>
    <dgm:cxn modelId="{29BA4BBC-7BE1-4023-AEC9-9BF335705186}" type="presParOf" srcId="{7CA1D33E-8642-42A7-88EF-BEF7D9AF5CA7}" destId="{0184992F-2E0F-44A0-9EDA-93984B117659}" srcOrd="16" destOrd="0" presId="urn:microsoft.com/office/officeart/2005/8/layout/cycle1"/>
    <dgm:cxn modelId="{AA785C14-419A-4158-A352-5495E2C1FB0B}" type="presParOf" srcId="{7CA1D33E-8642-42A7-88EF-BEF7D9AF5CA7}" destId="{D1704E85-878E-472B-AD64-3F5816164CC2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63C747-3243-4CB0-B319-DC6CEC93FBBA}">
      <dsp:nvSpPr>
        <dsp:cNvPr id="0" name=""/>
        <dsp:cNvSpPr/>
      </dsp:nvSpPr>
      <dsp:spPr>
        <a:xfrm>
          <a:off x="4601012" y="216017"/>
          <a:ext cx="1578510" cy="1030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dirty="0">
              <a:solidFill>
                <a:srgbClr val="002060"/>
              </a:solidFill>
            </a:rPr>
            <a:t>Yara yatağı ve yüzeyi</a:t>
          </a:r>
        </a:p>
      </dsp:txBody>
      <dsp:txXfrm>
        <a:off x="4601012" y="216017"/>
        <a:ext cx="1578510" cy="1030709"/>
      </dsp:txXfrm>
    </dsp:sp>
    <dsp:sp modelId="{60FC4902-9C02-4AD0-AA89-A2024D830FE5}">
      <dsp:nvSpPr>
        <dsp:cNvPr id="0" name=""/>
        <dsp:cNvSpPr/>
      </dsp:nvSpPr>
      <dsp:spPr>
        <a:xfrm>
          <a:off x="1562380" y="158351"/>
          <a:ext cx="5038362" cy="5038362"/>
        </a:xfrm>
        <a:prstGeom prst="circularArrow">
          <a:avLst>
            <a:gd name="adj1" fmla="val 3989"/>
            <a:gd name="adj2" fmla="val 250241"/>
            <a:gd name="adj3" fmla="val 20330180"/>
            <a:gd name="adj4" fmla="val 19293580"/>
            <a:gd name="adj5" fmla="val 465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19C7E-F36A-4285-A35D-369181593636}">
      <dsp:nvSpPr>
        <dsp:cNvPr id="0" name=""/>
        <dsp:cNvSpPr/>
      </dsp:nvSpPr>
      <dsp:spPr>
        <a:xfrm>
          <a:off x="5546064" y="2004925"/>
          <a:ext cx="1589807" cy="1030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dirty="0">
              <a:solidFill>
                <a:srgbClr val="002060"/>
              </a:solidFill>
            </a:rPr>
            <a:t>Yara kenarları ve çevresi</a:t>
          </a:r>
        </a:p>
      </dsp:txBody>
      <dsp:txXfrm>
        <a:off x="5546064" y="2004925"/>
        <a:ext cx="1589807" cy="1030709"/>
      </dsp:txXfrm>
    </dsp:sp>
    <dsp:sp modelId="{A2012CE4-B88C-42FC-9C71-DE20043073FB}">
      <dsp:nvSpPr>
        <dsp:cNvPr id="0" name=""/>
        <dsp:cNvSpPr/>
      </dsp:nvSpPr>
      <dsp:spPr>
        <a:xfrm>
          <a:off x="1490686" y="153592"/>
          <a:ext cx="5038362" cy="5038362"/>
        </a:xfrm>
        <a:prstGeom prst="circularArrow">
          <a:avLst>
            <a:gd name="adj1" fmla="val 3989"/>
            <a:gd name="adj2" fmla="val 250241"/>
            <a:gd name="adj3" fmla="val 1880900"/>
            <a:gd name="adj4" fmla="val 544289"/>
            <a:gd name="adj5" fmla="val 465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173AE0-BB1B-4A05-A966-4C3D6DE3F84B}">
      <dsp:nvSpPr>
        <dsp:cNvPr id="0" name=""/>
        <dsp:cNvSpPr/>
      </dsp:nvSpPr>
      <dsp:spPr>
        <a:xfrm>
          <a:off x="4675389" y="4009850"/>
          <a:ext cx="1256300" cy="1030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dirty="0">
              <a:solidFill>
                <a:srgbClr val="002060"/>
              </a:solidFill>
            </a:rPr>
            <a:t>Yaranın büyüklüğü</a:t>
          </a:r>
        </a:p>
      </dsp:txBody>
      <dsp:txXfrm>
        <a:off x="4675389" y="4009850"/>
        <a:ext cx="1256300" cy="1030709"/>
      </dsp:txXfrm>
    </dsp:sp>
    <dsp:sp modelId="{5CB8FB5F-AD2C-4F46-B829-B8C69C0C78EE}">
      <dsp:nvSpPr>
        <dsp:cNvPr id="0" name=""/>
        <dsp:cNvSpPr/>
      </dsp:nvSpPr>
      <dsp:spPr>
        <a:xfrm>
          <a:off x="1644317" y="40534"/>
          <a:ext cx="5038362" cy="5038362"/>
        </a:xfrm>
        <a:prstGeom prst="circularArrow">
          <a:avLst>
            <a:gd name="adj1" fmla="val 3989"/>
            <a:gd name="adj2" fmla="val 250241"/>
            <a:gd name="adj3" fmla="val 6305672"/>
            <a:gd name="adj4" fmla="val 4628921"/>
            <a:gd name="adj5" fmla="val 4654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0D6ED0-56A9-4CAE-99BD-9D3A437E6D24}">
      <dsp:nvSpPr>
        <dsp:cNvPr id="0" name=""/>
        <dsp:cNvSpPr/>
      </dsp:nvSpPr>
      <dsp:spPr>
        <a:xfrm>
          <a:off x="2373448" y="3998034"/>
          <a:ext cx="1030709" cy="1030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dirty="0">
              <a:solidFill>
                <a:srgbClr val="002060"/>
              </a:solidFill>
            </a:rPr>
            <a:t>Ağrı </a:t>
          </a:r>
        </a:p>
      </dsp:txBody>
      <dsp:txXfrm>
        <a:off x="2373448" y="3998034"/>
        <a:ext cx="1030709" cy="1030709"/>
      </dsp:txXfrm>
    </dsp:sp>
    <dsp:sp modelId="{0856C7D4-0318-4C9A-B0ED-04DA8D291859}">
      <dsp:nvSpPr>
        <dsp:cNvPr id="0" name=""/>
        <dsp:cNvSpPr/>
      </dsp:nvSpPr>
      <dsp:spPr>
        <a:xfrm>
          <a:off x="1520343" y="1098"/>
          <a:ext cx="5038362" cy="5038362"/>
        </a:xfrm>
        <a:prstGeom prst="circularArrow">
          <a:avLst>
            <a:gd name="adj1" fmla="val 3989"/>
            <a:gd name="adj2" fmla="val 250241"/>
            <a:gd name="adj3" fmla="val 9773373"/>
            <a:gd name="adj4" fmla="val 8182778"/>
            <a:gd name="adj5" fmla="val 4654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37A17C-450C-46F6-B9AE-4328A6E60C24}">
      <dsp:nvSpPr>
        <dsp:cNvPr id="0" name=""/>
        <dsp:cNvSpPr/>
      </dsp:nvSpPr>
      <dsp:spPr>
        <a:xfrm>
          <a:off x="1093727" y="2004925"/>
          <a:ext cx="1288705" cy="1030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dirty="0">
              <a:solidFill>
                <a:srgbClr val="002060"/>
              </a:solidFill>
            </a:rPr>
            <a:t>Enfeksiyon </a:t>
          </a:r>
        </a:p>
      </dsp:txBody>
      <dsp:txXfrm>
        <a:off x="1093727" y="2004925"/>
        <a:ext cx="1288705" cy="1030709"/>
      </dsp:txXfrm>
    </dsp:sp>
    <dsp:sp modelId="{CC1F2F4E-E9FE-499E-A8F8-B674E532C821}">
      <dsp:nvSpPr>
        <dsp:cNvPr id="0" name=""/>
        <dsp:cNvSpPr/>
      </dsp:nvSpPr>
      <dsp:spPr>
        <a:xfrm>
          <a:off x="1500935" y="79273"/>
          <a:ext cx="5038362" cy="5038362"/>
        </a:xfrm>
        <a:prstGeom prst="circularArrow">
          <a:avLst>
            <a:gd name="adj1" fmla="val 3989"/>
            <a:gd name="adj2" fmla="val 250241"/>
            <a:gd name="adj3" fmla="val 12982994"/>
            <a:gd name="adj4" fmla="val 11696709"/>
            <a:gd name="adj5" fmla="val 4654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84992F-2E0F-44A0-9EDA-93984B117659}">
      <dsp:nvSpPr>
        <dsp:cNvPr id="0" name=""/>
        <dsp:cNvSpPr/>
      </dsp:nvSpPr>
      <dsp:spPr>
        <a:xfrm>
          <a:off x="2071698" y="71430"/>
          <a:ext cx="1570357" cy="1030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dirty="0">
              <a:solidFill>
                <a:srgbClr val="002060"/>
              </a:solidFill>
            </a:rPr>
            <a:t>Lokalizasyon </a:t>
          </a:r>
        </a:p>
      </dsp:txBody>
      <dsp:txXfrm>
        <a:off x="2071698" y="71430"/>
        <a:ext cx="1570357" cy="1030709"/>
      </dsp:txXfrm>
    </dsp:sp>
    <dsp:sp modelId="{D1704E85-878E-472B-AD64-3F5816164CC2}">
      <dsp:nvSpPr>
        <dsp:cNvPr id="0" name=""/>
        <dsp:cNvSpPr/>
      </dsp:nvSpPr>
      <dsp:spPr>
        <a:xfrm>
          <a:off x="1458857" y="46501"/>
          <a:ext cx="5038362" cy="5038362"/>
        </a:xfrm>
        <a:prstGeom prst="circularArrow">
          <a:avLst>
            <a:gd name="adj1" fmla="val 3989"/>
            <a:gd name="adj2" fmla="val 250241"/>
            <a:gd name="adj3" fmla="val 16892072"/>
            <a:gd name="adj4" fmla="val 15696331"/>
            <a:gd name="adj5" fmla="val 465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2F3C1B-234E-417D-8B14-275FFAE78D29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83F3CC-BFCC-408E-BFC2-66EE28473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3DDE26-7209-47C8-8F06-19B0B415FE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51C4730-4849-493D-B868-68D9FBC3A4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46A78C-BEB0-4F12-B779-BDDD4A623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B843-424E-4A70-94EC-039D7589D38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2F588C-C306-4F8C-ABA8-4C4BA6166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27EE3BB-16F3-47FF-949F-1F67633B4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6336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5221E6-12B9-48FB-9CE4-65A4F43B0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E2BF282-2800-4703-A766-57B7B575D5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EA36A20-A11A-4F50-97E6-75653B0E3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B843-424E-4A70-94EC-039D7589D38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4D35A7-D91F-4D83-87CA-CA04FB9ED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7AFFF76-8858-4AD2-A44B-AB3D56A6A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4701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A7AB914-3848-4BF0-9A0B-5C9B61A598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76F75C7-091A-40FE-BAD0-5C40563D06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62DC974-82BE-4CCE-ADA0-8993B5C4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B843-424E-4A70-94EC-039D7589D38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B008579-9F95-4455-97C3-1A465ED64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FB10FA-E063-45E7-AD4F-0EDD04375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147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1200CD-B625-445B-B76D-EC1BB0F63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81A3EC-1CF0-473F-A497-820AA66661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BFE0405-1264-4598-9076-71D1E62E1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B843-424E-4A70-94EC-039D7589D38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580736B-766D-47AE-A615-D16E3767B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258B385-6AFA-4B33-ABA7-E26FA6F08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8106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7C7CCE1-F026-456F-914B-578CB52AE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4A85C3D-8D06-4F64-A395-8BFDDAC6E1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F3F388-A646-4F0B-9555-10F02EC1B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B843-424E-4A70-94EC-039D7589D38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A914BDE-4DD9-430E-9603-B13F6946F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40B057A-8459-4633-8ADE-5678D1F36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5760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B9DD13-26D3-49AE-A3AD-1AE25F64A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E782B5-C6F1-4F48-A9B5-D77EA6132A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69595F8-0676-43EC-B60D-655CBE948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E255BB9-F492-4196-9E98-AFEB8FE3D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B843-424E-4A70-94EC-039D7589D38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A193AB4-5980-4F38-A067-A3796856A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1A9B6DA-6AB1-477D-9D9F-9FD7A0482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506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3EFAA9-7C6C-4C07-A5A4-C8665AAEF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6E384F9-4FCE-403D-A765-6CA48842BB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C03A696-9531-4E40-A529-51F27C2CAA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D0614E1-2BCD-42DC-80C3-C8971DFD45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A3992B6-11AD-4FC3-B241-86EC6EE18C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C5C82C2-324B-434D-9C54-07B6A9814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B843-424E-4A70-94EC-039D7589D38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0A58E81-8B3E-46DA-81B2-A5DF1F78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77B2B64-2E56-4A86-8140-18B336651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754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1FDBD6-18FD-43D0-A6E4-0BF2D4CA4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CCBF6F1-8466-4D59-8289-067BE9AEA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B843-424E-4A70-94EC-039D7589D38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32E71D1-4679-4C6F-8A1C-9CB4878ED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46A6744-3CC8-44B9-9234-81DD36228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291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CFA36A8-FC2A-4605-AB7E-32123B22F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B843-424E-4A70-94EC-039D7589D38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BFF5144-62C2-4B3E-B3E1-210B5B764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965C3C3-07A8-4136-863E-011E2453F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024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0E6DA0-F29D-4A95-9176-44577F17A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990494-025C-4A69-BBF0-5E9CF771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81233C1-EE13-4246-A732-19CFC4B9CC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B066B8D-F30E-4014-8CF8-2F789F2D5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B843-424E-4A70-94EC-039D7589D38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786AE4D-CDB4-4166-ABD7-E64703B98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FD7E034-04B6-401F-BF5E-6330548BF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6195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FC9CA9-5DEB-4EF9-A6AD-B5A0335FC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8B95998-7C5A-46A9-8884-5B12668633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0728A8A-628A-46C1-B9AF-229694498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726AB96-3F8A-44E8-8B37-E4515A1AB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B843-424E-4A70-94EC-039D7589D38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5478038-032E-4CB9-B0EA-0994DD15B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5BF8CDB-ABEE-4055-BC7A-CF08AE787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98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764F368-0C12-4A2C-85B3-4FA6E91F6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E948D68-A698-4246-9F57-596A2E442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473DD3F-6A5A-4DF4-BA82-35F3416610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4B843-424E-4A70-94EC-039D7589D38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EF49754-E6F9-40D9-A705-B2F90A73BF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B15F84C-9AAE-45A3-97B9-90B5AC95C0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9804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1122362"/>
            <a:ext cx="7560840" cy="2666678"/>
          </a:xfrm>
        </p:spPr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BASINÇ ÜLSERLERİ </a:t>
            </a:r>
            <a:br>
              <a:rPr lang="tr-TR" sz="3200" b="1" dirty="0">
                <a:solidFill>
                  <a:srgbClr val="FF0000"/>
                </a:solidFill>
              </a:rPr>
            </a:br>
            <a:r>
              <a:rPr lang="tr-TR" sz="3200" b="1" dirty="0">
                <a:solidFill>
                  <a:srgbClr val="FF0000"/>
                </a:solidFill>
              </a:rPr>
              <a:t>ve HEMŞİRELİK BAKIMI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929066"/>
            <a:ext cx="7772400" cy="1199704"/>
          </a:xfrm>
        </p:spPr>
        <p:txBody>
          <a:bodyPr>
            <a:normAutofit/>
          </a:bodyPr>
          <a:lstStyle/>
          <a:p>
            <a:pPr algn="r"/>
            <a:r>
              <a:rPr lang="tr-TR" sz="2000" b="1" dirty="0">
                <a:solidFill>
                  <a:schemeClr val="tx1"/>
                </a:solidFill>
                <a:latin typeface="+mj-lt"/>
              </a:rPr>
              <a:t>Şenay EVREN ÖZTAŞLI</a:t>
            </a:r>
          </a:p>
          <a:p>
            <a:pPr algn="r"/>
            <a:r>
              <a:rPr lang="tr-TR" sz="2000" b="1" dirty="0">
                <a:solidFill>
                  <a:schemeClr val="tx1"/>
                </a:solidFill>
                <a:latin typeface="+mj-lt"/>
              </a:rPr>
              <a:t>Eğitim Hemşiresi</a:t>
            </a:r>
          </a:p>
        </p:txBody>
      </p:sp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DB52FBFD-E705-49EB-B096-C0626D1F7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000" dirty="0"/>
          </a:p>
          <a:p>
            <a:r>
              <a:rPr lang="tr-TR" altLang="tr-TR" sz="2000" dirty="0">
                <a:latin typeface="+mj-lt"/>
              </a:rPr>
              <a:t>Anemi, </a:t>
            </a:r>
          </a:p>
          <a:p>
            <a:r>
              <a:rPr lang="tr-TR" altLang="tr-TR" sz="2000" dirty="0">
                <a:latin typeface="+mj-lt"/>
              </a:rPr>
              <a:t>Kilo,</a:t>
            </a:r>
          </a:p>
          <a:p>
            <a:r>
              <a:rPr lang="tr-TR" altLang="tr-TR" sz="2000" dirty="0">
                <a:latin typeface="+mj-lt"/>
              </a:rPr>
              <a:t>Sigara içme, </a:t>
            </a:r>
          </a:p>
          <a:p>
            <a:r>
              <a:rPr lang="tr-TR" altLang="tr-TR" sz="2000" dirty="0">
                <a:latin typeface="+mj-lt"/>
              </a:rPr>
              <a:t>Kan glikoz düzeyinin yükselmesi, </a:t>
            </a:r>
          </a:p>
          <a:p>
            <a:r>
              <a:rPr lang="tr-TR" altLang="tr-TR" sz="2000" dirty="0">
                <a:latin typeface="+mj-lt"/>
              </a:rPr>
              <a:t>Kuru cilt, </a:t>
            </a:r>
          </a:p>
          <a:p>
            <a:r>
              <a:rPr lang="tr-TR" altLang="tr-TR" sz="2000" dirty="0">
                <a:latin typeface="+mj-lt"/>
              </a:rPr>
              <a:t>Vücut ısısının yükselmesi,  </a:t>
            </a:r>
          </a:p>
          <a:p>
            <a:r>
              <a:rPr lang="tr-TR" altLang="tr-TR" sz="2000" dirty="0">
                <a:latin typeface="+mj-lt"/>
              </a:rPr>
              <a:t>Kan basıncının azalması.</a:t>
            </a:r>
          </a:p>
          <a:p>
            <a:r>
              <a:rPr lang="tr-TR" sz="2000" dirty="0">
                <a:latin typeface="+mj-lt"/>
              </a:rPr>
              <a:t>NG’li veya entübeli hasta,</a:t>
            </a:r>
          </a:p>
          <a:p>
            <a:r>
              <a:rPr lang="tr-TR" sz="2000" dirty="0">
                <a:latin typeface="+mj-lt"/>
              </a:rPr>
              <a:t>Non-invaziv ventilasyon maskesi kulanan hasta,</a:t>
            </a:r>
          </a:p>
          <a:p>
            <a:r>
              <a:rPr lang="tr-TR" sz="2000" dirty="0">
                <a:latin typeface="+mj-lt"/>
              </a:rPr>
              <a:t>Kısıtlama altındaki hasta...</a:t>
            </a:r>
          </a:p>
        </p:txBody>
      </p:sp>
      <p:sp>
        <p:nvSpPr>
          <p:cNvPr id="5" name="Oval 4"/>
          <p:cNvSpPr/>
          <p:nvPr/>
        </p:nvSpPr>
        <p:spPr>
          <a:xfrm>
            <a:off x="2267744" y="394598"/>
            <a:ext cx="4104456" cy="14527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chemeClr val="tx1"/>
                </a:solidFill>
                <a:latin typeface="+mj-lt"/>
              </a:rPr>
              <a:t>DİĞER FAKTÖRLER</a:t>
            </a:r>
          </a:p>
        </p:txBody>
      </p:sp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95E6250E-5481-44B9-9E97-A6651C819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0" y="1417638"/>
            <a:ext cx="7886700" cy="4606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46B5FFE2-73F9-4E61-82F4-8F346B8F4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/>
              <a:t>BASINÇ NOKTALARI</a:t>
            </a:r>
          </a:p>
        </p:txBody>
      </p:sp>
      <p:pic>
        <p:nvPicPr>
          <p:cNvPr id="4" name="Picture 3" descr="yen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45400" y="1268760"/>
            <a:ext cx="5142688" cy="5161075"/>
          </a:xfrm>
          <a:prstGeom prst="rect">
            <a:avLst/>
          </a:prstGeom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D50DC37D-8202-4D43-BA36-DC3291632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4439" y="2512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/>
              <a:t>Basınç Ülserlerinin Sık Görüldüğü Bölgeler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7"/>
            <a:ext cx="828092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F2AF59E7-E554-41A5-917A-E09625D77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28662" y="274638"/>
            <a:ext cx="7758138" cy="1143000"/>
          </a:xfrm>
        </p:spPr>
        <p:txBody>
          <a:bodyPr>
            <a:normAutofit/>
          </a:bodyPr>
          <a:lstStyle/>
          <a:p>
            <a:pPr algn="ctr"/>
            <a:r>
              <a:rPr lang="tr-TR" altLang="tr-TR" sz="2400" b="1" dirty="0"/>
              <a:t>Risk Değerlendirmesi</a:t>
            </a:r>
            <a:endParaRPr lang="tr-TR" sz="24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altLang="tr-TR" sz="2000" dirty="0">
              <a:latin typeface="+mj-lt"/>
            </a:endParaRPr>
          </a:p>
          <a:p>
            <a:pPr>
              <a:buFont typeface="Wingdings" pitchFamily="2" charset="2"/>
              <a:buChar char="v"/>
            </a:pPr>
            <a:endParaRPr lang="tr-TR" altLang="tr-TR" sz="2000" dirty="0">
              <a:latin typeface="+mj-lt"/>
            </a:endParaRPr>
          </a:p>
          <a:p>
            <a:pPr>
              <a:buFont typeface="Wingdings" pitchFamily="2" charset="2"/>
              <a:buChar char="v"/>
            </a:pPr>
            <a:r>
              <a:rPr lang="tr-TR" altLang="tr-TR" sz="2000" dirty="0">
                <a:latin typeface="+mj-lt"/>
              </a:rPr>
              <a:t>Basınç ülserlerinin prevelans ve insidansını azaltmada en önemli girişim risk faktörlerini belirlemektir.</a:t>
            </a:r>
          </a:p>
          <a:p>
            <a:endParaRPr lang="tr-TR" altLang="tr-TR" sz="2000" dirty="0">
              <a:latin typeface="+mj-lt"/>
            </a:endParaRPr>
          </a:p>
          <a:p>
            <a:endParaRPr lang="tr-TR" altLang="tr-TR" sz="2000" dirty="0">
              <a:latin typeface="+mj-lt"/>
            </a:endParaRPr>
          </a:p>
          <a:p>
            <a:pPr>
              <a:buFont typeface="Wingdings" pitchFamily="2" charset="2"/>
              <a:buChar char="v"/>
            </a:pPr>
            <a:r>
              <a:rPr lang="tr-TR" altLang="tr-TR" sz="2000" dirty="0">
                <a:latin typeface="+mj-lt"/>
              </a:rPr>
              <a:t>Bunun için en objektif, güvenilir ve maliyet etkili olan yöntem risk değerlendirme araçlarının kullanılmasıdır. </a:t>
            </a:r>
          </a:p>
          <a:p>
            <a:endParaRPr lang="tr-TR" sz="2000" dirty="0"/>
          </a:p>
        </p:txBody>
      </p:sp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10D7C4B1-4BA7-44CC-A9C5-8DF569BD7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9618" y="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tr-TR" altLang="tr-TR" sz="2400" b="1" dirty="0"/>
              <a:t>Risk Değerlendirmesi</a:t>
            </a:r>
            <a:endParaRPr lang="tr-TR" sz="24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2411760" y="1772816"/>
            <a:ext cx="4041775" cy="3941763"/>
          </a:xfrm>
        </p:spPr>
        <p:txBody>
          <a:bodyPr/>
          <a:lstStyle/>
          <a:p>
            <a:r>
              <a:rPr lang="tr-TR" b="1" dirty="0">
                <a:latin typeface="+mj-lt"/>
              </a:rPr>
              <a:t>Norton Ölçeği,</a:t>
            </a:r>
          </a:p>
          <a:p>
            <a:endParaRPr lang="tr-TR" b="1" dirty="0">
              <a:latin typeface="+mj-lt"/>
            </a:endParaRPr>
          </a:p>
          <a:p>
            <a:r>
              <a:rPr lang="tr-TR" dirty="0">
                <a:latin typeface="+mj-lt"/>
              </a:rPr>
              <a:t>Gosnell Ölçeği,</a:t>
            </a:r>
          </a:p>
          <a:p>
            <a:endParaRPr lang="tr-TR" b="1" dirty="0">
              <a:latin typeface="+mj-lt"/>
            </a:endParaRPr>
          </a:p>
          <a:p>
            <a:r>
              <a:rPr lang="tr-TR" b="1" dirty="0">
                <a:latin typeface="+mj-lt"/>
              </a:rPr>
              <a:t>Braden Ölçeği</a:t>
            </a:r>
            <a:r>
              <a:rPr lang="tr-TR" dirty="0">
                <a:latin typeface="+mj-lt"/>
              </a:rPr>
              <a:t>, </a:t>
            </a:r>
          </a:p>
          <a:p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Knoll Ölçeği,</a:t>
            </a:r>
            <a:r>
              <a:rPr lang="tr-TR" b="1" dirty="0">
                <a:latin typeface="+mj-lt"/>
              </a:rPr>
              <a:t>    </a:t>
            </a:r>
          </a:p>
          <a:p>
            <a:endParaRPr lang="tr-TR" b="1" dirty="0">
              <a:latin typeface="+mj-lt"/>
            </a:endParaRPr>
          </a:p>
          <a:p>
            <a:r>
              <a:rPr lang="tr-TR" b="1" dirty="0">
                <a:latin typeface="+mj-lt"/>
              </a:rPr>
              <a:t>Waterlow Ölçeği</a:t>
            </a:r>
            <a:r>
              <a:rPr lang="tr-TR" dirty="0">
                <a:latin typeface="+mj-lt"/>
              </a:rPr>
              <a:t>. </a:t>
            </a:r>
          </a:p>
          <a:p>
            <a:endParaRPr lang="tr-TR" dirty="0"/>
          </a:p>
        </p:txBody>
      </p:sp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86494A7E-A808-47AF-A82C-67D268BBF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0"/>
            <a:ext cx="72866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07245" y="131373"/>
            <a:ext cx="732951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/>
              <a:t>BASI YARASI EVRELERİ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400" dirty="0">
              <a:latin typeface="+mj-lt"/>
            </a:endParaRPr>
          </a:p>
          <a:p>
            <a:pPr algn="ctr">
              <a:buNone/>
            </a:pPr>
            <a:r>
              <a:rPr lang="tr-TR" sz="2400" dirty="0">
                <a:latin typeface="+mj-lt"/>
              </a:rPr>
              <a:t>  </a:t>
            </a:r>
          </a:p>
          <a:p>
            <a:pPr algn="ctr">
              <a:buNone/>
            </a:pPr>
            <a:r>
              <a:rPr lang="tr-TR" sz="2400" dirty="0">
                <a:latin typeface="+mj-lt"/>
              </a:rPr>
              <a:t>Bugün en sık olarak Amerikan Ulusal Bası Yarası Danışma Heyetinin (</a:t>
            </a:r>
            <a:r>
              <a:rPr lang="tr-TR" sz="24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NPUAP</a:t>
            </a:r>
            <a:r>
              <a:rPr lang="tr-TR" sz="2400" dirty="0">
                <a:latin typeface="+mj-lt"/>
              </a:rPr>
              <a:t>) geliştirdiği sınıflama kullanılmaktadır.</a:t>
            </a:r>
          </a:p>
        </p:txBody>
      </p:sp>
      <p:pic>
        <p:nvPicPr>
          <p:cNvPr id="41986" name="Picture 2" descr="İ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005064"/>
            <a:ext cx="5072098" cy="1524807"/>
          </a:xfrm>
          <a:prstGeom prst="rect">
            <a:avLst/>
          </a:prstGeom>
          <a:noFill/>
        </p:spPr>
      </p:pic>
      <p:pic>
        <p:nvPicPr>
          <p:cNvPr id="6" name="Picture 2" descr="yatak yarası örnekleri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4005064"/>
            <a:ext cx="1368152" cy="1189239"/>
          </a:xfrm>
          <a:prstGeom prst="rect">
            <a:avLst/>
          </a:prstGeom>
          <a:noFill/>
        </p:spPr>
      </p:pic>
      <p:pic>
        <p:nvPicPr>
          <p:cNvPr id="8" name="Picture 3" descr="C:\Users\NEUHISQ1\Desktop\NEU Hospital Logo (2).png">
            <a:extLst>
              <a:ext uri="{FF2B5EF4-FFF2-40B4-BE49-F238E27FC236}">
                <a16:creationId xmlns:a16="http://schemas.microsoft.com/office/drawing/2014/main" id="{DF5174B8-65CE-438D-B4A6-214B370D7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539552" y="2708920"/>
            <a:ext cx="8136904" cy="208823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tr-TR" sz="1800" dirty="0">
                <a:latin typeface="+mj-lt"/>
              </a:rPr>
              <a:t>EPUAP ve NPUAP tarafından yaralanmanın derinliğine göre evre I den, IV. evreye kadar sınıflandırılan basınç yaralarına, </a:t>
            </a:r>
          </a:p>
          <a:p>
            <a:pPr>
              <a:buNone/>
            </a:pPr>
            <a:r>
              <a:rPr lang="tr-TR" sz="1800" dirty="0">
                <a:latin typeface="+mj-lt"/>
              </a:rPr>
              <a:t>   </a:t>
            </a:r>
            <a:r>
              <a:rPr lang="tr-TR" sz="2000" dirty="0">
                <a:latin typeface="+mj-lt"/>
              </a:rPr>
              <a:t>“</a:t>
            </a:r>
            <a:r>
              <a:rPr lang="tr-TR" sz="2000" dirty="0" err="1">
                <a:solidFill>
                  <a:srgbClr val="FF0000"/>
                </a:solidFill>
                <a:latin typeface="+mj-lt"/>
              </a:rPr>
              <a:t>evrelendirilemeyen</a:t>
            </a:r>
            <a:r>
              <a:rPr lang="tr-TR" sz="2000" dirty="0">
                <a:solidFill>
                  <a:srgbClr val="FF0000"/>
                </a:solidFill>
                <a:latin typeface="+mj-lt"/>
              </a:rPr>
              <a:t> evre</a:t>
            </a:r>
            <a:r>
              <a:rPr lang="tr-TR" sz="2000" dirty="0">
                <a:latin typeface="+mj-lt"/>
              </a:rPr>
              <a:t>’’ ve “</a:t>
            </a:r>
            <a:r>
              <a:rPr lang="tr-TR" sz="2000" strike="sngStrike" dirty="0">
                <a:solidFill>
                  <a:srgbClr val="FF0000"/>
                </a:solidFill>
                <a:latin typeface="+mj-lt"/>
              </a:rPr>
              <a:t>şüpheli</a:t>
            </a:r>
            <a:r>
              <a:rPr lang="tr-TR" sz="2000" dirty="0">
                <a:solidFill>
                  <a:srgbClr val="FF0000"/>
                </a:solidFill>
                <a:latin typeface="+mj-lt"/>
              </a:rPr>
              <a:t> derin doku hasarı</a:t>
            </a:r>
            <a:r>
              <a:rPr lang="tr-TR" sz="2000" dirty="0">
                <a:latin typeface="+mj-lt"/>
              </a:rPr>
              <a:t>”</a:t>
            </a:r>
            <a:br>
              <a:rPr lang="tr-TR" sz="1800" dirty="0">
                <a:latin typeface="+mj-lt"/>
              </a:rPr>
            </a:br>
            <a:r>
              <a:rPr lang="tr-TR" sz="1800" dirty="0">
                <a:latin typeface="+mj-lt"/>
              </a:rPr>
              <a:t>olarak adlandırılan, özellikle Amerika’da kabul gören iki sınıflama daha eklenmiştir .</a:t>
            </a:r>
          </a:p>
          <a:p>
            <a:pPr algn="r">
              <a:buNone/>
            </a:pPr>
            <a:r>
              <a:rPr lang="tr-TR" sz="1800" dirty="0">
                <a:latin typeface="+mj-lt"/>
              </a:rPr>
              <a:t>(EPUAP ve NPUAP 2009) </a:t>
            </a:r>
            <a:br>
              <a:rPr lang="tr-TR" dirty="0"/>
            </a:br>
            <a:endParaRPr lang="tr-TR" dirty="0"/>
          </a:p>
        </p:txBody>
      </p:sp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428293CF-3181-4770-8F65-832404E21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/>
              <a:t>BASI YARASI EVRELERİ</a:t>
            </a:r>
            <a:br>
              <a:rPr lang="tr-TR" sz="2400" b="1" dirty="0"/>
            </a:br>
            <a:r>
              <a:rPr lang="tr-TR" sz="2400" b="1" dirty="0"/>
              <a:t>I.EVRE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214422"/>
            <a:ext cx="5050904" cy="5040560"/>
          </a:xfrm>
        </p:spPr>
        <p:txBody>
          <a:bodyPr>
            <a:normAutofit/>
          </a:bodyPr>
          <a:lstStyle/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Deri bütünlüğünde bozulma yok.</a:t>
            </a: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Deride,bastırmakla veya 30 dk basıncın kaldırılmasıyla </a:t>
            </a:r>
            <a:r>
              <a:rPr lang="tr-TR" sz="2000" u="sng" dirty="0">
                <a:latin typeface="+mj-lt"/>
              </a:rPr>
              <a:t>geçmeyen kızırıklık </a:t>
            </a:r>
            <a:r>
              <a:rPr lang="tr-TR" sz="2000" dirty="0">
                <a:latin typeface="+mj-lt"/>
              </a:rPr>
              <a:t>var.</a:t>
            </a: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Koyu tenli kişilerde renk açılması belirgin olmayabilir ancak dokunun rengi çevre dokulardan farklıdır.</a:t>
            </a: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Çevre doku ile karşılaştırıldığında bölge, ağrılı, sert, daha soğuk ya da sıcak olabilir.</a:t>
            </a:r>
          </a:p>
        </p:txBody>
      </p:sp>
      <p:pic>
        <p:nvPicPr>
          <p:cNvPr id="138242" name="Picture 2" descr="http://www.trade-gate.net/wp-content/uploads/2013/04/yatak-yarasi-1-ev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268760"/>
            <a:ext cx="2952750" cy="4371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altLang="tr-TR" sz="2400" dirty="0">
              <a:latin typeface="+mj-lt"/>
            </a:endParaRPr>
          </a:p>
          <a:p>
            <a:r>
              <a:rPr lang="tr-TR" altLang="tr-TR" sz="2400" dirty="0">
                <a:latin typeface="+mj-lt"/>
              </a:rPr>
              <a:t>Yatak yarası (bedsore), </a:t>
            </a:r>
          </a:p>
          <a:p>
            <a:r>
              <a:rPr lang="tr-TR" altLang="tr-TR" sz="2400" dirty="0">
                <a:latin typeface="+mj-lt"/>
              </a:rPr>
              <a:t>Dekibüt ülseri (decubitus ulcer), </a:t>
            </a:r>
          </a:p>
          <a:p>
            <a:r>
              <a:rPr lang="tr-TR" altLang="tr-TR" sz="2400" dirty="0">
                <a:latin typeface="+mj-lt"/>
              </a:rPr>
              <a:t>Dekübit (decubiti), </a:t>
            </a:r>
          </a:p>
          <a:p>
            <a:r>
              <a:rPr lang="tr-TR" altLang="tr-TR" sz="2400" dirty="0">
                <a:latin typeface="+mj-lt"/>
              </a:rPr>
              <a:t>Bası yarası,</a:t>
            </a:r>
          </a:p>
          <a:p>
            <a:r>
              <a:rPr lang="tr-TR" altLang="tr-TR" sz="2400" dirty="0">
                <a:latin typeface="+mj-lt"/>
              </a:rPr>
              <a:t>Basınç ülserleri (pressure </a:t>
            </a:r>
            <a:r>
              <a:rPr lang="tr-TR" altLang="tr-TR" sz="2400" dirty="0" err="1">
                <a:latin typeface="+mj-lt"/>
              </a:rPr>
              <a:t>ulcers</a:t>
            </a:r>
            <a:r>
              <a:rPr lang="tr-TR" altLang="tr-TR" sz="2400" dirty="0">
                <a:latin typeface="+mj-lt"/>
              </a:rPr>
              <a:t>), </a:t>
            </a:r>
            <a:r>
              <a:rPr lang="tr-TR" altLang="tr-TR" sz="2400" b="1" dirty="0">
                <a:latin typeface="+mj-lt"/>
              </a:rPr>
              <a:t>(</a:t>
            </a:r>
            <a:r>
              <a:rPr lang="tr-TR" sz="2400" b="1" dirty="0"/>
              <a:t>NPUAP, 2009)</a:t>
            </a:r>
            <a:endParaRPr lang="tr-TR" altLang="tr-TR" sz="2400" b="1" dirty="0">
              <a:latin typeface="+mj-lt"/>
            </a:endParaRPr>
          </a:p>
          <a:p>
            <a:r>
              <a:rPr lang="tr-TR" altLang="tr-TR" sz="2400" dirty="0">
                <a:latin typeface="+mj-lt"/>
              </a:rPr>
              <a:t>Basınç yarası/hasarı (</a:t>
            </a:r>
            <a:r>
              <a:rPr lang="tr-TR" altLang="tr-TR" sz="2400" dirty="0" err="1">
                <a:latin typeface="+mj-lt"/>
              </a:rPr>
              <a:t>pressure</a:t>
            </a:r>
            <a:r>
              <a:rPr lang="tr-TR" altLang="tr-TR" sz="2400" dirty="0">
                <a:latin typeface="+mj-lt"/>
              </a:rPr>
              <a:t> </a:t>
            </a:r>
            <a:r>
              <a:rPr lang="tr-TR" altLang="tr-TR" sz="2400" dirty="0" err="1">
                <a:latin typeface="+mj-lt"/>
              </a:rPr>
              <a:t>sore</a:t>
            </a:r>
            <a:r>
              <a:rPr lang="tr-TR" altLang="tr-TR" sz="2400" dirty="0">
                <a:latin typeface="+mj-lt"/>
              </a:rPr>
              <a:t>),</a:t>
            </a:r>
            <a:r>
              <a:rPr lang="tr-TR" altLang="tr-TR" sz="2400" dirty="0">
                <a:solidFill>
                  <a:prstClr val="black"/>
                </a:solidFill>
                <a:latin typeface="Comic Sans MS"/>
              </a:rPr>
              <a:t> </a:t>
            </a:r>
            <a:r>
              <a:rPr lang="tr-TR" altLang="tr-TR" sz="2400" b="1" dirty="0">
                <a:solidFill>
                  <a:prstClr val="black"/>
                </a:solidFill>
                <a:latin typeface="Comic Sans MS"/>
              </a:rPr>
              <a:t>(</a:t>
            </a:r>
            <a:r>
              <a:rPr lang="tr-TR" sz="2400" b="1" dirty="0">
                <a:solidFill>
                  <a:prstClr val="black"/>
                </a:solidFill>
              </a:rPr>
              <a:t>NPUAP, 2016)</a:t>
            </a:r>
            <a:endParaRPr lang="tr-TR" altLang="tr-TR" sz="2400" b="1" dirty="0">
              <a:latin typeface="+mj-lt"/>
            </a:endParaRPr>
          </a:p>
          <a:p>
            <a:pPr>
              <a:buNone/>
            </a:pPr>
            <a:endParaRPr lang="tr-TR" sz="2400" dirty="0">
              <a:latin typeface="+mj-lt"/>
            </a:endParaRPr>
          </a:p>
        </p:txBody>
      </p:sp>
      <p:pic>
        <p:nvPicPr>
          <p:cNvPr id="45058" name="Picture 2" descr="hareketli ünlem ile ilgili görsel sonucu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8382" y="-82606"/>
            <a:ext cx="3786182" cy="1908231"/>
          </a:xfrm>
          <a:prstGeom prst="rect">
            <a:avLst/>
          </a:prstGeom>
          <a:noFill/>
        </p:spPr>
      </p:pic>
      <p:sp>
        <p:nvSpPr>
          <p:cNvPr id="6" name="5 Sola Bükülü Ok"/>
          <p:cNvSpPr/>
          <p:nvPr/>
        </p:nvSpPr>
        <p:spPr>
          <a:xfrm>
            <a:off x="8110736" y="4077072"/>
            <a:ext cx="576064" cy="72008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8" name="Picture 3" descr="C:\Users\NEUHISQ1\Desktop\NEU Hospital Logo (2).png">
            <a:extLst>
              <a:ext uri="{FF2B5EF4-FFF2-40B4-BE49-F238E27FC236}">
                <a16:creationId xmlns:a16="http://schemas.microsoft.com/office/drawing/2014/main" id="{9156C3B3-1A77-4FF1-B309-15B6F9C88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60648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/>
              <a:t>TEDAVİ: I.EVRE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000" dirty="0">
              <a:latin typeface="+mj-lt"/>
            </a:endParaRP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Bu evre uyarı olarak algılanmalıdır.</a:t>
            </a:r>
          </a:p>
          <a:p>
            <a:pPr>
              <a:buNone/>
            </a:pPr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Genellikle kendiliğinden iyileşir.</a:t>
            </a:r>
          </a:p>
          <a:p>
            <a:pPr>
              <a:buNone/>
            </a:pPr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Gerekli önlemler alınmalı (Pozisyon, hijyen, friksiyon ya da shear önlemeli).</a:t>
            </a:r>
          </a:p>
          <a:p>
            <a:endParaRPr lang="tr-TR" sz="2000" dirty="0"/>
          </a:p>
        </p:txBody>
      </p:sp>
      <p:pic>
        <p:nvPicPr>
          <p:cNvPr id="5" name="Picture 3" descr="staging9"/>
          <p:cNvPicPr>
            <a:picLocks noChangeAspect="1" noChangeArrowheads="1"/>
          </p:cNvPicPr>
          <p:nvPr/>
        </p:nvPicPr>
        <p:blipFill>
          <a:blip r:embed="rId2" cstate="print"/>
          <a:srcRect l="10919" r="17189"/>
          <a:stretch>
            <a:fillRect/>
          </a:stretch>
        </p:blipFill>
        <p:spPr>
          <a:xfrm>
            <a:off x="5652120" y="1843850"/>
            <a:ext cx="3151026" cy="2071678"/>
          </a:xfrm>
          <a:prstGeom prst="rect">
            <a:avLst/>
          </a:prstGeom>
          <a:noFill/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A26A6300-66E0-4187-AA62-EFBF4BD74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/>
              <a:t>BASI YARASI EVRELERİ</a:t>
            </a:r>
            <a:br>
              <a:rPr lang="tr-TR" sz="2400" b="1" dirty="0"/>
            </a:br>
            <a:r>
              <a:rPr lang="tr-TR" sz="2400" b="1" dirty="0"/>
              <a:t>II.EVRE</a:t>
            </a:r>
            <a:endParaRPr lang="tr-T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25563"/>
            <a:ext cx="5194920" cy="4925144"/>
          </a:xfrm>
        </p:spPr>
        <p:txBody>
          <a:bodyPr>
            <a:normAutofit/>
          </a:bodyPr>
          <a:lstStyle/>
          <a:p>
            <a:endParaRPr lang="tr-TR" sz="2000" dirty="0">
              <a:latin typeface="+mj-lt"/>
            </a:endParaRP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Kısmi kalınlıkta doku (dermis) kaybı var. </a:t>
            </a: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Yara derin olmayan çukur şeklindedir. </a:t>
            </a: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Yara yatağı pembe renklidir ve slough (sarı, bronz, gri ya da kahverengi fibrinli doku) yoktur. </a:t>
            </a: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Klinik olarak derinin sıyrılması ya da içi serum dolu büller şeklinde gözlenebilir.</a:t>
            </a:r>
          </a:p>
        </p:txBody>
      </p:sp>
      <p:pic>
        <p:nvPicPr>
          <p:cNvPr id="4" name="Picture 3" descr="staging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796136" y="2816572"/>
            <a:ext cx="3203848" cy="24923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093" y="18864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/>
              <a:t>TEDAVİ: II.EVRE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+mj-lt"/>
              </a:rPr>
              <a:t>Tedavide ilk adım yaranın dikkatlice değerlendirilmesidir. </a:t>
            </a: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Çünkü yüzeysel gibi görünen bir basınç ülseri derin dokularda III. evre olabilir. </a:t>
            </a: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Nedenler ortadan kaldırılır, </a:t>
            </a: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Yara enfeksiyondan korunmalı, </a:t>
            </a: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Kendiliğinden ya da pansumanla iyileşir.</a:t>
            </a:r>
          </a:p>
          <a:p>
            <a:endParaRPr lang="tr-TR" dirty="0"/>
          </a:p>
        </p:txBody>
      </p:sp>
      <p:pic>
        <p:nvPicPr>
          <p:cNvPr id="13314" name="Picture 2" descr="bası evreleri 2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5097" y="4500570"/>
            <a:ext cx="2718903" cy="2357430"/>
          </a:xfrm>
          <a:prstGeom prst="rect">
            <a:avLst/>
          </a:prstGeom>
          <a:noFill/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3599BFFC-81A9-48AB-AA75-B91E7A2D0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1214"/>
            <a:ext cx="7886700" cy="1047093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/>
              <a:t>BASI YARASI EVRELERİ</a:t>
            </a:r>
            <a:br>
              <a:rPr lang="tr-TR" sz="2400" b="1" dirty="0"/>
            </a:br>
            <a:r>
              <a:rPr lang="tr-TR" sz="2400" b="1" dirty="0"/>
              <a:t>III.EVRE</a:t>
            </a:r>
            <a:endParaRPr lang="tr-T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5554960" cy="4752528"/>
          </a:xfrm>
        </p:spPr>
        <p:txBody>
          <a:bodyPr>
            <a:noAutofit/>
          </a:bodyPr>
          <a:lstStyle/>
          <a:p>
            <a:endParaRPr lang="tr-TR" sz="2000" dirty="0">
              <a:latin typeface="+mj-lt"/>
            </a:endParaRP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Tam kalınlıkta doku kaybı var. (derin çukur)</a:t>
            </a:r>
          </a:p>
          <a:p>
            <a:r>
              <a:rPr lang="tr-TR" sz="2000" dirty="0">
                <a:latin typeface="+mj-lt"/>
              </a:rPr>
              <a:t>Subkutan doku ve/veya üst fasyaya kadar uzanan doku hasarı ya da nekroz var.</a:t>
            </a:r>
          </a:p>
          <a:p>
            <a:r>
              <a:rPr lang="tr-TR" sz="2000" dirty="0">
                <a:latin typeface="+mj-lt"/>
              </a:rPr>
              <a:t>Yarada subkutan yağ görülür ancak kemik, tendon ya da kaslar etkilenmemiştir.</a:t>
            </a:r>
          </a:p>
          <a:p>
            <a:r>
              <a:rPr lang="tr-TR" sz="2000" dirty="0">
                <a:latin typeface="+mj-lt"/>
              </a:rPr>
              <a:t>Slough doku olabilir.</a:t>
            </a:r>
          </a:p>
          <a:p>
            <a:r>
              <a:rPr lang="tr-TR" sz="2000" dirty="0">
                <a:latin typeface="+mj-lt"/>
              </a:rPr>
              <a:t>Tünelleşme olabilir.</a:t>
            </a:r>
          </a:p>
          <a:p>
            <a:r>
              <a:rPr lang="tr-TR" sz="2000" dirty="0">
                <a:latin typeface="+mj-lt"/>
              </a:rPr>
              <a:t>Burun, kulak, oksiput ve malleolda subkütan doku olmadığından evre III daha yüzeyseldir ancak yağ dokusu olan yerlerde daha derindir.</a:t>
            </a:r>
          </a:p>
        </p:txBody>
      </p:sp>
      <p:pic>
        <p:nvPicPr>
          <p:cNvPr id="147458" name="Picture 2" descr="http://www.trade-gate.net/wp-content/uploads/2013/04/yatak-yarasi-3-ev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556792"/>
            <a:ext cx="2857500" cy="4152901"/>
          </a:xfrm>
          <a:prstGeom prst="rect">
            <a:avLst/>
          </a:prstGeom>
          <a:noFill/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1658F35F-4328-47E2-ABDE-DA446D176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75642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/>
              <a:t>TEDAVİ: III.EVRE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500174"/>
            <a:ext cx="7704856" cy="462535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tr-TR" sz="2000" dirty="0"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tr-TR" sz="2000" dirty="0">
                <a:latin typeface="+mj-lt"/>
              </a:rPr>
              <a:t>Tedavide yara dikkatlice değerlendirilir, </a:t>
            </a:r>
          </a:p>
          <a:p>
            <a:pPr>
              <a:lnSpc>
                <a:spcPct val="90000"/>
              </a:lnSpc>
            </a:pPr>
            <a:endParaRPr lang="tr-TR" sz="2000" dirty="0"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tr-TR" sz="2000" dirty="0">
                <a:latin typeface="+mj-lt"/>
              </a:rPr>
              <a:t>Nekrotik doku depride edilir, </a:t>
            </a:r>
          </a:p>
          <a:p>
            <a:pPr>
              <a:lnSpc>
                <a:spcPct val="90000"/>
              </a:lnSpc>
            </a:pPr>
            <a:endParaRPr lang="tr-TR" sz="2000" dirty="0"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tr-TR" sz="2000" dirty="0">
                <a:latin typeface="+mj-lt"/>
              </a:rPr>
              <a:t>Enfeksiyon önlenir (pansuman, antibiyotik), </a:t>
            </a:r>
          </a:p>
          <a:p>
            <a:pPr>
              <a:lnSpc>
                <a:spcPct val="90000"/>
              </a:lnSpc>
            </a:pPr>
            <a:endParaRPr lang="tr-TR" sz="2000" dirty="0"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tr-TR" sz="2000" dirty="0">
                <a:latin typeface="+mj-lt"/>
              </a:rPr>
              <a:t>Hastanın protein ve enerjiden zengin beslenmesi sağlanır. </a:t>
            </a:r>
          </a:p>
          <a:p>
            <a:pPr>
              <a:lnSpc>
                <a:spcPct val="90000"/>
              </a:lnSpc>
            </a:pPr>
            <a:endParaRPr lang="tr-TR" sz="2000" dirty="0"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tr-TR" sz="2000" dirty="0">
                <a:latin typeface="+mj-lt"/>
              </a:rPr>
              <a:t>Bu evredeki bir yaranın kendiliğinden kapanması aylarca süreceği için genellikle cerrahi müdahale yapılır.</a:t>
            </a:r>
          </a:p>
          <a:p>
            <a:endParaRPr lang="tr-TR" sz="2000" dirty="0"/>
          </a:p>
        </p:txBody>
      </p:sp>
      <p:pic>
        <p:nvPicPr>
          <p:cNvPr id="11266" name="Picture 2" descr="bası evre 3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5597152"/>
            <a:ext cx="3143240" cy="1260848"/>
          </a:xfrm>
          <a:prstGeom prst="rect">
            <a:avLst/>
          </a:prstGeom>
          <a:noFill/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FF9326E9-C621-4C90-BC7C-B8A3D7F8C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8398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400" b="1" dirty="0"/>
              <a:t>BASI YARASI EVRELERİ</a:t>
            </a:r>
            <a:br>
              <a:rPr lang="tr-TR" sz="2400" b="1" dirty="0"/>
            </a:br>
            <a:r>
              <a:rPr lang="tr-TR" sz="2400" b="1" dirty="0"/>
              <a:t>IV.EVRE</a:t>
            </a:r>
            <a:endParaRPr lang="tr-T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84784"/>
            <a:ext cx="5337583" cy="5112568"/>
          </a:xfrm>
        </p:spPr>
        <p:txBody>
          <a:bodyPr>
            <a:normAutofit/>
          </a:bodyPr>
          <a:lstStyle/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Tam kalınlıkta doku kaybı (derin çukur) var. </a:t>
            </a: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Kemik, tendon ya da kaslar etkilenmiştir. Yarada kemik ve tendonlar görülebilir yada palpe edilebilir.</a:t>
            </a: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Yaranın bazı bölümlerinde slough ya da eskar (bronz, kahverengi, siyah) doku vardır. </a:t>
            </a: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Sıklıkla tünel ve cepler vardır.</a:t>
            </a:r>
          </a:p>
        </p:txBody>
      </p:sp>
      <p:pic>
        <p:nvPicPr>
          <p:cNvPr id="4" name="Picture 4" descr="1-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4783" y="1844824"/>
            <a:ext cx="3349217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61C3A360-821A-46EB-B319-8AEFE2DDA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2976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/>
              <a:t>TEDAVİ: IV.EVRE</a:t>
            </a:r>
            <a:endParaRPr lang="tr-T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000" dirty="0">
              <a:latin typeface="+mj-lt"/>
            </a:endParaRP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Tedavisi III. Evredeki yara gibidir, ancak kemik dokusu etkilendiği için genellikle debritman radikaldir. </a:t>
            </a:r>
          </a:p>
          <a:p>
            <a:endParaRPr lang="tr-TR" sz="2000" dirty="0"/>
          </a:p>
        </p:txBody>
      </p:sp>
      <p:pic>
        <p:nvPicPr>
          <p:cNvPr id="9218" name="Picture 2" descr="İ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3575182"/>
            <a:ext cx="3786182" cy="3282818"/>
          </a:xfrm>
          <a:prstGeom prst="rect">
            <a:avLst/>
          </a:prstGeom>
          <a:noFill/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42215203-91D5-47D4-8043-B027C8E94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90376"/>
            <a:ext cx="7499176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/>
              <a:t>BASI YARASI EVRELERİ</a:t>
            </a:r>
            <a:br>
              <a:rPr lang="tr-TR" sz="2400" b="1" dirty="0"/>
            </a:br>
            <a:r>
              <a:rPr lang="tr-TR" sz="2400" b="1" dirty="0">
                <a:effectLst/>
              </a:rPr>
              <a:t>Evrelendirilemeyen Basınç Ülseri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5338936" cy="5116024"/>
          </a:xfrm>
        </p:spPr>
        <p:txBody>
          <a:bodyPr>
            <a:normAutofit/>
          </a:bodyPr>
          <a:lstStyle/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Tam kalınlıkta doku kaybı vardır.</a:t>
            </a: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Ülserin tabanı slough doku ile (sarı, bronz, gri, ya da kahverengi) ve/veya eskar dokusu ile (bronz, kahverengi, siyah) kaplıdır.</a:t>
            </a: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Ölü doku uzaklaştırılıncaya kadar yaranın gerçek evresi belirlenemez. </a:t>
            </a:r>
          </a:p>
        </p:txBody>
      </p:sp>
      <p:pic>
        <p:nvPicPr>
          <p:cNvPr id="1026" name="Picture 2" descr="yatak yarası örnekler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844824"/>
            <a:ext cx="3419872" cy="3714776"/>
          </a:xfrm>
          <a:prstGeom prst="rect">
            <a:avLst/>
          </a:prstGeom>
          <a:noFill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F82F6C4E-D51A-4004-B688-FBF3D74D6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84" y="9207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/>
              <a:t>BASI YARALARI DEĞERLENDİRİLİRKEN;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500034" y="1285860"/>
          <a:ext cx="82296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AC6B478E-7645-4322-9217-58A365081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/>
              <a:t>BASI YARASI ÖRNEKLERİ</a:t>
            </a:r>
          </a:p>
        </p:txBody>
      </p:sp>
      <p:pic>
        <p:nvPicPr>
          <p:cNvPr id="135170" name="Picture 2" descr="http://www.kozanbilgi.net/wp-content/uploads/Yatak-Bas%C4%B1-Yaras%C4%B1-%C3%96nemlid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460706"/>
            <a:ext cx="3264361" cy="2448272"/>
          </a:xfrm>
          <a:prstGeom prst="rect">
            <a:avLst/>
          </a:prstGeom>
          <a:noFill/>
        </p:spPr>
      </p:pic>
      <p:pic>
        <p:nvPicPr>
          <p:cNvPr id="135172" name="Picture 4" descr="http://semadanisik.com/images/Lenfodem/venous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441" y="1213990"/>
            <a:ext cx="3312368" cy="2468504"/>
          </a:xfrm>
          <a:prstGeom prst="rect">
            <a:avLst/>
          </a:prstGeom>
          <a:noFill/>
        </p:spPr>
      </p:pic>
      <p:pic>
        <p:nvPicPr>
          <p:cNvPr id="135178" name="Picture 10" descr="http://www.yaralar.com/images/basi-yaras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03470" y="4178631"/>
            <a:ext cx="3232665" cy="2399114"/>
          </a:xfrm>
          <a:prstGeom prst="rect">
            <a:avLst/>
          </a:prstGeom>
          <a:noFill/>
        </p:spPr>
      </p:pic>
      <p:pic>
        <p:nvPicPr>
          <p:cNvPr id="131074" name="Picture 2" descr="yatak yarası örnekleri ile ilgili görsel sonuc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7290" y="4286256"/>
            <a:ext cx="3214710" cy="2571744"/>
          </a:xfrm>
          <a:prstGeom prst="rect">
            <a:avLst/>
          </a:prstGeom>
          <a:noFill/>
        </p:spPr>
      </p:pic>
      <p:pic>
        <p:nvPicPr>
          <p:cNvPr id="8" name="Picture 3" descr="C:\Users\NEUHISQ1\Desktop\NEU Hospital Logo (2).png">
            <a:extLst>
              <a:ext uri="{FF2B5EF4-FFF2-40B4-BE49-F238E27FC236}">
                <a16:creationId xmlns:a16="http://schemas.microsoft.com/office/drawing/2014/main" id="{D325D90C-D656-4647-B120-ED6B9368A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117" y="2469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/>
              <a:t>BASI YARASI NEDİR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4330824" cy="2548880"/>
          </a:xfrm>
        </p:spPr>
        <p:txBody>
          <a:bodyPr/>
          <a:lstStyle/>
          <a:p>
            <a:pPr>
              <a:buNone/>
            </a:pPr>
            <a:r>
              <a:rPr lang="tr-TR" dirty="0"/>
              <a:t>    </a:t>
            </a:r>
          </a:p>
        </p:txBody>
      </p:sp>
      <p:pic>
        <p:nvPicPr>
          <p:cNvPr id="131080" name="Picture 8" descr="https://gulcanozturk.files.wordpress.com/2015/05/3638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9413" y="4054760"/>
            <a:ext cx="4929190" cy="2348880"/>
          </a:xfrm>
          <a:prstGeom prst="rect">
            <a:avLst/>
          </a:prstGeom>
          <a:noFill/>
        </p:spPr>
      </p:pic>
      <p:pic>
        <p:nvPicPr>
          <p:cNvPr id="39938" name="Picture 2" descr="hareketli soru işareti animasyonlar ile ilgili görsel sonucu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229893"/>
            <a:ext cx="1056385" cy="901452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611560" y="1628800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/>
          </a:p>
          <a:p>
            <a:endParaRPr lang="tr-TR" sz="2000" dirty="0"/>
          </a:p>
          <a:p>
            <a:r>
              <a:rPr lang="tr-TR" sz="2000" dirty="0">
                <a:latin typeface="+mj-lt"/>
              </a:rPr>
              <a:t>Basınç ülserleri ; tek başına </a:t>
            </a:r>
            <a:r>
              <a:rPr lang="tr-TR" sz="2000" dirty="0">
                <a:solidFill>
                  <a:srgbClr val="FF0000"/>
                </a:solidFill>
                <a:latin typeface="+mj-lt"/>
              </a:rPr>
              <a:t>basınç</a:t>
            </a:r>
            <a:r>
              <a:rPr lang="tr-TR" sz="2000" dirty="0">
                <a:latin typeface="+mj-lt"/>
              </a:rPr>
              <a:t> ya da </a:t>
            </a:r>
            <a:r>
              <a:rPr lang="tr-TR" sz="2000" dirty="0">
                <a:solidFill>
                  <a:srgbClr val="FF0000"/>
                </a:solidFill>
                <a:latin typeface="+mj-lt"/>
              </a:rPr>
              <a:t>yırtılma ile basıncın </a:t>
            </a:r>
            <a:r>
              <a:rPr lang="tr-TR" sz="2000" dirty="0">
                <a:latin typeface="+mj-lt"/>
              </a:rPr>
              <a:t>bir arada neden olduğu, genellikle kemik çıkıntılar üzerinde ortaya çıkan lokalize deri ve/veya deri altı doku zedelenmesidir. </a:t>
            </a:r>
          </a:p>
          <a:p>
            <a:pPr algn="r"/>
            <a:r>
              <a:rPr lang="tr-TR" sz="2000" i="1" dirty="0">
                <a:latin typeface="+mj-lt"/>
              </a:rPr>
              <a:t>(NPUAP-EPUAP, 2010) </a:t>
            </a:r>
            <a:endParaRPr lang="tr-TR" sz="2000" dirty="0">
              <a:latin typeface="+mj-lt"/>
            </a:endParaRPr>
          </a:p>
        </p:txBody>
      </p:sp>
      <p:pic>
        <p:nvPicPr>
          <p:cNvPr id="10" name="Picture 3" descr="C:\Users\NEUHISQ1\Desktop\NEU Hospital Logo (2).png">
            <a:extLst>
              <a:ext uri="{FF2B5EF4-FFF2-40B4-BE49-F238E27FC236}">
                <a16:creationId xmlns:a16="http://schemas.microsoft.com/office/drawing/2014/main" id="{7990D3CD-17FB-49D4-9591-03D696108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bası evreler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500174"/>
            <a:ext cx="3929058" cy="2928958"/>
          </a:xfrm>
          <a:prstGeom prst="rect">
            <a:avLst/>
          </a:prstGeom>
          <a:noFill/>
        </p:spPr>
      </p:pic>
      <p:pic>
        <p:nvPicPr>
          <p:cNvPr id="50180" name="Picture 4" descr="İlgili res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1500174"/>
            <a:ext cx="3286148" cy="3009899"/>
          </a:xfrm>
          <a:prstGeom prst="rect">
            <a:avLst/>
          </a:prstGeom>
          <a:noFill/>
        </p:spPr>
      </p:pic>
      <p:pic>
        <p:nvPicPr>
          <p:cNvPr id="6" name="Picture 8" descr="http://ercandemirbag.com/wp-content/uploads/2013/08/imagesCA11ONJ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4572008"/>
            <a:ext cx="2712685" cy="2000264"/>
          </a:xfrm>
          <a:prstGeom prst="rect">
            <a:avLst/>
          </a:prstGeom>
          <a:noFill/>
        </p:spPr>
      </p:pic>
      <p:pic>
        <p:nvPicPr>
          <p:cNvPr id="9" name="Picture 3" descr="C:\Users\NEUHISQ1\Desktop\NEU Hospital Logo (2).png">
            <a:extLst>
              <a:ext uri="{FF2B5EF4-FFF2-40B4-BE49-F238E27FC236}">
                <a16:creationId xmlns:a16="http://schemas.microsoft.com/office/drawing/2014/main" id="{13277F01-BC5D-4494-9529-879E45D3D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2226" name="Picture 2" descr="bası yarası evreler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484784"/>
            <a:ext cx="6696744" cy="4195550"/>
          </a:xfrm>
          <a:prstGeom prst="rect">
            <a:avLst/>
          </a:prstGeom>
          <a:noFill/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A34334A6-831D-4604-B864-1C8278361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 descr="VAC (negatif basınç cihazı)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12"/>
            <a:ext cx="3915966" cy="2500330"/>
          </a:xfrm>
          <a:prstGeom prst="rect">
            <a:avLst/>
          </a:prstGeom>
          <a:noFill/>
        </p:spPr>
      </p:pic>
      <p:pic>
        <p:nvPicPr>
          <p:cNvPr id="1028" name="Picture 4" descr="İlgili res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4857760"/>
            <a:ext cx="6286512" cy="2000240"/>
          </a:xfrm>
          <a:prstGeom prst="rect">
            <a:avLst/>
          </a:prstGeom>
          <a:noFill/>
        </p:spPr>
      </p:pic>
      <p:pic>
        <p:nvPicPr>
          <p:cNvPr id="1030" name="Picture 6" descr="BASI YARASI ÖRTÜLERİ ile ilgili görsel sonuc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0"/>
            <a:ext cx="2564410" cy="2000240"/>
          </a:xfrm>
          <a:prstGeom prst="rect">
            <a:avLst/>
          </a:prstGeom>
          <a:noFill/>
        </p:spPr>
      </p:pic>
      <p:pic>
        <p:nvPicPr>
          <p:cNvPr id="1032" name="Picture 8" descr="İlgili resi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496" y="2357430"/>
            <a:ext cx="2853825" cy="1952617"/>
          </a:xfrm>
          <a:prstGeom prst="rect">
            <a:avLst/>
          </a:prstGeom>
          <a:noFill/>
        </p:spPr>
      </p:pic>
      <p:pic>
        <p:nvPicPr>
          <p:cNvPr id="1034" name="Picture 10" descr="yatak yaralarını iyileştirmede mükemmel ürünler ile ilgili görsel sonucu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357702"/>
            <a:ext cx="2857488" cy="2500298"/>
          </a:xfrm>
          <a:prstGeom prst="rect">
            <a:avLst/>
          </a:prstGeom>
          <a:noFill/>
        </p:spPr>
      </p:pic>
      <p:pic>
        <p:nvPicPr>
          <p:cNvPr id="5122" name="Picture 2" descr="topuk-koruyucu-ped-jel-topuk-pedleri ile ilgili görsel sonucu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00826" y="428604"/>
            <a:ext cx="2643174" cy="2405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71538" y="142852"/>
            <a:ext cx="7786742" cy="1143000"/>
          </a:xfrm>
        </p:spPr>
        <p:txBody>
          <a:bodyPr>
            <a:normAutofit/>
          </a:bodyPr>
          <a:lstStyle/>
          <a:p>
            <a:pPr algn="ctr"/>
            <a:br>
              <a:rPr lang="tr-TR" altLang="tr-TR" sz="2400" b="1" dirty="0"/>
            </a:br>
            <a:r>
              <a:rPr lang="tr-TR" altLang="tr-TR" sz="2400" b="1" dirty="0"/>
              <a:t>Basınç Ülserinin Önlemesi İçin,</a:t>
            </a:r>
            <a:br>
              <a:rPr lang="tr-TR" sz="2400" b="1" dirty="0"/>
            </a:br>
            <a:endParaRPr lang="tr-TR" sz="24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2922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tr-TR" altLang="tr-TR" sz="2400" dirty="0">
                <a:latin typeface="+mj-lt"/>
              </a:rPr>
              <a:t>Cilt bakımı (nem,inkontinans),</a:t>
            </a:r>
          </a:p>
          <a:p>
            <a:pPr>
              <a:lnSpc>
                <a:spcPct val="90000"/>
              </a:lnSpc>
            </a:pPr>
            <a:r>
              <a:rPr lang="tr-TR" altLang="tr-TR" sz="2400" dirty="0">
                <a:latin typeface="+mj-lt"/>
              </a:rPr>
              <a:t>Sürtünme ve ezilme,</a:t>
            </a:r>
          </a:p>
          <a:p>
            <a:pPr>
              <a:lnSpc>
                <a:spcPct val="90000"/>
              </a:lnSpc>
            </a:pPr>
            <a:r>
              <a:rPr lang="tr-TR" altLang="tr-TR" sz="2400" dirty="0">
                <a:latin typeface="+mj-lt"/>
              </a:rPr>
              <a:t>Pozisyon,</a:t>
            </a:r>
          </a:p>
          <a:p>
            <a:pPr>
              <a:lnSpc>
                <a:spcPct val="90000"/>
              </a:lnSpc>
            </a:pPr>
            <a:r>
              <a:rPr lang="tr-TR" altLang="tr-TR" sz="2400" dirty="0">
                <a:latin typeface="+mj-lt"/>
              </a:rPr>
              <a:t>Basıncın azaltılması,</a:t>
            </a:r>
          </a:p>
          <a:p>
            <a:pPr>
              <a:lnSpc>
                <a:spcPct val="90000"/>
              </a:lnSpc>
            </a:pPr>
            <a:r>
              <a:rPr lang="tr-TR" altLang="tr-TR" sz="2400" dirty="0">
                <a:latin typeface="+mj-lt"/>
              </a:rPr>
              <a:t>Transfer araçları,</a:t>
            </a:r>
          </a:p>
          <a:p>
            <a:pPr>
              <a:lnSpc>
                <a:spcPct val="90000"/>
              </a:lnSpc>
            </a:pPr>
            <a:r>
              <a:rPr lang="tr-TR" altLang="tr-TR" sz="2400" dirty="0">
                <a:latin typeface="+mj-lt"/>
              </a:rPr>
              <a:t>Çarşaflar,</a:t>
            </a:r>
          </a:p>
          <a:p>
            <a:pPr>
              <a:lnSpc>
                <a:spcPct val="90000"/>
              </a:lnSpc>
            </a:pPr>
            <a:r>
              <a:rPr lang="tr-TR" altLang="tr-TR" sz="2400" dirty="0">
                <a:latin typeface="+mj-lt"/>
              </a:rPr>
              <a:t>Egzersiz,</a:t>
            </a:r>
          </a:p>
          <a:p>
            <a:pPr>
              <a:lnSpc>
                <a:spcPct val="90000"/>
              </a:lnSpc>
            </a:pPr>
            <a:r>
              <a:rPr lang="tr-TR" altLang="tr-TR" sz="2400" dirty="0">
                <a:latin typeface="+mj-lt"/>
              </a:rPr>
              <a:t>Beslenme / AÇT takibi,</a:t>
            </a:r>
          </a:p>
          <a:p>
            <a:pPr>
              <a:lnSpc>
                <a:spcPct val="90000"/>
              </a:lnSpc>
            </a:pPr>
            <a:r>
              <a:rPr lang="tr-TR" altLang="tr-TR" sz="2400" dirty="0">
                <a:latin typeface="+mj-lt"/>
              </a:rPr>
              <a:t>Ağrı kontrolü,</a:t>
            </a:r>
          </a:p>
          <a:p>
            <a:pPr>
              <a:lnSpc>
                <a:spcPct val="90000"/>
              </a:lnSpc>
            </a:pPr>
            <a:r>
              <a:rPr lang="en-US" altLang="tr-TR" sz="2400" dirty="0">
                <a:latin typeface="+mj-lt"/>
              </a:rPr>
              <a:t>Risk</a:t>
            </a:r>
            <a:r>
              <a:rPr lang="tr-TR" altLang="tr-TR" sz="2400" dirty="0">
                <a:latin typeface="+mj-lt"/>
              </a:rPr>
              <a:t>in ve yaranın değerlendirmesi / Sık gözlem,</a:t>
            </a:r>
          </a:p>
          <a:p>
            <a:pPr>
              <a:lnSpc>
                <a:spcPct val="90000"/>
              </a:lnSpc>
            </a:pPr>
            <a:r>
              <a:rPr lang="tr-TR" altLang="tr-TR" sz="2400" dirty="0">
                <a:latin typeface="+mj-lt"/>
              </a:rPr>
              <a:t>Yara kültürü Dr. istemine göre,</a:t>
            </a:r>
          </a:p>
          <a:p>
            <a:pPr>
              <a:lnSpc>
                <a:spcPct val="90000"/>
              </a:lnSpc>
            </a:pPr>
            <a:r>
              <a:rPr lang="tr-TR" altLang="tr-TR" sz="2400" dirty="0">
                <a:latin typeface="+mj-lt"/>
              </a:rPr>
              <a:t>Etkin bir tedavi planı,</a:t>
            </a:r>
          </a:p>
          <a:p>
            <a:pPr>
              <a:lnSpc>
                <a:spcPct val="90000"/>
              </a:lnSpc>
            </a:pPr>
            <a:r>
              <a:rPr lang="tr-TR" altLang="tr-TR" sz="2400" dirty="0">
                <a:latin typeface="+mj-lt"/>
              </a:rPr>
              <a:t>Hasta ve yakınlarının eğitimi,</a:t>
            </a:r>
          </a:p>
          <a:p>
            <a:pPr>
              <a:lnSpc>
                <a:spcPct val="90000"/>
              </a:lnSpc>
            </a:pPr>
            <a:r>
              <a:rPr lang="tr-TR" altLang="tr-TR" sz="2400" dirty="0">
                <a:latin typeface="+mj-lt"/>
              </a:rPr>
              <a:t>Multidisipliner bir yaklaşımın benimsenmesi,</a:t>
            </a:r>
          </a:p>
          <a:p>
            <a:pPr>
              <a:lnSpc>
                <a:spcPct val="90000"/>
              </a:lnSpc>
            </a:pPr>
            <a:r>
              <a:rPr lang="tr-TR" altLang="tr-TR" sz="2400" dirty="0">
                <a:latin typeface="+mj-lt"/>
              </a:rPr>
              <a:t>Ve kayıt tutma </a:t>
            </a:r>
            <a:r>
              <a:rPr lang="tr-TR" altLang="tr-TR" sz="2400" u="sng" dirty="0">
                <a:latin typeface="+mj-lt"/>
              </a:rPr>
              <a:t>önemlidir</a:t>
            </a:r>
            <a:r>
              <a:rPr lang="tr-TR" altLang="tr-TR" sz="2400" dirty="0">
                <a:latin typeface="+mj-lt"/>
              </a:rPr>
              <a:t>.</a:t>
            </a:r>
          </a:p>
          <a:p>
            <a:endParaRPr lang="tr-TR" dirty="0"/>
          </a:p>
        </p:txBody>
      </p:sp>
      <p:pic>
        <p:nvPicPr>
          <p:cNvPr id="5122" name="Picture 2" descr="hasta yatış pozisyonları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714500"/>
            <a:ext cx="1495425" cy="1714500"/>
          </a:xfrm>
          <a:prstGeom prst="rect">
            <a:avLst/>
          </a:prstGeom>
          <a:noFill/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C2D7441B-B6E6-44D0-BBC8-0B4AA4036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274638"/>
            <a:ext cx="7829576" cy="706090"/>
          </a:xfrm>
        </p:spPr>
        <p:txBody>
          <a:bodyPr>
            <a:noAutofit/>
          </a:bodyPr>
          <a:lstStyle/>
          <a:p>
            <a:pPr algn="ctr"/>
            <a:r>
              <a:rPr lang="tr-TR" altLang="tr-TR" sz="2400" b="1" dirty="0"/>
              <a:t>Basınç Ülserinin Önlemesi İçin,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472608"/>
          </a:xfrm>
        </p:spPr>
        <p:txBody>
          <a:bodyPr>
            <a:normAutofit/>
          </a:bodyPr>
          <a:lstStyle/>
          <a:p>
            <a:pPr>
              <a:buNone/>
            </a:pPr>
            <a:endParaRPr lang="tr-TR" dirty="0"/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Cilt bakımında alkali olmayan sabunlar kullanılır.</a:t>
            </a: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Cilt bakımında pudra kullanılmaz.</a:t>
            </a: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Hassas ve kuru cilt üzerine masaj yapılmaz.</a:t>
            </a: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Daima cildin kuru ve temiz olması sağlanır.</a:t>
            </a: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Hastanın giysilerinin her zaman temiz , kuru , terletmeyen ve emici kumaştan olması sağlanır. </a:t>
            </a:r>
          </a:p>
          <a:p>
            <a:endParaRPr lang="tr-TR" dirty="0"/>
          </a:p>
        </p:txBody>
      </p:sp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E1D0D6BA-BAA1-48DD-9B71-7B401CD60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274638"/>
            <a:ext cx="7829576" cy="706090"/>
          </a:xfrm>
        </p:spPr>
        <p:txBody>
          <a:bodyPr>
            <a:noAutofit/>
          </a:bodyPr>
          <a:lstStyle/>
          <a:p>
            <a:pPr algn="ctr"/>
            <a:r>
              <a:rPr lang="tr-TR" altLang="tr-TR" sz="2400" b="1" dirty="0"/>
              <a:t>Basınç Ülserinin Önlemesi İçin,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472608"/>
          </a:xfrm>
        </p:spPr>
        <p:txBody>
          <a:bodyPr>
            <a:normAutofit/>
          </a:bodyPr>
          <a:lstStyle/>
          <a:p>
            <a:endParaRPr lang="tr-TR" sz="2200" dirty="0">
              <a:latin typeface="+mj-lt"/>
            </a:endParaRPr>
          </a:p>
          <a:p>
            <a:pPr marL="0" indent="0">
              <a:buNone/>
            </a:pPr>
            <a:endParaRPr lang="tr-TR" sz="2200" dirty="0">
              <a:latin typeface="+mj-lt"/>
            </a:endParaRPr>
          </a:p>
          <a:p>
            <a:r>
              <a:rPr lang="tr-TR" sz="2000" dirty="0">
                <a:latin typeface="+mj-lt"/>
              </a:rPr>
              <a:t>Sürgü verirken cildin tahriş olmamasına dikkat edilir. Hasta gerektiğinden uzun süre sürgü üstünde tutulmamalıdır.</a:t>
            </a: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Hastada halka ya da simit şeklinde araçlar kullanılmamalıdır.</a:t>
            </a: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Basınç ülserleri üzerine doğrudan ısıtıcı araç ve cihaz (sıcak su şişesi, ısıtıcı pedler, yatak ısıtıcıları) uygulanmamalıdır.</a:t>
            </a:r>
          </a:p>
          <a:p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Hastaya takılı olan materyallerin ( İdrar sondası, EKG kabloları vb.) ciltte basınç bölgesi oluşturmasına engel olunur. </a:t>
            </a:r>
          </a:p>
          <a:p>
            <a:endParaRPr lang="tr-TR" dirty="0"/>
          </a:p>
        </p:txBody>
      </p:sp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E1D0D6BA-BAA1-48DD-9B71-7B401CD60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32820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000" dirty="0">
                <a:latin typeface="+mj-lt"/>
              </a:rPr>
              <a:t>Bası yaralarını önlemek, tedavi etmekten daha kolay ve daha ekonomiktir.    </a:t>
            </a:r>
          </a:p>
          <a:p>
            <a:pPr algn="just">
              <a:buNone/>
            </a:pPr>
            <a:endParaRPr lang="tr-TR" sz="2000" dirty="0">
              <a:latin typeface="+mj-lt"/>
            </a:endParaRPr>
          </a:p>
          <a:p>
            <a:pPr algn="just"/>
            <a:r>
              <a:rPr lang="tr-TR" sz="2000" dirty="0">
                <a:latin typeface="+mj-lt"/>
              </a:rPr>
              <a:t>Basınç ülserleri günümüzde hemşirenin mücadele etmesi gereken önemli sağlık problemlerinden biridir. </a:t>
            </a:r>
          </a:p>
          <a:p>
            <a:pPr>
              <a:buNone/>
            </a:pPr>
            <a:endParaRPr lang="tr-TR" sz="2000" dirty="0"/>
          </a:p>
        </p:txBody>
      </p:sp>
      <p:pic>
        <p:nvPicPr>
          <p:cNvPr id="14340" name="Picture 4" descr="hemşire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89668" y="3861047"/>
            <a:ext cx="2154332" cy="2315915"/>
          </a:xfrm>
          <a:prstGeom prst="rect">
            <a:avLst/>
          </a:prstGeom>
          <a:noFill/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A5574306-D06E-4610-ACFB-BB4E1E045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33B5437E-2446-4EFA-813D-4D26164D4FA9}"/>
              </a:ext>
            </a:extLst>
          </p:cNvPr>
          <p:cNvSpPr txBox="1">
            <a:spLocks/>
          </p:cNvSpPr>
          <p:nvPr/>
        </p:nvSpPr>
        <p:spPr>
          <a:xfrm>
            <a:off x="609147" y="92222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800" b="1" dirty="0"/>
              <a:t>SONUÇ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147" y="9222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/>
              <a:t>SONUÇ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8650" y="1825625"/>
            <a:ext cx="8191822" cy="4351338"/>
          </a:xfrm>
        </p:spPr>
        <p:txBody>
          <a:bodyPr>
            <a:normAutofit/>
          </a:bodyPr>
          <a:lstStyle/>
          <a:p>
            <a:endParaRPr lang="tr-TR" sz="2000" dirty="0">
              <a:latin typeface="+mj-lt"/>
            </a:endParaRPr>
          </a:p>
          <a:p>
            <a:endParaRPr lang="tr-TR" sz="2000" dirty="0">
              <a:latin typeface="+mj-lt"/>
            </a:endParaRPr>
          </a:p>
          <a:p>
            <a:pPr marL="0" indent="0" algn="ctr">
              <a:buNone/>
            </a:pPr>
            <a:r>
              <a:rPr lang="tr-TR" sz="2000" dirty="0">
                <a:latin typeface="+mj-lt"/>
              </a:rPr>
              <a:t>Bası yarası, </a:t>
            </a:r>
            <a:r>
              <a:rPr lang="tr-TR" sz="2000" u="sng" dirty="0" err="1">
                <a:latin typeface="+mj-lt"/>
              </a:rPr>
              <a:t>nazokomiyal</a:t>
            </a:r>
            <a:r>
              <a:rPr lang="tr-TR" sz="2000" u="sng" dirty="0">
                <a:latin typeface="+mj-lt"/>
              </a:rPr>
              <a:t> bir komplikasyondur</a:t>
            </a:r>
            <a:r>
              <a:rPr lang="tr-TR" sz="2000" dirty="0">
                <a:latin typeface="+mj-lt"/>
              </a:rPr>
              <a:t>. </a:t>
            </a:r>
          </a:p>
          <a:p>
            <a:pPr marL="0" indent="0" algn="ctr">
              <a:buNone/>
            </a:pPr>
            <a:endParaRPr lang="tr-TR" sz="2000" dirty="0">
              <a:latin typeface="+mj-lt"/>
            </a:endParaRPr>
          </a:p>
          <a:p>
            <a:pPr marL="0" indent="0" algn="ctr">
              <a:buNone/>
            </a:pPr>
            <a:r>
              <a:rPr lang="tr-TR" sz="2000" dirty="0">
                <a:latin typeface="+mj-lt"/>
              </a:rPr>
              <a:t>Bu komplikasyonun önlenmesi ve yara oluşmuş ise bakımın iyileştirilmesi mesleki, ekonomik ve legal olarak önemlidir. </a:t>
            </a:r>
          </a:p>
        </p:txBody>
      </p:sp>
      <p:pic>
        <p:nvPicPr>
          <p:cNvPr id="4" name="Picture 4" descr="hemşire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8673" y="4005063"/>
            <a:ext cx="1998750" cy="2148663"/>
          </a:xfrm>
          <a:prstGeom prst="rect">
            <a:avLst/>
          </a:prstGeom>
          <a:noFill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BCEE5613-954E-453C-8481-8DC25C65A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42910" y="257174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b="1" dirty="0"/>
              <a:t>SABRINIZ İÇİN TEŞEKKÜRLER...</a:t>
            </a:r>
          </a:p>
        </p:txBody>
      </p:sp>
      <p:pic>
        <p:nvPicPr>
          <p:cNvPr id="3" name="Picture 3" descr="C:\Users\NEUHISQ1\Desktop\NEU Hospital Logo (2).png">
            <a:extLst>
              <a:ext uri="{FF2B5EF4-FFF2-40B4-BE49-F238E27FC236}">
                <a16:creationId xmlns:a16="http://schemas.microsoft.com/office/drawing/2014/main" id="{951CA4D1-9A38-46D0-BDD6-61792A41C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711" y="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/>
              <a:t>BASI YARASI NEDİR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    </a:t>
            </a:r>
          </a:p>
        </p:txBody>
      </p:sp>
      <p:pic>
        <p:nvPicPr>
          <p:cNvPr id="131080" name="Picture 8" descr="https://gulcanozturk.files.wordpress.com/2015/05/3638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9413" y="4024908"/>
            <a:ext cx="4929190" cy="2348880"/>
          </a:xfrm>
          <a:prstGeom prst="rect">
            <a:avLst/>
          </a:prstGeom>
          <a:noFill/>
        </p:spPr>
      </p:pic>
      <p:pic>
        <p:nvPicPr>
          <p:cNvPr id="39938" name="Picture 2" descr="hareketli soru işareti animasyonlar ile ilgili görsel sonucu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230311"/>
            <a:ext cx="1056385" cy="901452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611560" y="1628800"/>
            <a:ext cx="806489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/>
          </a:p>
          <a:p>
            <a:pPr algn="r"/>
            <a:r>
              <a:rPr lang="tr-TR" sz="2000" i="1" dirty="0">
                <a:latin typeface="+mj-lt"/>
              </a:rPr>
              <a:t> </a:t>
            </a:r>
            <a:endParaRPr lang="tr-TR" sz="2000" dirty="0">
              <a:latin typeface="+mj-lt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-180528" y="1628800"/>
            <a:ext cx="932452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r-TR" sz="2000" dirty="0">
              <a:latin typeface="+mj-lt"/>
            </a:endParaRPr>
          </a:p>
          <a:p>
            <a:pPr algn="ctr"/>
            <a:r>
              <a:rPr lang="tr-TR" sz="2000" dirty="0">
                <a:latin typeface="+mj-lt"/>
              </a:rPr>
              <a:t>Genellikle belirgin bir kemik çıkıntı</a:t>
            </a:r>
            <a:br>
              <a:rPr lang="tr-TR" sz="2000" dirty="0">
                <a:latin typeface="+mj-lt"/>
              </a:rPr>
            </a:br>
            <a:r>
              <a:rPr lang="tr-TR" sz="2000" dirty="0">
                <a:latin typeface="+mj-lt"/>
              </a:rPr>
              <a:t>üstünde veya tıbbi ya da diğer cihazlarla</a:t>
            </a:r>
            <a:br>
              <a:rPr lang="tr-TR" sz="2000" dirty="0">
                <a:latin typeface="+mj-lt"/>
              </a:rPr>
            </a:br>
            <a:r>
              <a:rPr lang="tr-TR" sz="2000" dirty="0">
                <a:latin typeface="+mj-lt"/>
              </a:rPr>
              <a:t>ilişkili cilt ve/veya alttaki yumuşak dokuda</a:t>
            </a:r>
            <a:br>
              <a:rPr lang="tr-TR" sz="2000" dirty="0">
                <a:latin typeface="+mj-lt"/>
              </a:rPr>
            </a:br>
            <a:r>
              <a:rPr lang="tr-TR" sz="2000" dirty="0">
                <a:latin typeface="+mj-lt"/>
              </a:rPr>
              <a:t>basınca bağlı oluşan lokalize yaralar </a:t>
            </a:r>
          </a:p>
          <a:p>
            <a:pPr algn="ctr"/>
            <a:endParaRPr lang="tr-TR" sz="2000" dirty="0">
              <a:latin typeface="+mj-lt"/>
            </a:endParaRPr>
          </a:p>
          <a:p>
            <a:pPr algn="r"/>
            <a:r>
              <a:rPr lang="tr-TR" sz="2000" b="1" dirty="0">
                <a:latin typeface="+mj-lt"/>
              </a:rPr>
              <a:t>NPUAP (2016) YENİ TANIM</a:t>
            </a:r>
            <a:r>
              <a:rPr lang="tr-TR" sz="2000" dirty="0">
                <a:latin typeface="+mj-lt"/>
              </a:rPr>
              <a:t> </a:t>
            </a:r>
            <a:br>
              <a:rPr lang="tr-TR" sz="2000" dirty="0"/>
            </a:br>
            <a:endParaRPr lang="tr-TR" sz="2000" dirty="0">
              <a:latin typeface="+mj-lt"/>
            </a:endParaRPr>
          </a:p>
          <a:p>
            <a:pPr algn="ctr"/>
            <a:endParaRPr lang="tr-TR" sz="2000" dirty="0">
              <a:latin typeface="+mj-lt"/>
            </a:endParaRPr>
          </a:p>
          <a:p>
            <a:pPr algn="ctr"/>
            <a:br>
              <a:rPr lang="tr-TR" sz="2000" dirty="0"/>
            </a:br>
            <a:endParaRPr lang="tr-TR" sz="2000" dirty="0"/>
          </a:p>
        </p:txBody>
      </p:sp>
      <p:pic>
        <p:nvPicPr>
          <p:cNvPr id="12" name="Picture 3" descr="C:\Users\NEUHISQ1\Desktop\NEU Hospital Logo (2).png">
            <a:extLst>
              <a:ext uri="{FF2B5EF4-FFF2-40B4-BE49-F238E27FC236}">
                <a16:creationId xmlns:a16="http://schemas.microsoft.com/office/drawing/2014/main" id="{3B7C2184-C825-4071-8B76-75093B32E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18255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tr-TR" altLang="tr-TR" sz="2400" b="1" dirty="0"/>
              <a:t>BASINÇ ÜLSERİ NEDEN ÖNEMLİDİR?</a:t>
            </a:r>
            <a:endParaRPr lang="tr-TR" sz="24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altLang="tr-TR" sz="2000" dirty="0"/>
          </a:p>
          <a:p>
            <a:endParaRPr lang="tr-TR" altLang="tr-TR" sz="2000" dirty="0">
              <a:latin typeface="+mj-lt"/>
            </a:endParaRPr>
          </a:p>
          <a:p>
            <a:r>
              <a:rPr lang="tr-TR" altLang="tr-TR" sz="2000" dirty="0">
                <a:latin typeface="+mj-lt"/>
              </a:rPr>
              <a:t>Basınç ülserleri tüm dünyada sağlık bakım kurumlarında önemli bir problem olarak belirtilmektedir. </a:t>
            </a:r>
          </a:p>
          <a:p>
            <a:pPr>
              <a:buNone/>
            </a:pPr>
            <a:endParaRPr lang="tr-TR" altLang="tr-TR" sz="2000" dirty="0">
              <a:latin typeface="+mj-lt"/>
            </a:endParaRPr>
          </a:p>
          <a:p>
            <a:r>
              <a:rPr lang="tr-TR" altLang="tr-TR" sz="2000" dirty="0">
                <a:latin typeface="+mj-lt"/>
              </a:rPr>
              <a:t>Çünkü basınç ülserleri, hastanın yaşam kalitesini etkilemekte ve sağlık bakım maliyetini arttırmaktadır.</a:t>
            </a:r>
          </a:p>
          <a:p>
            <a:endParaRPr lang="tr-TR" sz="2000" dirty="0"/>
          </a:p>
        </p:txBody>
      </p:sp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5BF7E605-6DB5-4B93-85C6-506CA532C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92075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tr-TR" altLang="tr-TR" sz="2400" b="1" dirty="0"/>
              <a:t>BASINÇ ÜLSERİ NEDEN ÖNEMLİDİR?</a:t>
            </a:r>
            <a:endParaRPr lang="tr-TR" sz="24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altLang="tr-TR" sz="2000" dirty="0">
              <a:latin typeface="+mj-lt"/>
            </a:endParaRPr>
          </a:p>
          <a:p>
            <a:r>
              <a:rPr lang="tr-TR" altLang="tr-TR" sz="2000" dirty="0">
                <a:latin typeface="+mj-lt"/>
              </a:rPr>
              <a:t>Basınç ülseri hastanın fiziksel sağlığını etkileyerek yaşamını tehdit etmekte,</a:t>
            </a:r>
          </a:p>
          <a:p>
            <a:endParaRPr lang="tr-TR" altLang="tr-TR" sz="2000" dirty="0">
              <a:latin typeface="+mj-lt"/>
            </a:endParaRPr>
          </a:p>
          <a:p>
            <a:r>
              <a:rPr lang="tr-TR" altLang="tr-TR" sz="2000" dirty="0">
                <a:latin typeface="+mj-lt"/>
              </a:rPr>
              <a:t>Bireyin bağımsızlığını kaybetmesine, </a:t>
            </a:r>
          </a:p>
          <a:p>
            <a:pPr>
              <a:buNone/>
            </a:pPr>
            <a:endParaRPr lang="tr-TR" altLang="tr-TR" sz="2000" dirty="0">
              <a:latin typeface="+mj-lt"/>
            </a:endParaRPr>
          </a:p>
          <a:p>
            <a:r>
              <a:rPr lang="tr-TR" altLang="tr-TR" sz="2000" dirty="0">
                <a:latin typeface="+mj-lt"/>
              </a:rPr>
              <a:t>Sosyal izolasyon gibi psikolojik problemler yaşamasına neden olmaktadır. </a:t>
            </a:r>
          </a:p>
          <a:p>
            <a:endParaRPr lang="tr-TR" sz="2000" dirty="0"/>
          </a:p>
        </p:txBody>
      </p:sp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352E54B0-2277-4119-8321-4F96D58FD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2008" y="92075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tr-TR" altLang="tr-TR" sz="2400" b="1" dirty="0"/>
              <a:t>BASINÇ ÜLSERİ NEDEN ÖNEMLİDİR?</a:t>
            </a:r>
            <a:endParaRPr lang="tr-TR" sz="24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altLang="tr-TR" sz="2000" dirty="0">
              <a:latin typeface="+mj-lt"/>
            </a:endParaRPr>
          </a:p>
          <a:p>
            <a:r>
              <a:rPr lang="tr-TR" altLang="tr-TR" sz="2000" dirty="0">
                <a:latin typeface="+mj-lt"/>
              </a:rPr>
              <a:t>Ayrıca hasta ağrı çekmekte, </a:t>
            </a:r>
          </a:p>
          <a:p>
            <a:endParaRPr lang="tr-TR" altLang="tr-TR" sz="2000" dirty="0">
              <a:latin typeface="+mj-lt"/>
            </a:endParaRPr>
          </a:p>
          <a:p>
            <a:r>
              <a:rPr lang="tr-TR" altLang="tr-TR" sz="2000" dirty="0">
                <a:latin typeface="+mj-lt"/>
              </a:rPr>
              <a:t>Yara bakımı, debritman, greft gibi işlemler nedeniyle hastanede uzun süre yatmakta,</a:t>
            </a:r>
          </a:p>
          <a:p>
            <a:endParaRPr lang="tr-TR" altLang="tr-TR" sz="2000" dirty="0">
              <a:latin typeface="+mj-lt"/>
            </a:endParaRPr>
          </a:p>
          <a:p>
            <a:r>
              <a:rPr lang="tr-TR" altLang="tr-TR" sz="2000" dirty="0">
                <a:latin typeface="+mj-lt"/>
              </a:rPr>
              <a:t>Bu durumda hasta ve hastane için ekstra maliyet oluşturmaktadır</a:t>
            </a:r>
            <a:r>
              <a:rPr lang="tr-TR" altLang="tr-TR" sz="2000" dirty="0"/>
              <a:t>.</a:t>
            </a:r>
          </a:p>
          <a:p>
            <a:endParaRPr lang="tr-TR" sz="2000" dirty="0"/>
          </a:p>
        </p:txBody>
      </p:sp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870B6B36-0CF7-47AF-942C-EC7303F1D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 descr="http://2.bp.blogspot.com/-7BWGTGJsvOk/T63mgWeoEnI/AAAAAAAABrg/SGpYYNnmOhs/s1600/cildin+destekleyen+y%C3%BCzey+ve+kemik+aras%C4%B1nda+s%C4%B1k%C4%B1%C5%9Fmas%C4%B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9534" y="1471944"/>
            <a:ext cx="6379373" cy="264491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899592" y="4356003"/>
            <a:ext cx="76328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tr-TR" sz="2000" dirty="0">
                <a:latin typeface="+mj-lt"/>
              </a:rPr>
              <a:t>Basınç ülserlerinin gelişmesinde rol oynayan en önemli faktör </a:t>
            </a:r>
            <a:r>
              <a:rPr lang="tr-TR" sz="2000" b="1" dirty="0">
                <a:latin typeface="+mj-lt"/>
              </a:rPr>
              <a:t>basınç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’</a:t>
            </a:r>
            <a:r>
              <a:rPr lang="tr-TR" sz="2000" dirty="0">
                <a:latin typeface="+mj-lt"/>
              </a:rPr>
              <a:t>tır.</a:t>
            </a:r>
          </a:p>
          <a:p>
            <a:pPr algn="ctr"/>
            <a:r>
              <a:rPr lang="tr-TR" sz="2000" dirty="0">
                <a:latin typeface="+mj-lt"/>
              </a:rPr>
              <a:t>Basıncın </a:t>
            </a:r>
            <a:r>
              <a:rPr lang="tr-TR" sz="2000" u="sng" dirty="0">
                <a:latin typeface="+mj-lt"/>
              </a:rPr>
              <a:t>yoğunluğu</a:t>
            </a:r>
            <a:r>
              <a:rPr lang="tr-TR" sz="2000" dirty="0">
                <a:latin typeface="+mj-lt"/>
              </a:rPr>
              <a:t>, </a:t>
            </a:r>
            <a:r>
              <a:rPr lang="tr-TR" sz="2000" u="sng" dirty="0">
                <a:latin typeface="+mj-lt"/>
              </a:rPr>
              <a:t>süresi</a:t>
            </a:r>
            <a:r>
              <a:rPr lang="tr-TR" sz="2000" dirty="0">
                <a:latin typeface="+mj-lt"/>
              </a:rPr>
              <a:t> ve </a:t>
            </a:r>
            <a:r>
              <a:rPr lang="tr-TR" sz="2000" u="sng" dirty="0">
                <a:latin typeface="+mj-lt"/>
              </a:rPr>
              <a:t>dokunun toleransı </a:t>
            </a:r>
          </a:p>
          <a:p>
            <a:pPr algn="ctr">
              <a:buFontTx/>
              <a:buNone/>
            </a:pPr>
            <a:r>
              <a:rPr lang="tr-TR" sz="2000" dirty="0">
                <a:latin typeface="+mj-lt"/>
              </a:rPr>
              <a:t>basınç ülserlerinin gelişmesinde önemlidir</a:t>
            </a:r>
            <a:r>
              <a:rPr lang="tr-TR" sz="2000" dirty="0"/>
              <a:t>. </a:t>
            </a:r>
          </a:p>
        </p:txBody>
      </p:sp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B4EEE787-BA98-4EDD-A455-2EB1855A1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28711" y="68826"/>
            <a:ext cx="6972320" cy="1143000"/>
          </a:xfrm>
        </p:spPr>
        <p:txBody>
          <a:bodyPr>
            <a:noAutofit/>
          </a:bodyPr>
          <a:lstStyle/>
          <a:p>
            <a:pPr algn="ctr"/>
            <a:br>
              <a:rPr lang="tr-TR" sz="2400" b="1" dirty="0"/>
            </a:br>
            <a:r>
              <a:rPr lang="tr-TR" sz="2400" b="1" dirty="0"/>
              <a:t>Ülserin açılmasını kolaylaştıran etkenler?</a:t>
            </a:r>
            <a:br>
              <a:rPr lang="tr-TR" sz="2400" b="1" dirty="0"/>
            </a:br>
            <a:endParaRPr lang="tr-TR" sz="24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sp>
        <p:nvSpPr>
          <p:cNvPr id="7" name="Oval 6"/>
          <p:cNvSpPr/>
          <p:nvPr/>
        </p:nvSpPr>
        <p:spPr>
          <a:xfrm>
            <a:off x="1142976" y="2357430"/>
            <a:ext cx="1785950" cy="1214446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  <a:latin typeface="+mj-lt"/>
              </a:rPr>
              <a:t>YAŞ</a:t>
            </a:r>
          </a:p>
        </p:txBody>
      </p:sp>
      <p:sp>
        <p:nvSpPr>
          <p:cNvPr id="10" name="Oval 9"/>
          <p:cNvSpPr/>
          <p:nvPr/>
        </p:nvSpPr>
        <p:spPr>
          <a:xfrm>
            <a:off x="3000364" y="1500174"/>
            <a:ext cx="1785950" cy="1214446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  <a:latin typeface="+mj-lt"/>
              </a:rPr>
              <a:t>CİNSİYET</a:t>
            </a:r>
          </a:p>
        </p:txBody>
      </p:sp>
      <p:sp>
        <p:nvSpPr>
          <p:cNvPr id="11" name="Oval 10"/>
          <p:cNvSpPr/>
          <p:nvPr/>
        </p:nvSpPr>
        <p:spPr>
          <a:xfrm>
            <a:off x="5000628" y="1500174"/>
            <a:ext cx="1857388" cy="1214446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  <a:latin typeface="+mj-lt"/>
              </a:rPr>
              <a:t>BESLENME</a:t>
            </a:r>
          </a:p>
        </p:txBody>
      </p:sp>
      <p:sp>
        <p:nvSpPr>
          <p:cNvPr id="12" name="Oval 11"/>
          <p:cNvSpPr/>
          <p:nvPr/>
        </p:nvSpPr>
        <p:spPr>
          <a:xfrm>
            <a:off x="6786578" y="3857628"/>
            <a:ext cx="2143140" cy="1214446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  <a:latin typeface="+mj-lt"/>
              </a:rPr>
              <a:t>İLAÇ KULLANIMI</a:t>
            </a:r>
          </a:p>
        </p:txBody>
      </p:sp>
      <p:sp>
        <p:nvSpPr>
          <p:cNvPr id="13" name="Oval 12"/>
          <p:cNvSpPr/>
          <p:nvPr/>
        </p:nvSpPr>
        <p:spPr>
          <a:xfrm>
            <a:off x="928662" y="3857628"/>
            <a:ext cx="2357454" cy="1214446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  <a:latin typeface="+mj-lt"/>
              </a:rPr>
              <a:t>HASTALIKLAR</a:t>
            </a:r>
          </a:p>
        </p:txBody>
      </p:sp>
      <p:sp>
        <p:nvSpPr>
          <p:cNvPr id="14" name="Oval 13"/>
          <p:cNvSpPr/>
          <p:nvPr/>
        </p:nvSpPr>
        <p:spPr>
          <a:xfrm>
            <a:off x="2857488" y="4929198"/>
            <a:ext cx="2143140" cy="1214446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  <a:latin typeface="+mj-lt"/>
              </a:rPr>
              <a:t>PSİKOLOJiK FAKTÖRLER</a:t>
            </a:r>
          </a:p>
        </p:txBody>
      </p:sp>
      <p:sp>
        <p:nvSpPr>
          <p:cNvPr id="15" name="Oval 14"/>
          <p:cNvSpPr/>
          <p:nvPr/>
        </p:nvSpPr>
        <p:spPr>
          <a:xfrm>
            <a:off x="5214942" y="4929198"/>
            <a:ext cx="2000264" cy="1214446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  <a:latin typeface="+mj-lt"/>
              </a:rPr>
              <a:t>DİĞER FAKTÖRLER</a:t>
            </a:r>
          </a:p>
        </p:txBody>
      </p:sp>
      <p:sp>
        <p:nvSpPr>
          <p:cNvPr id="16" name="Oval 15"/>
          <p:cNvSpPr/>
          <p:nvPr/>
        </p:nvSpPr>
        <p:spPr>
          <a:xfrm>
            <a:off x="6858016" y="2357430"/>
            <a:ext cx="1785950" cy="1214446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  <a:latin typeface="+mj-lt"/>
              </a:rPr>
              <a:t>NEM</a:t>
            </a:r>
          </a:p>
        </p:txBody>
      </p:sp>
      <p:pic>
        <p:nvPicPr>
          <p:cNvPr id="27650" name="Picture 2" descr="bası yarası risk faktörler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3071810"/>
            <a:ext cx="1428750" cy="1428750"/>
          </a:xfrm>
          <a:prstGeom prst="rect">
            <a:avLst/>
          </a:prstGeom>
          <a:noFill/>
        </p:spPr>
      </p:pic>
      <p:cxnSp>
        <p:nvCxnSpPr>
          <p:cNvPr id="19" name="Straight Arrow Connector 18"/>
          <p:cNvCxnSpPr/>
          <p:nvPr/>
        </p:nvCxnSpPr>
        <p:spPr>
          <a:xfrm flipV="1">
            <a:off x="4857752" y="2714620"/>
            <a:ext cx="714380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27650" idx="0"/>
          </p:cNvCxnSpPr>
          <p:nvPr/>
        </p:nvCxnSpPr>
        <p:spPr>
          <a:xfrm rot="16200000" flipV="1">
            <a:off x="4286246" y="2643184"/>
            <a:ext cx="357190" cy="5000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10800000">
            <a:off x="2928926" y="3214686"/>
            <a:ext cx="100013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5400000">
            <a:off x="4357686" y="4714884"/>
            <a:ext cx="357190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072066" y="4500570"/>
            <a:ext cx="642942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5429256" y="3929066"/>
            <a:ext cx="1285884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5429256" y="3143248"/>
            <a:ext cx="1357322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5400000">
            <a:off x="3286116" y="3714752"/>
            <a:ext cx="642942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3" descr="C:\Users\NEUHISQ1\Desktop\NEU Hospital Logo (2).png">
            <a:extLst>
              <a:ext uri="{FF2B5EF4-FFF2-40B4-BE49-F238E27FC236}">
                <a16:creationId xmlns:a16="http://schemas.microsoft.com/office/drawing/2014/main" id="{B5712AB0-F7BE-47B2-BB2D-FA5CE0028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491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Özel 4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3173</TotalTime>
  <Words>1131</Words>
  <Application>Microsoft Office PowerPoint</Application>
  <PresentationFormat>Ekran Gösterisi (4:3)</PresentationFormat>
  <Paragraphs>230</Paragraphs>
  <Slides>38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43" baseType="lpstr">
      <vt:lpstr>Arial</vt:lpstr>
      <vt:lpstr>Calibri</vt:lpstr>
      <vt:lpstr>Comic Sans MS</vt:lpstr>
      <vt:lpstr>Wingdings</vt:lpstr>
      <vt:lpstr>Office Teması</vt:lpstr>
      <vt:lpstr>BASINÇ ÜLSERLERİ  ve HEMŞİRELİK BAKIMI</vt:lpstr>
      <vt:lpstr>PowerPoint Sunusu</vt:lpstr>
      <vt:lpstr>BASI YARASI NEDİR</vt:lpstr>
      <vt:lpstr>BASI YARASI NEDİR</vt:lpstr>
      <vt:lpstr>BASINÇ ÜLSERİ NEDEN ÖNEMLİDİR?</vt:lpstr>
      <vt:lpstr>BASINÇ ÜLSERİ NEDEN ÖNEMLİDİR?</vt:lpstr>
      <vt:lpstr>BASINÇ ÜLSERİ NEDEN ÖNEMLİDİR?</vt:lpstr>
      <vt:lpstr>PowerPoint Sunusu</vt:lpstr>
      <vt:lpstr> Ülserin açılmasını kolaylaştıran etkenler? </vt:lpstr>
      <vt:lpstr>PowerPoint Sunusu</vt:lpstr>
      <vt:lpstr>PowerPoint Sunusu</vt:lpstr>
      <vt:lpstr>BASINÇ NOKTALARI</vt:lpstr>
      <vt:lpstr>Basınç Ülserlerinin Sık Görüldüğü Bölgeler </vt:lpstr>
      <vt:lpstr>Risk Değerlendirmesi</vt:lpstr>
      <vt:lpstr>Risk Değerlendirmesi</vt:lpstr>
      <vt:lpstr>PowerPoint Sunusu</vt:lpstr>
      <vt:lpstr>BASI YARASI EVRELERİ</vt:lpstr>
      <vt:lpstr>PowerPoint Sunusu</vt:lpstr>
      <vt:lpstr>BASI YARASI EVRELERİ I.EVRE</vt:lpstr>
      <vt:lpstr>TEDAVİ: I.EVRE</vt:lpstr>
      <vt:lpstr>BASI YARASI EVRELERİ II.EVRE</vt:lpstr>
      <vt:lpstr>TEDAVİ: II.EVRE</vt:lpstr>
      <vt:lpstr>BASI YARASI EVRELERİ III.EVRE</vt:lpstr>
      <vt:lpstr>TEDAVİ: III.EVRE</vt:lpstr>
      <vt:lpstr>BASI YARASI EVRELERİ IV.EVRE</vt:lpstr>
      <vt:lpstr>TEDAVİ: IV.EVRE</vt:lpstr>
      <vt:lpstr>BASI YARASI EVRELERİ Evrelendirilemeyen Basınç Ülseri </vt:lpstr>
      <vt:lpstr>BASI YARALARI DEĞERLENDİRİLİRKEN;</vt:lpstr>
      <vt:lpstr>BASI YARASI ÖRNEKLERİ</vt:lpstr>
      <vt:lpstr>PowerPoint Sunusu</vt:lpstr>
      <vt:lpstr>PowerPoint Sunusu</vt:lpstr>
      <vt:lpstr>PowerPoint Sunusu</vt:lpstr>
      <vt:lpstr> Basınç Ülserinin Önlemesi İçin, </vt:lpstr>
      <vt:lpstr>Basınç Ülserinin Önlemesi İçin,</vt:lpstr>
      <vt:lpstr>Basınç Ülserinin Önlemesi İçin,</vt:lpstr>
      <vt:lpstr>PowerPoint Sunusu</vt:lpstr>
      <vt:lpstr>SONUÇ</vt:lpstr>
      <vt:lpstr>SABRINIZ İÇİN TEŞEKKÜRLER...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amergency003</dc:creator>
  <cp:lastModifiedBy>DeboMac</cp:lastModifiedBy>
  <cp:revision>341</cp:revision>
  <dcterms:created xsi:type="dcterms:W3CDTF">2016-12-07T08:40:15Z</dcterms:created>
  <dcterms:modified xsi:type="dcterms:W3CDTF">2023-08-22T08:15:10Z</dcterms:modified>
</cp:coreProperties>
</file>