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325" r:id="rId3"/>
    <p:sldId id="326" r:id="rId4"/>
    <p:sldId id="324" r:id="rId5"/>
    <p:sldId id="304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2832" autoAdjust="0"/>
  </p:normalViewPr>
  <p:slideViewPr>
    <p:cSldViewPr>
      <p:cViewPr>
        <p:scale>
          <a:sx n="115" d="100"/>
          <a:sy n="115" d="100"/>
        </p:scale>
        <p:origin x="-152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78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86B-9623-4EED-918F-4A1BA18A2BAD}" type="datetimeFigureOut">
              <a:rPr lang="tr-TR" smtClean="0"/>
              <a:pPr/>
              <a:t>25.01.2024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67A1-ABC6-46D4-8F0E-33DDCCEA76D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955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86B-9623-4EED-918F-4A1BA18A2BAD}" type="datetimeFigureOut">
              <a:rPr lang="tr-TR" smtClean="0"/>
              <a:pPr/>
              <a:t>25.01.2024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67A1-ABC6-46D4-8F0E-33DDCCEA76D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0260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86B-9623-4EED-918F-4A1BA18A2BAD}" type="datetimeFigureOut">
              <a:rPr lang="tr-TR" smtClean="0"/>
              <a:pPr/>
              <a:t>25.01.2024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67A1-ABC6-46D4-8F0E-33DDCCEA76D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2713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86B-9623-4EED-918F-4A1BA18A2BAD}" type="datetimeFigureOut">
              <a:rPr lang="tr-TR" smtClean="0"/>
              <a:pPr/>
              <a:t>25.01.2024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67A1-ABC6-46D4-8F0E-33DDCCEA76D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9668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86B-9623-4EED-918F-4A1BA18A2BAD}" type="datetimeFigureOut">
              <a:rPr lang="tr-TR" smtClean="0"/>
              <a:pPr/>
              <a:t>25.01.2024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67A1-ABC6-46D4-8F0E-33DDCCEA76D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1768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86B-9623-4EED-918F-4A1BA18A2BAD}" type="datetimeFigureOut">
              <a:rPr lang="tr-TR" smtClean="0"/>
              <a:pPr/>
              <a:t>25.01.2024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67A1-ABC6-46D4-8F0E-33DDCCEA76D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9323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86B-9623-4EED-918F-4A1BA18A2BAD}" type="datetimeFigureOut">
              <a:rPr lang="tr-TR" smtClean="0"/>
              <a:pPr/>
              <a:t>25.01.2024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67A1-ABC6-46D4-8F0E-33DDCCEA76D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4180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86B-9623-4EED-918F-4A1BA18A2BAD}" type="datetimeFigureOut">
              <a:rPr lang="tr-TR" smtClean="0"/>
              <a:pPr/>
              <a:t>25.01.2024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67A1-ABC6-46D4-8F0E-33DDCCEA76D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8344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86B-9623-4EED-918F-4A1BA18A2BAD}" type="datetimeFigureOut">
              <a:rPr lang="tr-TR" smtClean="0"/>
              <a:pPr/>
              <a:t>25.01.2024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67A1-ABC6-46D4-8F0E-33DDCCEA76D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1599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86B-9623-4EED-918F-4A1BA18A2BAD}" type="datetimeFigureOut">
              <a:rPr lang="tr-TR" smtClean="0"/>
              <a:pPr/>
              <a:t>25.01.2024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67A1-ABC6-46D4-8F0E-33DDCCEA76D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0231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86B-9623-4EED-918F-4A1BA18A2BAD}" type="datetimeFigureOut">
              <a:rPr lang="tr-TR" smtClean="0"/>
              <a:pPr/>
              <a:t>25.01.2024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67A1-ABC6-46D4-8F0E-33DDCCEA76D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0448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5386B-9623-4EED-918F-4A1BA18A2BAD}" type="datetimeFigureOut">
              <a:rPr lang="tr-TR" smtClean="0"/>
              <a:pPr/>
              <a:t>25.01.2024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D67A1-ABC6-46D4-8F0E-33DDCCEA76D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7183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7290" y="1071546"/>
            <a:ext cx="6500858" cy="1143008"/>
          </a:xfrm>
        </p:spPr>
        <p:txBody>
          <a:bodyPr>
            <a:normAutofit fontScale="90000"/>
          </a:bodyPr>
          <a:lstStyle/>
          <a:p>
            <a:r>
              <a:rPr lang="tr-TR" sz="2200" b="1" dirty="0" smtClean="0"/>
              <a:t/>
            </a:r>
            <a:br>
              <a:rPr lang="tr-TR" sz="2200" b="1" dirty="0" smtClean="0"/>
            </a:br>
            <a:r>
              <a:rPr lang="tr-TR" sz="2200" b="1" dirty="0" smtClean="0"/>
              <a:t/>
            </a:r>
            <a:br>
              <a:rPr lang="tr-TR" sz="2200" b="1" dirty="0" smtClean="0"/>
            </a:br>
            <a:r>
              <a:rPr lang="tr-TR" sz="2200" b="1" dirty="0" smtClean="0"/>
              <a:t/>
            </a:r>
            <a:br>
              <a:rPr lang="tr-TR" sz="2200" b="1" dirty="0" smtClean="0"/>
            </a:br>
            <a:r>
              <a:rPr lang="tr-TR" sz="2200" b="1" dirty="0" smtClean="0"/>
              <a:t>BENZER GÖRÜNÜŞTE VE BENZER İSİMDEKİ ILAÇLAR </a:t>
            </a:r>
            <a:br>
              <a:rPr lang="tr-TR" sz="2200" b="1" dirty="0" smtClean="0"/>
            </a:br>
            <a:r>
              <a:rPr lang="tr-TR" sz="2200" b="1" dirty="0" smtClean="0"/>
              <a:t> (LASA VEYA SALAD)</a:t>
            </a:r>
            <a:r>
              <a:rPr lang="tr-TR" sz="2200" dirty="0" smtClean="0"/>
              <a:t/>
            </a:r>
            <a:br>
              <a:rPr lang="tr-TR" sz="2200" dirty="0" smtClean="0"/>
            </a:br>
            <a:r>
              <a:rPr lang="tr-TR" sz="2200" b="1" dirty="0" smtClean="0"/>
              <a:t>                                                          </a:t>
            </a: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4000" dirty="0" smtClean="0"/>
              <a:t>     </a:t>
            </a:r>
            <a:endParaRPr lang="tr-TR" sz="40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B64D5E64-6A1D-4CD3-8794-5DE76C5C609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85728"/>
            <a:ext cx="1357290" cy="254498"/>
          </a:xfrm>
          <a:prstGeom prst="rect">
            <a:avLst/>
          </a:prstGeom>
        </p:spPr>
      </p:pic>
      <p:sp>
        <p:nvSpPr>
          <p:cNvPr id="5" name="Alt Başlık 4">
            <a:extLst>
              <a:ext uri="{FF2B5EF4-FFF2-40B4-BE49-F238E27FC236}">
                <a16:creationId xmlns:a16="http://schemas.microsoft.com/office/drawing/2014/main" xmlns="" id="{47E99EA9-F332-4F92-9485-5B4EBFF36EB0}"/>
              </a:ext>
            </a:extLst>
          </p:cNvPr>
          <p:cNvSpPr txBox="1">
            <a:spLocks/>
          </p:cNvSpPr>
          <p:nvPr/>
        </p:nvSpPr>
        <p:spPr>
          <a:xfrm>
            <a:off x="5143504" y="5072074"/>
            <a:ext cx="2928958" cy="1309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90000"/>
              </a:lnSpc>
              <a:spcBef>
                <a:spcPts val="1000"/>
              </a:spcBef>
              <a:buNone/>
            </a:pPr>
            <a:r>
              <a:rPr lang="tr-TR" sz="1800" b="1" dirty="0" smtClean="0">
                <a:solidFill>
                  <a:prstClr val="black"/>
                </a:solidFill>
              </a:rPr>
              <a:t>CAN  TÜZÜNER</a:t>
            </a:r>
          </a:p>
          <a:p>
            <a:pPr marL="0" indent="0" algn="r">
              <a:lnSpc>
                <a:spcPct val="90000"/>
              </a:lnSpc>
              <a:spcBef>
                <a:spcPts val="1000"/>
              </a:spcBef>
              <a:buNone/>
            </a:pPr>
            <a:r>
              <a:rPr lang="tr-TR" sz="1800" b="1" dirty="0" smtClean="0">
                <a:solidFill>
                  <a:prstClr val="black"/>
                </a:solidFill>
              </a:rPr>
              <a:t>ECZANE SORUMLUSU</a:t>
            </a:r>
          </a:p>
          <a:p>
            <a:pPr marL="0" indent="0" algn="r">
              <a:lnSpc>
                <a:spcPct val="90000"/>
              </a:lnSpc>
              <a:spcBef>
                <a:spcPts val="1000"/>
              </a:spcBef>
              <a:buNone/>
            </a:pPr>
            <a:endParaRPr lang="tr-TR" sz="1800" b="1" dirty="0">
              <a:solidFill>
                <a:prstClr val="black"/>
              </a:solidFill>
            </a:endParaRPr>
          </a:p>
          <a:p>
            <a:endParaRPr lang="tr-TR" dirty="0"/>
          </a:p>
        </p:txBody>
      </p:sp>
      <p:pic>
        <p:nvPicPr>
          <p:cNvPr id="9" name="Picture 8" descr="temos amble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8067" y="847541"/>
            <a:ext cx="714348" cy="609297"/>
          </a:xfrm>
          <a:prstGeom prst="rect">
            <a:avLst/>
          </a:prstGeom>
        </p:spPr>
      </p:pic>
      <p:sp>
        <p:nvSpPr>
          <p:cNvPr id="46082" name="AutoShape 2" descr="https://www.openaccessgovernment.org/wp-content/uploads/2023/06/iStock-1170567446-scale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6084" name="AutoShape 4" descr="https://www.openaccessgovernment.org/wp-content/uploads/2023/06/iStock-1170567446-scale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6086" name="AutoShape 6" descr="https://www.openaccessgovernment.org/wp-content/uploads/2023/06/iStock-1170567446-scale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6087" name="Picture 7" descr="C:\Users\ben\Desktop\iStock-1170567446-scale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40" y="2428868"/>
            <a:ext cx="3357586" cy="223279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dirty="0" smtClean="0"/>
              <a:t>AMAÇ:</a:t>
            </a:r>
            <a:r>
              <a:rPr lang="tr-TR" dirty="0" smtClean="0"/>
              <a:t>  İlaç Güvenliği Prosedürü’ne göre “Benzer Görünüşe, Okunuşa ve Yazılışa Sahip İlaçlar Listesini” tespit edip, bu ilaçların güvenli depolanma, hazırlanma ve dağıtılmasını sağlamak.</a:t>
            </a:r>
          </a:p>
          <a:p>
            <a:r>
              <a:rPr lang="tr-TR" b="1" dirty="0" smtClean="0"/>
              <a:t> KAPSAM</a:t>
            </a:r>
            <a:r>
              <a:rPr lang="tr-TR" dirty="0" smtClean="0"/>
              <a:t>: Bu talimat  hastane eczanesi ve kliniklerde bulunan benzer görünüşe, okunuşa ve yazılışa sahip ilaçların yönetimini kapsar.</a:t>
            </a:r>
          </a:p>
          <a:p>
            <a:r>
              <a:rPr lang="tr-TR" b="1" dirty="0" smtClean="0"/>
              <a:t> FAALİYET AKIŞI</a:t>
            </a:r>
            <a:r>
              <a:rPr lang="tr-TR" dirty="0" smtClean="0"/>
              <a:t> : Yıl içinde teslim alınmış olan ve eczanede bulunan ilaçlara ait “Benzer Görünüşe, Okunuşa ve Yazılışa Sahip İlaçlar Listesi”” Aynı İlaç - Farklı Doz - Farklı Form ve Benzer Ambalajlı Farklı </a:t>
            </a:r>
            <a:r>
              <a:rPr lang="tr-TR" dirty="0" err="1" smtClean="0"/>
              <a:t>Endikasyonlu</a:t>
            </a:r>
            <a:r>
              <a:rPr lang="tr-TR" dirty="0" smtClean="0"/>
              <a:t> İlaçları da içerecek şekilde hazırlanmalıdır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smtClean="0">
                <a:sym typeface="Symbol"/>
              </a:rPr>
              <a:t></a:t>
            </a:r>
            <a:r>
              <a:rPr lang="tr-TR" dirty="0" smtClean="0"/>
              <a:t> “</a:t>
            </a:r>
            <a:r>
              <a:rPr lang="tr-TR" b="1" dirty="0" smtClean="0"/>
              <a:t>Benzer Görünüşe, Okunuşa ve Yazılışa Sahip İlaçlar Listesi</a:t>
            </a:r>
            <a:r>
              <a:rPr lang="tr-TR" dirty="0" smtClean="0"/>
              <a:t>” Sağlık Tesisinde(Hastane) Kalite Yönetimi tarafından onaylandıktan sonra Sağlık Tesisinde(Hastane) kullanılan tüm bilgisayarlar tarafından erişilebilen kalite dosyasına yüklenir</a:t>
            </a:r>
          </a:p>
          <a:p>
            <a:r>
              <a:rPr lang="tr-TR" dirty="0" smtClean="0"/>
              <a:t>. </a:t>
            </a:r>
            <a:r>
              <a:rPr lang="tr-TR" dirty="0" smtClean="0">
                <a:sym typeface="Symbol"/>
              </a:rPr>
              <a:t></a:t>
            </a:r>
            <a:r>
              <a:rPr lang="tr-TR" dirty="0" smtClean="0"/>
              <a:t> Listeler yılda en az bir kez revize edilir</a:t>
            </a:r>
          </a:p>
          <a:p>
            <a:r>
              <a:rPr lang="tr-TR" dirty="0" smtClean="0"/>
              <a:t>. </a:t>
            </a:r>
            <a:r>
              <a:rPr lang="tr-TR" dirty="0" smtClean="0">
                <a:sym typeface="Symbol"/>
              </a:rPr>
              <a:t></a:t>
            </a:r>
            <a:r>
              <a:rPr lang="tr-TR" dirty="0" smtClean="0"/>
              <a:t> İlgili birimler söz konusu listelere bilgisayar ortamında ulaşabildikleri gibi her birim gerek gördüğü takdirde listeyi daraltmak açısından kendi biriminde kullanılan ilaçların özet listesini çıkararak çalışma alanına asabilir.</a:t>
            </a:r>
          </a:p>
          <a:p>
            <a:r>
              <a:rPr lang="tr-TR" dirty="0" smtClean="0">
                <a:sym typeface="Symbol"/>
              </a:rPr>
              <a:t></a:t>
            </a:r>
            <a:r>
              <a:rPr lang="tr-TR" dirty="0" smtClean="0"/>
              <a:t> Eczane ve ilaç bulunduran tüm birimlerde ilaçlar raflara yerleştirilirken bu listede yer alan ilaçlar birbirinden uzak ve uygun olduğu koşullarda farklı raflarda, karıştırılmaları engellenecek şekilde yerleştirilir, (</a:t>
            </a:r>
            <a:r>
              <a:rPr lang="tr-TR" b="1" dirty="0" smtClean="0"/>
              <a:t>GÖRÜNÜŞÜ BENZER/OKUNUŞU BENZER</a:t>
            </a:r>
            <a:r>
              <a:rPr lang="tr-TR" dirty="0" smtClean="0"/>
              <a:t>) uyarı etiketi yapıştırılır.</a:t>
            </a:r>
          </a:p>
          <a:p>
            <a:r>
              <a:rPr lang="tr-TR" dirty="0" smtClean="0">
                <a:sym typeface="Symbol"/>
              </a:rPr>
              <a:t></a:t>
            </a:r>
            <a:r>
              <a:rPr lang="tr-TR" dirty="0" smtClean="0"/>
              <a:t> İlaçlar Eczaneden  hazırlanması sırasında ilaç adı ve dozu en az iki kere kontrol edilir</a:t>
            </a:r>
          </a:p>
          <a:p>
            <a:r>
              <a:rPr lang="tr-TR" dirty="0" smtClean="0"/>
              <a:t>. </a:t>
            </a:r>
            <a:r>
              <a:rPr lang="tr-TR" dirty="0" smtClean="0">
                <a:sym typeface="Symbol"/>
              </a:rPr>
              <a:t></a:t>
            </a:r>
            <a:r>
              <a:rPr lang="tr-TR" dirty="0" smtClean="0"/>
              <a:t> Birimlerde hastaya uygulanırken de mutlaka çift teyit alınır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36866" name="Object 2"/>
          <p:cNvGraphicFramePr>
            <a:graphicFrameLocks noChangeAspect="1"/>
          </p:cNvGraphicFramePr>
          <p:nvPr/>
        </p:nvGraphicFramePr>
        <p:xfrm>
          <a:off x="1071538" y="357166"/>
          <a:ext cx="6929486" cy="61436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67" name="Acrobat Document" r:id="rId3" imgW="5667139" imgH="8019997" progId="AcroExch.Document.DC">
                  <p:embed/>
                </p:oleObj>
              </mc:Choice>
              <mc:Fallback>
                <p:oleObj name="Acrobat Document" r:id="rId3" imgW="5667139" imgH="8019997" progId="AcroExch.Document.DC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538" y="357166"/>
                        <a:ext cx="6929486" cy="61436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54318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tr-TR" sz="54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tr-TR" sz="5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</a:t>
            </a:r>
          </a:p>
          <a:p>
            <a:pPr algn="ctr">
              <a:buNone/>
            </a:pPr>
            <a:r>
              <a:rPr lang="tr-TR" sz="5400" b="1" i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TEŞEKKÜRLER</a:t>
            </a:r>
            <a:endParaRPr lang="en-US" sz="5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http://www.ankaraka.org.tr/tr/images/content/pages/proje-uygula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2786058"/>
            <a:ext cx="2095500" cy="2095501"/>
          </a:xfrm>
          <a:prstGeom prst="rect">
            <a:avLst/>
          </a:prstGeom>
          <a:noFill/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77F645EE-994C-4C5A-A869-CCA2FC9D6D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575</TotalTime>
  <Words>235</Words>
  <Application>Microsoft Office PowerPoint</Application>
  <PresentationFormat>On-screen Show (4:3)</PresentationFormat>
  <Paragraphs>15</Paragraphs>
  <Slides>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Office Theme</vt:lpstr>
      <vt:lpstr>Acrobat Document</vt:lpstr>
      <vt:lpstr>   BENZER GÖRÜNÜŞTE VE BENZER İSİMDEKİ ILAÇLAR   (LASA VEYA SALAD)                                                                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PARANTERAL İLAÇ UYGULAMALARI</dc:title>
  <dc:creator>senay</dc:creator>
  <cp:lastModifiedBy>HIS-EnkljyDnsma1</cp:lastModifiedBy>
  <cp:revision>86</cp:revision>
  <dcterms:created xsi:type="dcterms:W3CDTF">2020-04-09T06:20:29Z</dcterms:created>
  <dcterms:modified xsi:type="dcterms:W3CDTF">2024-01-25T06:44:00Z</dcterms:modified>
</cp:coreProperties>
</file>