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6" r:id="rId2"/>
    <p:sldId id="258" r:id="rId3"/>
    <p:sldId id="286" r:id="rId4"/>
    <p:sldId id="257" r:id="rId5"/>
    <p:sldId id="287" r:id="rId6"/>
    <p:sldId id="259" r:id="rId7"/>
    <p:sldId id="262" r:id="rId8"/>
    <p:sldId id="260" r:id="rId9"/>
    <p:sldId id="261" r:id="rId10"/>
    <p:sldId id="288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81" r:id="rId27"/>
    <p:sldId id="283" r:id="rId28"/>
    <p:sldId id="285" r:id="rId29"/>
    <p:sldId id="289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zalcemre.yorulmaz@neu.edu.tr" initials="h" lastIdx="1" clrIdx="0">
    <p:extLst>
      <p:ext uri="{19B8F6BF-5375-455C-9EA6-DF929625EA0E}">
        <p15:presenceInfo xmlns:p15="http://schemas.microsoft.com/office/powerpoint/2012/main" xmlns="" userId="ff27d68a23ab04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D9EC"/>
    <a:srgbClr val="FFD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60910-3480-47D9-80D1-2281E69A5FD2}" type="datetimeFigureOut">
              <a:rPr lang="tr-TR" smtClean="0"/>
              <a:t>28.02.2025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4E9C1-8E97-46F8-8020-6E935943E7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38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4E9C1-8E97-46F8-8020-6E935943E790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460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4E9C1-8E97-46F8-8020-6E935943E790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14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1643183"/>
            <a:ext cx="7752698" cy="2414606"/>
          </a:xfrm>
        </p:spPr>
        <p:txBody>
          <a:bodyPr>
            <a:normAutofit/>
          </a:bodyPr>
          <a:lstStyle/>
          <a:p>
            <a:pPr algn="ctr"/>
            <a:r>
              <a:rPr lang="tr-TR" sz="4400" dirty="0">
                <a:latin typeface="+mn-lt"/>
              </a:rPr>
              <a:t>DAMAR İÇİ KATETER ENFEKSİYONLARI </a:t>
            </a:r>
            <a:br>
              <a:rPr lang="tr-TR" sz="4400" dirty="0">
                <a:latin typeface="+mn-lt"/>
              </a:rPr>
            </a:br>
            <a:r>
              <a:rPr lang="tr-TR" sz="4400" dirty="0">
                <a:latin typeface="+mn-lt"/>
              </a:rPr>
              <a:t>VE ÖNLENMESİ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9552" y="4149080"/>
            <a:ext cx="7704856" cy="17526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YAKINDOĞU ÜNİVERSİTESİ HASTANESİ   ENFEKSİYON KONTROL </a:t>
            </a:r>
            <a:r>
              <a:rPr lang="tr-TR" b="1" dirty="0" smtClean="0">
                <a:solidFill>
                  <a:schemeClr val="tx1"/>
                </a:solidFill>
              </a:rPr>
              <a:t>HEMŞİRESİ</a:t>
            </a:r>
          </a:p>
          <a:p>
            <a:r>
              <a:rPr lang="tr-TR" b="1" smtClean="0">
                <a:solidFill>
                  <a:schemeClr val="tx1"/>
                </a:solidFill>
              </a:rPr>
              <a:t>IŞILAY BOYACIOĞLU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:\Users\NEUHISQ1\Desktop\NEU Hospital Logo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216" y="1340768"/>
            <a:ext cx="2304256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F430A09-03B9-AD63-2A6C-6C769CC3A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</a:pPr>
            <a:r>
              <a:rPr lang="tr-TR" sz="2400" b="1" dirty="0"/>
              <a:t>Tünelli santral </a:t>
            </a:r>
            <a:r>
              <a:rPr lang="tr-TR" sz="2400" b="1" dirty="0" err="1"/>
              <a:t>venöz</a:t>
            </a:r>
            <a:r>
              <a:rPr lang="tr-TR" sz="2400" b="1" dirty="0"/>
              <a:t> </a:t>
            </a:r>
            <a:r>
              <a:rPr lang="tr-TR" sz="2400" b="1" dirty="0" err="1"/>
              <a:t>kateterlerin</a:t>
            </a:r>
            <a:r>
              <a:rPr lang="tr-TR" sz="2400" b="1" dirty="0"/>
              <a:t> (SVK) ve portların giriş yerinin tamamen iyileştikten sonra kapatılmasına gerek yoktur. </a:t>
            </a:r>
          </a:p>
          <a:p>
            <a:pPr marL="0" indent="0">
              <a:spcBef>
                <a:spcPct val="0"/>
              </a:spcBef>
              <a:buNone/>
            </a:pPr>
            <a:endParaRPr lang="tr-TR" sz="2400" b="1" dirty="0"/>
          </a:p>
          <a:p>
            <a:pPr>
              <a:spcBef>
                <a:spcPct val="0"/>
              </a:spcBef>
            </a:pPr>
            <a:r>
              <a:rPr lang="tr-TR" sz="2400" b="1" dirty="0"/>
              <a:t>Hasta fazla terliyor ise veya </a:t>
            </a:r>
            <a:r>
              <a:rPr lang="tr-TR" sz="2400" b="1" dirty="0" err="1"/>
              <a:t>kateter</a:t>
            </a:r>
            <a:r>
              <a:rPr lang="tr-TR" sz="2400" b="1" dirty="0"/>
              <a:t> giriş yerinden kanama veya sızdırma var ise, gazlı bez örtüler, şeffaf örtülere tercih edilmelidir.</a:t>
            </a:r>
          </a:p>
          <a:p>
            <a:pPr>
              <a:spcBef>
                <a:spcPct val="0"/>
              </a:spcBef>
            </a:pPr>
            <a:endParaRPr lang="tr-TR" sz="2400" b="1" dirty="0"/>
          </a:p>
          <a:p>
            <a:pPr>
              <a:spcBef>
                <a:spcPct val="0"/>
              </a:spcBef>
            </a:pPr>
            <a:r>
              <a:rPr lang="tr-TR" sz="2400" b="1" dirty="0"/>
              <a:t>Kateter pansumanı nemlendiğinde, gevşediğinde (bütünlüğü bozulduğunda) veya gözle görülebilir kirlenme meydana geldiğinde mutlaka </a:t>
            </a:r>
            <a:r>
              <a:rPr lang="tr-TR" sz="2400" b="1" dirty="0" smtClean="0"/>
              <a:t>değiştirilmelidir.</a:t>
            </a:r>
            <a:endParaRPr lang="tr-TR" sz="2400" b="1" dirty="0" smtClean="0"/>
          </a:p>
          <a:p>
            <a:pPr marL="0" indent="0">
              <a:spcBef>
                <a:spcPct val="0"/>
              </a:spcBef>
              <a:buNone/>
            </a:pPr>
            <a:endParaRPr lang="tr-TR" sz="2400" b="1" dirty="0" smtClean="0"/>
          </a:p>
          <a:p>
            <a:pPr>
              <a:spcBef>
                <a:spcPct val="0"/>
              </a:spcBef>
            </a:pPr>
            <a:r>
              <a:rPr lang="en-US" sz="2400" b="1" dirty="0" err="1"/>
              <a:t>Servis</a:t>
            </a:r>
            <a:r>
              <a:rPr lang="en-US" sz="2400" b="1" dirty="0"/>
              <a:t> </a:t>
            </a:r>
            <a:r>
              <a:rPr lang="en-US" sz="2400" b="1" dirty="0" err="1"/>
              <a:t>veya</a:t>
            </a:r>
            <a:r>
              <a:rPr lang="en-US" sz="2400" b="1" dirty="0"/>
              <a:t> </a:t>
            </a:r>
            <a:r>
              <a:rPr lang="en-US" sz="2400" b="1" dirty="0" err="1"/>
              <a:t>poliklinik</a:t>
            </a:r>
            <a:r>
              <a:rPr lang="en-US" sz="2400" b="1" dirty="0"/>
              <a:t> </a:t>
            </a:r>
            <a:r>
              <a:rPr lang="en-US" sz="2400" b="1" dirty="0" err="1"/>
              <a:t>hemşiresi</a:t>
            </a:r>
            <a:r>
              <a:rPr lang="en-US" sz="2400" b="1" dirty="0"/>
              <a:t> </a:t>
            </a:r>
            <a:r>
              <a:rPr lang="en-US" sz="2400" b="1" dirty="0" err="1"/>
              <a:t>tarafından</a:t>
            </a:r>
            <a:r>
              <a:rPr lang="en-US" sz="2400" b="1" dirty="0"/>
              <a:t>, </a:t>
            </a:r>
            <a:r>
              <a:rPr lang="en-US" sz="2400" b="1" dirty="0" err="1"/>
              <a:t>hastalara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hasta </a:t>
            </a:r>
            <a:r>
              <a:rPr lang="en-US" sz="2400" b="1" dirty="0" err="1"/>
              <a:t>bakımında</a:t>
            </a:r>
            <a:r>
              <a:rPr lang="en-US" sz="2400" b="1" dirty="0"/>
              <a:t> </a:t>
            </a:r>
            <a:r>
              <a:rPr lang="en-US" sz="2400" b="1" dirty="0" err="1"/>
              <a:t>görev</a:t>
            </a:r>
            <a:r>
              <a:rPr lang="en-US" sz="2400" b="1" dirty="0"/>
              <a:t> </a:t>
            </a:r>
            <a:r>
              <a:rPr lang="en-US" sz="2400" b="1" dirty="0" err="1"/>
              <a:t>alan</a:t>
            </a:r>
            <a:r>
              <a:rPr lang="en-US" sz="2400" b="1" dirty="0"/>
              <a:t> </a:t>
            </a:r>
            <a:r>
              <a:rPr lang="en-US" sz="2400" b="1" dirty="0" err="1"/>
              <a:t>yakınlarına</a:t>
            </a:r>
            <a:r>
              <a:rPr lang="en-US" sz="2400" b="1" dirty="0"/>
              <a:t> </a:t>
            </a:r>
            <a:r>
              <a:rPr lang="en-US" sz="2400" b="1" dirty="0" err="1"/>
              <a:t>kateter</a:t>
            </a:r>
            <a:r>
              <a:rPr lang="en-US" sz="2400" b="1" dirty="0"/>
              <a:t> </a:t>
            </a:r>
            <a:r>
              <a:rPr lang="en-US" sz="2400" b="1" dirty="0" err="1"/>
              <a:t>giriş</a:t>
            </a:r>
            <a:r>
              <a:rPr lang="en-US" sz="2400" b="1" dirty="0"/>
              <a:t> </a:t>
            </a:r>
            <a:r>
              <a:rPr lang="en-US" sz="2400" b="1" dirty="0" err="1"/>
              <a:t>yerinde</a:t>
            </a:r>
            <a:r>
              <a:rPr lang="en-US" sz="2400" b="1" dirty="0"/>
              <a:t> </a:t>
            </a:r>
            <a:r>
              <a:rPr lang="en-US" sz="2400" b="1" dirty="0" err="1"/>
              <a:t>fark</a:t>
            </a:r>
            <a:r>
              <a:rPr lang="en-US" sz="2400" b="1" dirty="0"/>
              <a:t> </a:t>
            </a:r>
            <a:r>
              <a:rPr lang="en-US" sz="2400" b="1" dirty="0" err="1"/>
              <a:t>ettikleri</a:t>
            </a:r>
            <a:r>
              <a:rPr lang="en-US" sz="2400" b="1" dirty="0"/>
              <a:t> </a:t>
            </a:r>
            <a:r>
              <a:rPr lang="en-US" sz="2400" b="1" dirty="0" err="1"/>
              <a:t>herhangi</a:t>
            </a:r>
            <a:r>
              <a:rPr lang="en-US" sz="2400" b="1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/>
              <a:t>değişiklik</a:t>
            </a:r>
            <a:r>
              <a:rPr lang="en-US" sz="2400" b="1" dirty="0"/>
              <a:t> </a:t>
            </a:r>
            <a:r>
              <a:rPr lang="en-US" sz="2400" b="1" dirty="0" err="1"/>
              <a:t>veya</a:t>
            </a:r>
            <a:r>
              <a:rPr lang="en-US" sz="2400" b="1" dirty="0"/>
              <a:t> </a:t>
            </a:r>
            <a:r>
              <a:rPr lang="en-US" sz="2400" b="1" dirty="0" err="1"/>
              <a:t>rahatsızlığı</a:t>
            </a:r>
            <a:r>
              <a:rPr lang="en-US" sz="2400" b="1" dirty="0"/>
              <a:t> </a:t>
            </a:r>
            <a:r>
              <a:rPr lang="en-US" sz="2400" b="1" dirty="0" err="1"/>
              <a:t>doktor</a:t>
            </a:r>
            <a:r>
              <a:rPr lang="en-US" sz="2400" b="1" dirty="0"/>
              <a:t>/</a:t>
            </a:r>
            <a:r>
              <a:rPr lang="en-US" sz="2400" b="1" dirty="0" err="1"/>
              <a:t>hemşireye</a:t>
            </a:r>
            <a:r>
              <a:rPr lang="en-US" sz="2400" b="1" dirty="0"/>
              <a:t> </a:t>
            </a:r>
            <a:r>
              <a:rPr lang="en-US" sz="2400" b="1" dirty="0" err="1"/>
              <a:t>bildirmeleri</a:t>
            </a:r>
            <a:r>
              <a:rPr lang="en-US" sz="2400" b="1" dirty="0"/>
              <a:t> </a:t>
            </a:r>
            <a:r>
              <a:rPr lang="en-US" sz="2400" b="1" dirty="0" err="1"/>
              <a:t>gerektiği</a:t>
            </a:r>
            <a:r>
              <a:rPr lang="en-US" sz="2400" b="1" dirty="0"/>
              <a:t> </a:t>
            </a:r>
            <a:r>
              <a:rPr lang="en-US" sz="2400" b="1" dirty="0" err="1"/>
              <a:t>konusunda</a:t>
            </a:r>
            <a:r>
              <a:rPr lang="en-US" sz="2400" b="1" dirty="0"/>
              <a:t> </a:t>
            </a:r>
            <a:r>
              <a:rPr lang="en-US" sz="2400" b="1" dirty="0" err="1"/>
              <a:t>eğitim</a:t>
            </a:r>
            <a:r>
              <a:rPr lang="en-US" sz="2400" b="1" dirty="0"/>
              <a:t> </a:t>
            </a:r>
            <a:r>
              <a:rPr lang="en-US" sz="2400" b="1" dirty="0" err="1" smtClean="0"/>
              <a:t>verilmeli</a:t>
            </a:r>
            <a:r>
              <a:rPr lang="tr-TR" sz="2400" b="1" dirty="0" smtClean="0"/>
              <a:t>dir.</a:t>
            </a:r>
            <a:endParaRPr lang="tr-TR" sz="2400" b="1" dirty="0"/>
          </a:p>
          <a:p>
            <a:pPr>
              <a:spcBef>
                <a:spcPct val="0"/>
              </a:spcBef>
            </a:pPr>
            <a:endParaRPr lang="tr-TR" sz="2400" b="1" dirty="0"/>
          </a:p>
          <a:p>
            <a:pPr>
              <a:spcBef>
                <a:spcPct val="0"/>
              </a:spcBef>
            </a:pPr>
            <a:endParaRPr lang="tr-TR" sz="2400" b="1" dirty="0"/>
          </a:p>
          <a:p>
            <a:pPr>
              <a:spcBef>
                <a:spcPct val="0"/>
              </a:spcBef>
            </a:pPr>
            <a:endParaRPr lang="tr-TR" sz="2400" b="1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D4202CD4-0B30-D535-0DEB-4090B166600F}"/>
              </a:ext>
            </a:extLst>
          </p:cNvPr>
          <p:cNvSpPr txBox="1"/>
          <p:nvPr/>
        </p:nvSpPr>
        <p:spPr>
          <a:xfrm>
            <a:off x="1043608" y="980728"/>
            <a:ext cx="72728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tx1"/>
                </a:solidFill>
                <a:latin typeface="+mn-lt"/>
              </a:rPr>
              <a:t>KATETER GİRİŞ YERİ </a:t>
            </a:r>
            <a:r>
              <a:rPr lang="tr-TR" sz="3200" dirty="0"/>
              <a:t>PANSUMANI</a:t>
            </a:r>
          </a:p>
        </p:txBody>
      </p:sp>
    </p:spTree>
    <p:extLst>
      <p:ext uri="{BB962C8B-B14F-4D97-AF65-F5344CB8AC3E}">
        <p14:creationId xmlns:p14="http://schemas.microsoft.com/office/powerpoint/2010/main" val="140714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tx1"/>
                </a:solidFill>
                <a:latin typeface="+mn-lt"/>
              </a:rPr>
              <a:t>KATETER GİRİŞ YERİ PANSUMANI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2400" b="1" dirty="0"/>
              <a:t>Steril gazlı bezle yapılan pansumanlar (</a:t>
            </a:r>
            <a:r>
              <a:rPr lang="tr-TR" sz="2400" b="1" dirty="0" err="1"/>
              <a:t>arteriyel</a:t>
            </a:r>
            <a:r>
              <a:rPr lang="tr-TR" sz="2400" b="1" dirty="0"/>
              <a:t> giriş yerleri dahil) 48 saatte bir, şeffaf örtü kullanılan pansumanlar haftada bir değiştirilmeli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endParaRPr lang="tr-TR" sz="2400" b="1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2400" b="1" dirty="0"/>
              <a:t>Fungal </a:t>
            </a:r>
            <a:r>
              <a:rPr lang="tr-TR" sz="2400" b="1" dirty="0" smtClean="0"/>
              <a:t>( mantar ) enfeksiyonları </a:t>
            </a:r>
            <a:r>
              <a:rPr lang="tr-TR" sz="2400" b="1" dirty="0"/>
              <a:t>ve antimikrobiyal direnci arttırıcı etkileri nedeniyle kateter giriş yerine antibiyotik içeren krem </a:t>
            </a:r>
            <a:r>
              <a:rPr lang="tr-TR" sz="2400" b="1" dirty="0" smtClean="0"/>
              <a:t>uygulanmamalıdır. </a:t>
            </a:r>
            <a:endParaRPr lang="tr-TR" sz="2400" b="1" dirty="0"/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tr-TR" sz="2400" b="1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2400" b="1" dirty="0"/>
              <a:t>DİK’ler su ile temas ettirilmemeli, hasta duş almadan önce kateter, bağlantı cihazları ve kateter giriş yeri su geçirmez bir örtü ile </a:t>
            </a:r>
            <a:r>
              <a:rPr lang="tr-TR" sz="2400" b="1" dirty="0" smtClean="0"/>
              <a:t>kaplanmalıdır.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tr-TR" sz="2400" b="1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2400" b="1" dirty="0" smtClean="0"/>
              <a:t>DİK ‘lerin kapakları kapalı olmalıdır.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180528" y="620688"/>
            <a:ext cx="8712968" cy="1143000"/>
          </a:xfrm>
        </p:spPr>
        <p:txBody>
          <a:bodyPr>
            <a:noAutofit/>
          </a:bodyPr>
          <a:lstStyle/>
          <a:p>
            <a:pPr algn="ctr"/>
            <a:r>
              <a:rPr lang="tr-TR" sz="3200" dirty="0">
                <a:solidFill>
                  <a:schemeClr val="tx1"/>
                </a:solidFill>
                <a:latin typeface="+mn-lt"/>
              </a:rPr>
              <a:t>DAMAR İÇİ KATETERLERİN SEÇİMİ VE DEĞİŞTİRİLMESİ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916832"/>
            <a:ext cx="7239000" cy="4846320"/>
          </a:xfrm>
        </p:spPr>
        <p:txBody>
          <a:bodyPr/>
          <a:lstStyle/>
          <a:p>
            <a:r>
              <a:rPr lang="tr-TR" sz="2800" b="1" dirty="0" err="1"/>
              <a:t>DİK’lerin</a:t>
            </a:r>
            <a:r>
              <a:rPr lang="tr-TR" sz="2800" b="1" dirty="0"/>
              <a:t> takılacağı bölge seçilirken hem enfeksiyon, hem de mekanik komplikasyon gelişme riski dikkate alınmalı</a:t>
            </a:r>
          </a:p>
          <a:p>
            <a:pPr lvl="1"/>
            <a:r>
              <a:rPr lang="tr-TR" b="1" dirty="0"/>
              <a:t>Yarar/zarar göz önünde bulundurularak  komplikasyon gelişme riskinin en düşük olduğu bölge ve teknik tercih edilmeli .</a:t>
            </a:r>
          </a:p>
          <a:p>
            <a:r>
              <a:rPr lang="tr-TR" sz="2400" b="1" dirty="0"/>
              <a:t>Kullanım </a:t>
            </a:r>
            <a:r>
              <a:rPr lang="tr-TR" sz="2400" b="1" dirty="0" err="1"/>
              <a:t>endikasyonu</a:t>
            </a:r>
            <a:r>
              <a:rPr lang="tr-TR" sz="2400" b="1" dirty="0"/>
              <a:t> ortadan kalkar kalkmaz </a:t>
            </a:r>
            <a:r>
              <a:rPr lang="tr-TR" sz="2400" b="1" dirty="0" err="1"/>
              <a:t>kateter</a:t>
            </a:r>
            <a:r>
              <a:rPr lang="tr-TR" sz="2400" b="1" dirty="0"/>
              <a:t> çekilmelidir 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586F086-3F06-A594-E8A8-5BFCDD720A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010912"/>
            <a:ext cx="1979712" cy="18470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chemeClr val="tx1"/>
                </a:solidFill>
                <a:latin typeface="+mn-lt"/>
              </a:rPr>
              <a:t>DAMAR İÇİ KATETERLERİN SEÇİMİ VE DEĞİŞTİRİLMESİ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7239000" cy="4466896"/>
          </a:xfrm>
        </p:spPr>
        <p:txBody>
          <a:bodyPr>
            <a:normAutofit lnSpcReduction="10000"/>
          </a:bodyPr>
          <a:lstStyle/>
          <a:p>
            <a:r>
              <a:rPr lang="tr-TR" sz="2800" b="1" dirty="0"/>
              <a:t>Santral </a:t>
            </a:r>
            <a:r>
              <a:rPr lang="tr-TR" sz="2800" b="1" dirty="0" err="1"/>
              <a:t>venöz</a:t>
            </a:r>
            <a:r>
              <a:rPr lang="tr-TR" sz="2800" b="1" dirty="0"/>
              <a:t> veya </a:t>
            </a:r>
            <a:r>
              <a:rPr lang="tr-TR" sz="2800" b="1" dirty="0" err="1"/>
              <a:t>arteriyel</a:t>
            </a:r>
            <a:r>
              <a:rPr lang="tr-TR" sz="2800" b="1" dirty="0"/>
              <a:t> </a:t>
            </a:r>
            <a:r>
              <a:rPr lang="tr-TR" sz="2800" b="1" dirty="0" err="1"/>
              <a:t>kateterler</a:t>
            </a:r>
            <a:r>
              <a:rPr lang="tr-TR" sz="2800" b="1" dirty="0"/>
              <a:t> rutin olarak değiştirilmemelidir .</a:t>
            </a:r>
          </a:p>
          <a:p>
            <a:pPr lvl="1"/>
            <a:r>
              <a:rPr lang="tr-TR" b="1" dirty="0"/>
              <a:t>Her yeni girişim beraberinde ek enfeksiyon riski getirir .</a:t>
            </a:r>
          </a:p>
          <a:p>
            <a:r>
              <a:rPr lang="tr-TR" sz="2800" b="1" dirty="0"/>
              <a:t>Aseptik kurallara uyularak takıldığı konusunda şüphe bulunan tüm DİK’ler mümkün olan en kısa zamanda (mutlaka ilk 48 saat içinde) değiştirilmeli , </a:t>
            </a:r>
            <a:endParaRPr lang="tr-TR" sz="2800" b="1" dirty="0" smtClean="0"/>
          </a:p>
          <a:p>
            <a:r>
              <a:rPr lang="tr-TR" sz="2800" b="1" dirty="0" smtClean="0"/>
              <a:t>Flebit </a:t>
            </a:r>
            <a:r>
              <a:rPr lang="tr-TR" sz="2800" b="1" dirty="0"/>
              <a:t>gelişimini </a:t>
            </a:r>
            <a:r>
              <a:rPr lang="tr-TR" sz="2800" b="1" dirty="0" smtClean="0"/>
              <a:t>önlemek günlük olarak rutin pansumanlar değiştirilmelidir.</a:t>
            </a:r>
            <a:endParaRPr lang="tr-TR" sz="2800" b="1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b="1" dirty="0"/>
              <a:t>Bir enfeksiyon kaynağı olabileceği düşünülen </a:t>
            </a:r>
            <a:r>
              <a:rPr lang="tr-TR" sz="2800" b="1" dirty="0" err="1"/>
              <a:t>DİK’in</a:t>
            </a:r>
            <a:r>
              <a:rPr lang="tr-TR" sz="2800" b="1" dirty="0"/>
              <a:t> değiştirilmesi konusundaki karar </a:t>
            </a:r>
            <a:r>
              <a:rPr lang="tr-TR" sz="2800" b="1" dirty="0" err="1"/>
              <a:t>klinisyen</a:t>
            </a:r>
            <a:r>
              <a:rPr lang="tr-TR" sz="2800" b="1" dirty="0"/>
              <a:t> tarafından, hastanın durumu değerlendirilerek verilmelidir. </a:t>
            </a:r>
          </a:p>
          <a:p>
            <a:pPr lvl="1">
              <a:lnSpc>
                <a:spcPct val="80000"/>
              </a:lnSpc>
            </a:pPr>
            <a:r>
              <a:rPr lang="tr-TR" b="1" dirty="0"/>
              <a:t>Sadece ateşi olan bir hastada rutin olarak </a:t>
            </a:r>
            <a:r>
              <a:rPr lang="tr-TR" b="1" dirty="0" err="1"/>
              <a:t>kateter</a:t>
            </a:r>
            <a:r>
              <a:rPr lang="tr-TR" b="1" dirty="0"/>
              <a:t> değiştirilmemeli .</a:t>
            </a:r>
          </a:p>
          <a:p>
            <a:pPr lvl="1">
              <a:lnSpc>
                <a:spcPct val="80000"/>
              </a:lnSpc>
            </a:pPr>
            <a:endParaRPr lang="tr-TR" b="1" dirty="0"/>
          </a:p>
          <a:p>
            <a:r>
              <a:rPr lang="tr-TR" sz="2800" b="1" dirty="0" err="1"/>
              <a:t>Kateter</a:t>
            </a:r>
            <a:r>
              <a:rPr lang="tr-TR" sz="2800" b="1" dirty="0"/>
              <a:t> giriş yerinde </a:t>
            </a:r>
            <a:r>
              <a:rPr lang="tr-TR" sz="2800" b="1" dirty="0" err="1"/>
              <a:t>pürülan</a:t>
            </a:r>
            <a:r>
              <a:rPr lang="tr-TR" sz="2800" b="1" dirty="0"/>
              <a:t> materyal (enfeksiyon göstergesi) görülen her tür DİK en kısa süre içinde değiştirilmeli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/>
              <a:t>Hemodinamik</a:t>
            </a:r>
            <a:r>
              <a:rPr lang="tr-TR" sz="2400" b="1" dirty="0"/>
              <a:t> yönden stabil olmayan ve </a:t>
            </a:r>
            <a:r>
              <a:rPr lang="tr-TR" sz="2400" b="1" dirty="0" err="1"/>
              <a:t>kateter</a:t>
            </a:r>
            <a:r>
              <a:rPr lang="tr-TR" sz="2400" b="1" dirty="0"/>
              <a:t> ilişkili kan dolaşımı enfeksiyonundan  şüphelenilen her hastada DİK değiştirilmelidir . </a:t>
            </a:r>
          </a:p>
          <a:p>
            <a:endParaRPr lang="tr-TR" sz="2400" b="1" dirty="0"/>
          </a:p>
          <a:p>
            <a:r>
              <a:rPr lang="tr-TR" sz="2400" b="1" dirty="0"/>
              <a:t>Kateter ilişkili kan dolaşımı enfeksiyonu şüphesi veya kateter giriş yerinde pürülan materyal olan hastalarda kateter değiştirme işlemi kılavuz tel aracılığı ile yapılmamalıdır </a:t>
            </a:r>
            <a:r>
              <a:rPr lang="tr-TR" sz="2400" b="1" dirty="0" smtClean="0"/>
              <a:t>.</a:t>
            </a:r>
          </a:p>
          <a:p>
            <a:pPr marL="0" indent="0">
              <a:buNone/>
            </a:pPr>
            <a:endParaRPr lang="tr-TR" sz="2400" b="1" dirty="0" smtClean="0"/>
          </a:p>
          <a:p>
            <a:r>
              <a:rPr lang="en-US" sz="2400" b="1" dirty="0" err="1"/>
              <a:t>Herhangi</a:t>
            </a:r>
            <a:r>
              <a:rPr lang="en-US" sz="2400" b="1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/>
              <a:t>lokal</a:t>
            </a:r>
            <a:r>
              <a:rPr lang="en-US" sz="2400" b="1" dirty="0"/>
              <a:t> </a:t>
            </a:r>
            <a:r>
              <a:rPr lang="en-US" sz="2400" b="1" dirty="0" err="1"/>
              <a:t>ya</a:t>
            </a:r>
            <a:r>
              <a:rPr lang="en-US" sz="2400" b="1" dirty="0"/>
              <a:t> da </a:t>
            </a:r>
            <a:r>
              <a:rPr lang="en-US" sz="2400" b="1" dirty="0" err="1"/>
              <a:t>sistemik</a:t>
            </a:r>
            <a:r>
              <a:rPr lang="en-US" sz="2400" b="1" dirty="0"/>
              <a:t> </a:t>
            </a:r>
            <a:r>
              <a:rPr lang="en-US" sz="2400" b="1" dirty="0" err="1"/>
              <a:t>enfeksiyon</a:t>
            </a:r>
            <a:r>
              <a:rPr lang="en-US" sz="2400" b="1" dirty="0"/>
              <a:t> </a:t>
            </a:r>
            <a:r>
              <a:rPr lang="en-US" sz="2400" b="1" dirty="0" err="1"/>
              <a:t>bulgusu</a:t>
            </a:r>
            <a:r>
              <a:rPr lang="en-US" sz="2400" b="1" dirty="0"/>
              <a:t> </a:t>
            </a:r>
            <a:r>
              <a:rPr lang="en-US" sz="2400" b="1" dirty="0" err="1"/>
              <a:t>olmayan</a:t>
            </a:r>
            <a:r>
              <a:rPr lang="en-US" sz="2400" b="1" dirty="0"/>
              <a:t> </a:t>
            </a:r>
            <a:r>
              <a:rPr lang="en-US" sz="2400" b="1" dirty="0" err="1"/>
              <a:t>hastalarda</a:t>
            </a:r>
            <a:r>
              <a:rPr lang="en-US" sz="2400" b="1" dirty="0"/>
              <a:t>, </a:t>
            </a:r>
            <a:r>
              <a:rPr lang="en-US" sz="2400" b="1" dirty="0" err="1"/>
              <a:t>çekilen</a:t>
            </a:r>
            <a:r>
              <a:rPr lang="en-US" sz="2400" b="1" dirty="0"/>
              <a:t> </a:t>
            </a:r>
            <a:r>
              <a:rPr lang="en-US" sz="2400" b="1" dirty="0" err="1"/>
              <a:t>kateterlerin</a:t>
            </a:r>
            <a:r>
              <a:rPr lang="en-US" sz="2400" b="1" dirty="0"/>
              <a:t> </a:t>
            </a:r>
            <a:r>
              <a:rPr lang="en-US" sz="2400" b="1" dirty="0" err="1"/>
              <a:t>ucundan</a:t>
            </a:r>
            <a:r>
              <a:rPr lang="en-US" sz="2400" b="1" dirty="0"/>
              <a:t> </a:t>
            </a:r>
            <a:r>
              <a:rPr lang="en-US" sz="2400" b="1" dirty="0" err="1"/>
              <a:t>rutin</a:t>
            </a:r>
            <a:r>
              <a:rPr lang="en-US" sz="2400" b="1" dirty="0"/>
              <a:t> </a:t>
            </a:r>
            <a:r>
              <a:rPr lang="en-US" sz="2400" b="1" dirty="0" err="1"/>
              <a:t>kültür</a:t>
            </a:r>
            <a:r>
              <a:rPr lang="en-US" sz="2400" b="1" dirty="0"/>
              <a:t> </a:t>
            </a:r>
            <a:r>
              <a:rPr lang="en-US" sz="2400" b="1" dirty="0" err="1" smtClean="0"/>
              <a:t>gönderilmemeli</a:t>
            </a:r>
            <a:r>
              <a:rPr lang="tr-TR" sz="2400" b="1" dirty="0" smtClean="0"/>
              <a:t>dir.</a:t>
            </a:r>
            <a:endParaRPr lang="tr-TR" sz="2400" b="1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4624"/>
            <a:ext cx="7239000" cy="1418416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+mn-lt"/>
              </a:rPr>
              <a:t>İNFÜZYON SETLERİNİN VE </a:t>
            </a:r>
            <a:br>
              <a:rPr lang="tr-TR" sz="2800" dirty="0">
                <a:solidFill>
                  <a:schemeClr val="tx1"/>
                </a:solidFill>
                <a:latin typeface="+mn-lt"/>
              </a:rPr>
            </a:br>
            <a:r>
              <a:rPr lang="tr-TR" sz="2800" dirty="0">
                <a:solidFill>
                  <a:schemeClr val="tx1"/>
                </a:solidFill>
                <a:latin typeface="+mn-lt"/>
              </a:rPr>
              <a:t>PARENTERAL SIVILARIN DEĞİŞTİRİLMESİ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b="1" dirty="0" err="1">
                <a:solidFill>
                  <a:srgbClr val="FF0000"/>
                </a:solidFill>
              </a:rPr>
              <a:t>İnfüzyon</a:t>
            </a:r>
            <a:r>
              <a:rPr lang="tr-TR" sz="2800" b="1" dirty="0">
                <a:solidFill>
                  <a:srgbClr val="FF0000"/>
                </a:solidFill>
              </a:rPr>
              <a:t> setlerinin değiştirilme tarihleri kayıt altına alınmalıdır:</a:t>
            </a:r>
          </a:p>
          <a:p>
            <a:pPr lvl="1"/>
            <a:r>
              <a:rPr lang="tr-TR" b="1" dirty="0" err="1"/>
              <a:t>Katetere</a:t>
            </a:r>
            <a:r>
              <a:rPr lang="tr-TR" b="1" dirty="0"/>
              <a:t> bağlı enfeksiyon kanıtlanmadığı veya bu yönde bir şüphe olmadığı sürece, sürekli </a:t>
            </a:r>
            <a:r>
              <a:rPr lang="tr-TR" b="1" dirty="0" err="1"/>
              <a:t>infüzyon</a:t>
            </a:r>
            <a:r>
              <a:rPr lang="tr-TR" b="1" dirty="0"/>
              <a:t> için kullanılan setler ve bunlarla ilgili her tür bağlantı </a:t>
            </a:r>
            <a:r>
              <a:rPr lang="tr-TR" b="1" dirty="0">
                <a:solidFill>
                  <a:schemeClr val="tx2"/>
                </a:solidFill>
              </a:rPr>
              <a:t>72 saatten</a:t>
            </a:r>
            <a:r>
              <a:rPr lang="tr-TR" b="1" dirty="0"/>
              <a:t> </a:t>
            </a:r>
            <a:r>
              <a:rPr lang="tr-TR" b="1" dirty="0">
                <a:solidFill>
                  <a:schemeClr val="tx2"/>
                </a:solidFill>
              </a:rPr>
              <a:t>daha kısa aralıklarla değiştirilmemeli</a:t>
            </a:r>
            <a:endParaRPr lang="tr-TR" b="1" dirty="0"/>
          </a:p>
          <a:p>
            <a:pPr lvl="1"/>
            <a:r>
              <a:rPr lang="tr-TR" b="1" dirty="0"/>
              <a:t>Damar yolu sürekli olarak açık tutulmayan ve sadece günün belirli zamanlarında </a:t>
            </a:r>
            <a:r>
              <a:rPr lang="tr-TR" b="1" dirty="0" err="1"/>
              <a:t>infüzyonla</a:t>
            </a:r>
            <a:r>
              <a:rPr lang="tr-TR" b="1" dirty="0"/>
              <a:t>  </a:t>
            </a:r>
            <a:r>
              <a:rPr lang="tr-TR" b="1" dirty="0" err="1"/>
              <a:t>parenteral</a:t>
            </a:r>
            <a:r>
              <a:rPr lang="tr-TR" b="1" dirty="0"/>
              <a:t> ilaç verilen hastalarda (örneğin, günde iki, üç veya dört kez “</a:t>
            </a:r>
            <a:r>
              <a:rPr lang="tr-TR" b="1" dirty="0" err="1"/>
              <a:t>minibag</a:t>
            </a:r>
            <a:r>
              <a:rPr lang="tr-TR" b="1" dirty="0"/>
              <a:t>” içinde hazırlanarak verilen antibiyotikler) her seferinde yeni set kullanılmalı, bir kez kullanılan set ağzı kapatılarak bir sonraki kullanıma kadar bekletilmemelidir 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7787208" cy="541588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dirty="0"/>
              <a:t>Kullanım amacına göre infüzyon setlerinin değiştirilme sıklıkları</a:t>
            </a:r>
            <a:r>
              <a:rPr lang="tr-TR" sz="2800" b="1" dirty="0" smtClean="0"/>
              <a:t>:</a:t>
            </a:r>
          </a:p>
          <a:p>
            <a:pPr>
              <a:lnSpc>
                <a:spcPct val="90000"/>
              </a:lnSpc>
            </a:pPr>
            <a:endParaRPr lang="tr-TR" sz="2800" b="1" dirty="0"/>
          </a:p>
          <a:p>
            <a:pPr lvl="1">
              <a:lnSpc>
                <a:spcPct val="90000"/>
              </a:lnSpc>
            </a:pPr>
            <a:r>
              <a:rPr lang="tr-TR" b="1" dirty="0"/>
              <a:t>Sadece dekstroz ve amino asit içeren solüsyon veriliyorsa;  </a:t>
            </a:r>
            <a:r>
              <a:rPr lang="tr-TR" b="1" dirty="0">
                <a:solidFill>
                  <a:schemeClr val="tx2"/>
                </a:solidFill>
              </a:rPr>
              <a:t>72-96 saatte </a:t>
            </a:r>
            <a:r>
              <a:rPr lang="tr-TR" b="1" dirty="0" smtClean="0">
                <a:solidFill>
                  <a:schemeClr val="tx2"/>
                </a:solidFill>
              </a:rPr>
              <a:t>bir</a:t>
            </a:r>
          </a:p>
          <a:p>
            <a:pPr lvl="1">
              <a:lnSpc>
                <a:spcPct val="90000"/>
              </a:lnSpc>
            </a:pPr>
            <a:endParaRPr lang="tr-TR" b="1" dirty="0">
              <a:solidFill>
                <a:schemeClr val="tx2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b="1" dirty="0" err="1"/>
              <a:t>Propofol</a:t>
            </a:r>
            <a:r>
              <a:rPr lang="tr-TR" b="1" dirty="0"/>
              <a:t> </a:t>
            </a:r>
            <a:r>
              <a:rPr lang="tr-TR" b="1" dirty="0" err="1"/>
              <a:t>infüzyonu</a:t>
            </a:r>
            <a:r>
              <a:rPr lang="tr-TR" b="1" dirty="0"/>
              <a:t> için kullanılan setler: </a:t>
            </a:r>
            <a:r>
              <a:rPr lang="tr-TR" b="1" dirty="0">
                <a:solidFill>
                  <a:schemeClr val="tx2"/>
                </a:solidFill>
              </a:rPr>
              <a:t>6-12 saatte bir </a:t>
            </a: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dirty="0" err="1"/>
              <a:t>Parenteral</a:t>
            </a:r>
            <a:r>
              <a:rPr lang="tr-TR" sz="2800" b="1" dirty="0"/>
              <a:t> sıvıların değiştirilmesinde aşağıdaki kurallara uyulmalı:</a:t>
            </a:r>
          </a:p>
          <a:p>
            <a:pPr lvl="1">
              <a:lnSpc>
                <a:spcPct val="90000"/>
              </a:lnSpc>
            </a:pPr>
            <a:r>
              <a:rPr lang="tr-TR" b="1" dirty="0" err="1"/>
              <a:t>Lipid</a:t>
            </a:r>
            <a:r>
              <a:rPr lang="tr-TR" b="1" dirty="0"/>
              <a:t> içeren solüsyonların (üçlü solüsyonlar gibi) </a:t>
            </a:r>
            <a:r>
              <a:rPr lang="tr-TR" b="1" dirty="0" err="1"/>
              <a:t>infüzyonu</a:t>
            </a:r>
            <a:r>
              <a:rPr lang="tr-TR" b="1" dirty="0"/>
              <a:t> </a:t>
            </a:r>
            <a:r>
              <a:rPr lang="tr-TR" b="1" dirty="0">
                <a:solidFill>
                  <a:schemeClr val="tx2"/>
                </a:solidFill>
              </a:rPr>
              <a:t>24 saat içinde</a:t>
            </a:r>
            <a:r>
              <a:rPr lang="tr-TR" b="1" dirty="0"/>
              <a:t> tamamlanmalı</a:t>
            </a:r>
          </a:p>
          <a:p>
            <a:pPr lvl="1">
              <a:lnSpc>
                <a:spcPct val="90000"/>
              </a:lnSpc>
            </a:pPr>
            <a:r>
              <a:rPr lang="tr-TR" b="1" dirty="0"/>
              <a:t>Sadece </a:t>
            </a:r>
            <a:r>
              <a:rPr lang="tr-TR" b="1" dirty="0" err="1"/>
              <a:t>lipidden</a:t>
            </a:r>
            <a:r>
              <a:rPr lang="tr-TR" b="1" dirty="0"/>
              <a:t> oluşan solüsyonların </a:t>
            </a:r>
            <a:r>
              <a:rPr lang="tr-TR" b="1" dirty="0" err="1"/>
              <a:t>infüzyonu</a:t>
            </a:r>
            <a:r>
              <a:rPr lang="tr-TR" b="1" dirty="0"/>
              <a:t> </a:t>
            </a:r>
            <a:r>
              <a:rPr lang="tr-TR" b="1" dirty="0">
                <a:solidFill>
                  <a:schemeClr val="tx2"/>
                </a:solidFill>
              </a:rPr>
              <a:t>12 saat içinde</a:t>
            </a:r>
            <a:r>
              <a:rPr lang="tr-TR" b="1" dirty="0"/>
              <a:t> tamamlanmalıdır. 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ü"/>
            </a:pPr>
            <a:r>
              <a:rPr lang="tr-TR" b="1" dirty="0"/>
              <a:t>Volüm yüklenmesi konusunda endişe duyuluyorsa bu süre 24 saate kadar uzatılabilir.</a:t>
            </a:r>
          </a:p>
          <a:p>
            <a:pPr lvl="1">
              <a:lnSpc>
                <a:spcPct val="90000"/>
              </a:lnSpc>
            </a:pPr>
            <a:r>
              <a:rPr lang="tr-TR" b="1" dirty="0"/>
              <a:t>Kan ve kan ürünlerinin </a:t>
            </a:r>
            <a:r>
              <a:rPr lang="tr-TR" b="1" dirty="0" err="1"/>
              <a:t>infüzyonu</a:t>
            </a:r>
            <a:r>
              <a:rPr lang="tr-TR" b="1" dirty="0"/>
              <a:t> </a:t>
            </a:r>
            <a:r>
              <a:rPr lang="tr-TR" b="1" dirty="0">
                <a:solidFill>
                  <a:schemeClr val="tx2"/>
                </a:solidFill>
              </a:rPr>
              <a:t>dört saat içinde</a:t>
            </a:r>
            <a:r>
              <a:rPr lang="tr-TR" b="1" dirty="0"/>
              <a:t> tamamlanmalıdır 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chemeClr val="tx1"/>
                </a:solidFill>
                <a:latin typeface="+mn-lt"/>
              </a:rPr>
              <a:t>İNTRAVENÖZ İLAÇLARIN PUŞE EDİLMESİ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b="1" dirty="0">
                <a:cs typeface="Arial" charset="0"/>
              </a:rPr>
              <a:t>Sadece damar içine sulandırılmadan direkt olarak verilmesinde sakınca olmayan ilaçlar </a:t>
            </a:r>
            <a:r>
              <a:rPr lang="tr-TR" sz="2400" b="1" dirty="0" err="1">
                <a:cs typeface="Arial" charset="0"/>
              </a:rPr>
              <a:t>intravenöz</a:t>
            </a:r>
            <a:r>
              <a:rPr lang="tr-TR" sz="2400" b="1" dirty="0">
                <a:cs typeface="Arial" charset="0"/>
              </a:rPr>
              <a:t> yolla </a:t>
            </a:r>
            <a:r>
              <a:rPr lang="tr-TR" sz="2400" b="1" dirty="0" err="1">
                <a:cs typeface="Arial" charset="0"/>
              </a:rPr>
              <a:t>puşe</a:t>
            </a:r>
            <a:r>
              <a:rPr lang="tr-TR" sz="2400" b="1" dirty="0">
                <a:cs typeface="Arial" charset="0"/>
              </a:rPr>
              <a:t> edilmelidir. </a:t>
            </a:r>
            <a:r>
              <a:rPr lang="tr-TR" sz="2400" b="1" dirty="0">
                <a:solidFill>
                  <a:srgbClr val="FF0000"/>
                </a:solidFill>
                <a:cs typeface="Arial" charset="0"/>
              </a:rPr>
              <a:t>Antibiyotikler kesinlikle </a:t>
            </a:r>
            <a:r>
              <a:rPr lang="tr-TR" sz="2400" b="1" dirty="0" err="1">
                <a:solidFill>
                  <a:srgbClr val="FF0000"/>
                </a:solidFill>
                <a:cs typeface="Arial" charset="0"/>
              </a:rPr>
              <a:t>puşe</a:t>
            </a:r>
            <a:r>
              <a:rPr lang="tr-TR" sz="2400" b="1" dirty="0">
                <a:solidFill>
                  <a:srgbClr val="FF0000"/>
                </a:solidFill>
                <a:cs typeface="Arial" charset="0"/>
              </a:rPr>
              <a:t> edilerek verilmemelidir. </a:t>
            </a:r>
            <a:endParaRPr lang="tr-TR" sz="2400" b="1" dirty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 err="1">
                <a:cs typeface="Arial" charset="0"/>
              </a:rPr>
              <a:t>İntravenöz</a:t>
            </a:r>
            <a:r>
              <a:rPr lang="tr-TR" sz="2400" b="1" dirty="0">
                <a:cs typeface="Arial" charset="0"/>
              </a:rPr>
              <a:t> yolla </a:t>
            </a:r>
            <a:r>
              <a:rPr lang="tr-TR" sz="2400" b="1" dirty="0" err="1">
                <a:cs typeface="Arial" charset="0"/>
              </a:rPr>
              <a:t>puşe</a:t>
            </a:r>
            <a:r>
              <a:rPr lang="tr-TR" sz="2400" b="1" dirty="0">
                <a:cs typeface="Arial" charset="0"/>
              </a:rPr>
              <a:t> edilecek ilaç tercihen </a:t>
            </a:r>
            <a:r>
              <a:rPr lang="tr-TR" sz="2400" b="1" dirty="0" err="1">
                <a:cs typeface="Arial" charset="0"/>
              </a:rPr>
              <a:t>ven</a:t>
            </a:r>
            <a:r>
              <a:rPr lang="tr-TR" sz="2400" b="1" dirty="0">
                <a:cs typeface="Arial" charset="0"/>
              </a:rPr>
              <a:t> </a:t>
            </a:r>
            <a:r>
              <a:rPr lang="tr-TR" sz="2400" b="1" dirty="0" err="1">
                <a:cs typeface="Arial" charset="0"/>
              </a:rPr>
              <a:t>valflerinden</a:t>
            </a:r>
            <a:r>
              <a:rPr lang="tr-TR" sz="2400" b="1" dirty="0">
                <a:cs typeface="Arial" charset="0"/>
              </a:rPr>
              <a:t> veya </a:t>
            </a:r>
            <a:r>
              <a:rPr lang="tr-TR" sz="2400" b="1" dirty="0" err="1">
                <a:cs typeface="Arial" charset="0"/>
              </a:rPr>
              <a:t>inraketler</a:t>
            </a:r>
            <a:r>
              <a:rPr lang="tr-TR" sz="2400" b="1" dirty="0">
                <a:cs typeface="Arial" charset="0"/>
              </a:rPr>
              <a:t> üzerindeki kapak ya da stop-</a:t>
            </a:r>
            <a:r>
              <a:rPr lang="tr-TR" sz="2400" b="1" dirty="0" err="1">
                <a:cs typeface="Arial" charset="0"/>
              </a:rPr>
              <a:t>cock</a:t>
            </a:r>
            <a:r>
              <a:rPr lang="tr-TR" sz="2400" b="1" dirty="0">
                <a:cs typeface="Arial" charset="0"/>
              </a:rPr>
              <a:t> kullanılarak verilmelidir. </a:t>
            </a:r>
            <a:r>
              <a:rPr lang="tr-TR" sz="2400" b="1" dirty="0" err="1">
                <a:cs typeface="Arial" charset="0"/>
              </a:rPr>
              <a:t>Ven</a:t>
            </a:r>
            <a:r>
              <a:rPr lang="tr-TR" sz="2400" b="1" dirty="0">
                <a:cs typeface="Arial" charset="0"/>
              </a:rPr>
              <a:t> valfleri kullanılmadan </a:t>
            </a:r>
            <a:r>
              <a:rPr lang="tr-TR" sz="2400" b="1" dirty="0">
                <a:solidFill>
                  <a:srgbClr val="FF0000"/>
                </a:solidFill>
                <a:cs typeface="Arial" charset="0"/>
              </a:rPr>
              <a:t>önce mutlaka %70’lik alkol veya bir </a:t>
            </a:r>
            <a:r>
              <a:rPr lang="tr-TR" sz="2400" b="1" dirty="0" err="1">
                <a:solidFill>
                  <a:srgbClr val="FF0000"/>
                </a:solidFill>
                <a:cs typeface="Arial" charset="0"/>
              </a:rPr>
              <a:t>iyodofor</a:t>
            </a:r>
            <a:r>
              <a:rPr lang="tr-TR" sz="2400" b="1" dirty="0">
                <a:solidFill>
                  <a:srgbClr val="FF0000"/>
                </a:solidFill>
                <a:cs typeface="Arial" charset="0"/>
              </a:rPr>
              <a:t> ile temizlenmelidir.</a:t>
            </a:r>
          </a:p>
          <a:p>
            <a:pPr>
              <a:lnSpc>
                <a:spcPct val="90000"/>
              </a:lnSpc>
            </a:pPr>
            <a:r>
              <a:rPr lang="tr-TR" sz="2400" b="1" dirty="0"/>
              <a:t>Sete iğneyle bağlantı yaparak </a:t>
            </a:r>
            <a:r>
              <a:rPr lang="tr-TR" sz="2400" b="1" dirty="0" err="1"/>
              <a:t>infüzyon</a:t>
            </a:r>
            <a:r>
              <a:rPr lang="tr-TR" sz="2400" b="1" dirty="0"/>
              <a:t> (saplama) diye bir yol yoktur  !!!</a:t>
            </a:r>
            <a:endParaRPr lang="tr-TR" sz="2400" b="1" dirty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>
                <a:cs typeface="Arial" charset="0"/>
              </a:rPr>
              <a:t>Kullanılmayan bütün üçlü musluklar (</a:t>
            </a:r>
            <a:r>
              <a:rPr lang="tr-TR" sz="2400" b="1" dirty="0" err="1">
                <a:cs typeface="Arial" charset="0"/>
              </a:rPr>
              <a:t>stopcock</a:t>
            </a:r>
            <a:r>
              <a:rPr lang="tr-TR" sz="2400" b="1" dirty="0">
                <a:cs typeface="Arial" charset="0"/>
              </a:rPr>
              <a:t>) kapalı tutulmalıdır. </a:t>
            </a:r>
            <a:endParaRPr lang="tr-TR" sz="2400" b="1" dirty="0"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908719"/>
            <a:ext cx="7848872" cy="1080121"/>
          </a:xfrm>
        </p:spPr>
        <p:txBody>
          <a:bodyPr>
            <a:normAutofit/>
          </a:bodyPr>
          <a:lstStyle/>
          <a:p>
            <a:r>
              <a:rPr lang="tr-TR" sz="4400" dirty="0"/>
              <a:t>         </a:t>
            </a:r>
            <a:r>
              <a:rPr lang="tr-TR" sz="4400" dirty="0" smtClean="0"/>
              <a:t> </a:t>
            </a:r>
            <a:r>
              <a:rPr lang="tr-TR" sz="4400" dirty="0">
                <a:solidFill>
                  <a:schemeClr val="tx1"/>
                </a:solidFill>
                <a:latin typeface="+mn-lt"/>
              </a:rPr>
              <a:t>DAMAR İÇİ KATATER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7643192" cy="3168352"/>
          </a:xfrm>
        </p:spPr>
        <p:txBody>
          <a:bodyPr/>
          <a:lstStyle/>
          <a:p>
            <a:pPr algn="ctr">
              <a:buNone/>
            </a:pPr>
            <a:r>
              <a:rPr lang="tr-TR" sz="2800" dirty="0"/>
              <a:t>Sıvı </a:t>
            </a:r>
            <a:r>
              <a:rPr lang="tr-TR" sz="2800" dirty="0" err="1"/>
              <a:t>replasmanı</a:t>
            </a:r>
            <a:r>
              <a:rPr lang="tr-TR" sz="2800" dirty="0"/>
              <a:t>, </a:t>
            </a:r>
            <a:r>
              <a:rPr lang="tr-TR" sz="2800" dirty="0" err="1"/>
              <a:t>parenteral</a:t>
            </a:r>
            <a:r>
              <a:rPr lang="tr-TR" sz="2800" dirty="0"/>
              <a:t> beslenme, kan ve kan ürünlerinin transfüzyonu, ilaç uygulamaları ve </a:t>
            </a:r>
            <a:r>
              <a:rPr lang="tr-TR" sz="2800" dirty="0" err="1"/>
              <a:t>hemodinamik</a:t>
            </a:r>
            <a:r>
              <a:rPr lang="tr-TR" sz="2800" dirty="0"/>
              <a:t> izlem amacı ile santral veya </a:t>
            </a:r>
            <a:r>
              <a:rPr lang="tr-TR" sz="2800" dirty="0" err="1"/>
              <a:t>periferik</a:t>
            </a:r>
            <a:r>
              <a:rPr lang="tr-TR" sz="2800" dirty="0"/>
              <a:t> damarlara yerleştirilen </a:t>
            </a:r>
            <a:r>
              <a:rPr lang="tr-TR" sz="2800" dirty="0" err="1"/>
              <a:t>kateterlerdir</a:t>
            </a:r>
            <a:r>
              <a:rPr lang="tr-TR" sz="2800" dirty="0"/>
              <a:t>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5D9CCAF-F3C4-27CD-0E14-433688142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36039"/>
            <a:ext cx="3528392" cy="2708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92BBE646-9981-3A89-86E0-43E1BDCA60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7112"/>
            <a:ext cx="3419872" cy="24078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>
                <a:solidFill>
                  <a:schemeClr val="tx1"/>
                </a:solidFill>
                <a:latin typeface="+mn-lt"/>
              </a:rPr>
              <a:t>İntravenöz</a:t>
            </a:r>
            <a:r>
              <a:rPr lang="tr-TR" sz="3200" dirty="0">
                <a:solidFill>
                  <a:schemeClr val="tx1"/>
                </a:solidFill>
                <a:latin typeface="+mn-lt"/>
              </a:rPr>
              <a:t> Karışımların </a:t>
            </a:r>
            <a:br>
              <a:rPr lang="tr-TR" sz="3200" dirty="0">
                <a:solidFill>
                  <a:schemeClr val="tx1"/>
                </a:solidFill>
                <a:latin typeface="+mn-lt"/>
              </a:rPr>
            </a:br>
            <a:r>
              <a:rPr lang="tr-TR" sz="3200" dirty="0">
                <a:solidFill>
                  <a:schemeClr val="tx1"/>
                </a:solidFill>
                <a:latin typeface="+mn-lt"/>
              </a:rPr>
              <a:t>Hazırlanması ve Kalite Kontrolü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99142"/>
            <a:ext cx="8229600" cy="438912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2800" b="1" dirty="0"/>
              <a:t>Her </a:t>
            </a:r>
            <a:r>
              <a:rPr lang="tr-TR" sz="2800" b="1" dirty="0" err="1"/>
              <a:t>parenteral</a:t>
            </a:r>
            <a:r>
              <a:rPr lang="tr-TR" sz="2800" b="1" dirty="0"/>
              <a:t> solüsyon açılmadan önce son kullanım tarihi ve görüntü kontrolü yapılmalıdır. </a:t>
            </a:r>
          </a:p>
          <a:p>
            <a:pPr lvl="1">
              <a:lnSpc>
                <a:spcPct val="90000"/>
              </a:lnSpc>
            </a:pPr>
            <a:r>
              <a:rPr lang="tr-TR" b="1" dirty="0"/>
              <a:t>Son kullanım tarihi geçmiş olan veya bulanık olduğu görülen, içinde partikül bulunan, kabında çatlak olan veya sızdırdığı fark edilen hiçbir </a:t>
            </a:r>
            <a:r>
              <a:rPr lang="tr-TR" b="1" dirty="0" err="1"/>
              <a:t>parenteral</a:t>
            </a:r>
            <a:r>
              <a:rPr lang="tr-TR" b="1" dirty="0"/>
              <a:t> solüsyon kullanılmamalıdır .</a:t>
            </a:r>
          </a:p>
          <a:p>
            <a:pPr>
              <a:lnSpc>
                <a:spcPct val="90000"/>
              </a:lnSpc>
            </a:pPr>
            <a:r>
              <a:rPr lang="tr-TR" sz="2800" b="1" dirty="0" err="1"/>
              <a:t>Parenteral</a:t>
            </a:r>
            <a:r>
              <a:rPr lang="tr-TR" sz="2800" b="1" dirty="0"/>
              <a:t> ilaçlar veya katkı maddeleri için mümkün olduğunca tek dozluk ampul veya </a:t>
            </a:r>
            <a:r>
              <a:rPr lang="tr-TR" sz="2800" b="1" dirty="0" err="1"/>
              <a:t>flakonlar</a:t>
            </a:r>
            <a:r>
              <a:rPr lang="tr-TR" sz="2800" b="1" dirty="0"/>
              <a:t> tercih edilmelidir . 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Tek dozluk ampul veya </a:t>
            </a:r>
            <a:r>
              <a:rPr lang="tr-TR" sz="2800" b="1" dirty="0" err="1"/>
              <a:t>flakonlar</a:t>
            </a:r>
            <a:r>
              <a:rPr lang="tr-TR" sz="2800" b="1" dirty="0"/>
              <a:t> içinde kalan solüsyonlar daha sonra kullanılmak üzere birbirine eklenerek saklanmamalıdır 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EBBD32D-BD6A-3C86-F78D-99A5CAA72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949280"/>
            <a:ext cx="3635896" cy="942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836712"/>
            <a:ext cx="7632848" cy="5328592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/>
              <a:t>Parenteral karışımların hazırlanmasına başlamadan önce “El Hijyeni Talimatı”na uygun olarak el hijyeni sağlanmalıdır. 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>
              <a:lnSpc>
                <a:spcPct val="80000"/>
              </a:lnSpc>
            </a:pPr>
            <a:r>
              <a:rPr lang="tr-TR" b="1" dirty="0"/>
              <a:t>Sadece içinde prezervatif bulunan ilaçlar </a:t>
            </a:r>
            <a:r>
              <a:rPr lang="tr-TR" b="1" dirty="0" err="1"/>
              <a:t>multidoz</a:t>
            </a:r>
            <a:r>
              <a:rPr lang="tr-TR" b="1" dirty="0"/>
              <a:t> </a:t>
            </a:r>
            <a:r>
              <a:rPr lang="tr-TR" b="1" dirty="0" err="1"/>
              <a:t>flakonlar</a:t>
            </a:r>
            <a:r>
              <a:rPr lang="tr-TR" b="1" dirty="0"/>
              <a:t> halinde kullanılabilir. Bu tür kullanımlarda şu noktalara dikkate </a:t>
            </a:r>
            <a:r>
              <a:rPr lang="tr-TR" b="1" dirty="0" smtClean="0"/>
              <a:t>dilmelidir.</a:t>
            </a:r>
          </a:p>
          <a:p>
            <a:pPr marL="0" indent="0">
              <a:lnSpc>
                <a:spcPct val="80000"/>
              </a:lnSpc>
              <a:buNone/>
            </a:pPr>
            <a:endParaRPr lang="tr-TR" b="1" dirty="0"/>
          </a:p>
          <a:p>
            <a:pPr>
              <a:lnSpc>
                <a:spcPct val="80000"/>
              </a:lnSpc>
            </a:pPr>
            <a:r>
              <a:rPr lang="tr-TR" b="1" dirty="0"/>
              <a:t>Üretici firmanın önerdiği saklama koşullarına uyulmalıdır</a:t>
            </a:r>
            <a:r>
              <a:rPr lang="tr-TR" b="1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tr-TR" b="1" dirty="0"/>
          </a:p>
          <a:p>
            <a:pPr>
              <a:lnSpc>
                <a:spcPct val="80000"/>
              </a:lnSpc>
            </a:pPr>
            <a:r>
              <a:rPr lang="tr-TR" b="1" dirty="0"/>
              <a:t>Kulanım öncesinde </a:t>
            </a:r>
            <a:r>
              <a:rPr lang="tr-TR" b="1" dirty="0" err="1"/>
              <a:t>multidoz</a:t>
            </a:r>
            <a:r>
              <a:rPr lang="tr-TR" b="1" dirty="0"/>
              <a:t> </a:t>
            </a:r>
            <a:r>
              <a:rPr lang="tr-TR" b="1" dirty="0" err="1"/>
              <a:t>flakonların</a:t>
            </a:r>
            <a:r>
              <a:rPr lang="tr-TR" b="1" dirty="0"/>
              <a:t> giriş diyaframı %70’lik alkol ile temizlenmelidir.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92500" lnSpcReduction="10000"/>
          </a:bodyPr>
          <a:lstStyle/>
          <a:p>
            <a:r>
              <a:rPr lang="tr-TR" sz="2400" b="1" dirty="0"/>
              <a:t>Multidoz </a:t>
            </a:r>
            <a:r>
              <a:rPr lang="tr-TR" sz="2400" b="1" dirty="0" err="1"/>
              <a:t>flakonların</a:t>
            </a:r>
            <a:r>
              <a:rPr lang="tr-TR" sz="2400" b="1" dirty="0"/>
              <a:t> giriş diyaframına mutlaka steril bir iğne ile girilmeli ve dokunarak </a:t>
            </a:r>
            <a:r>
              <a:rPr lang="tr-TR" sz="2400" b="1" dirty="0" err="1"/>
              <a:t>kontamine</a:t>
            </a:r>
            <a:r>
              <a:rPr lang="tr-TR" sz="2400" b="1" dirty="0"/>
              <a:t> edilmesinden kaçınılmalıdır.</a:t>
            </a:r>
          </a:p>
          <a:p>
            <a:pPr marL="0" indent="0">
              <a:buNone/>
            </a:pPr>
            <a:endParaRPr lang="tr-TR" sz="2400" b="1" dirty="0"/>
          </a:p>
          <a:p>
            <a:r>
              <a:rPr lang="tr-TR" sz="2400" b="1" dirty="0"/>
              <a:t>Yukarıda belirtilen kurallara uyularak kullanılan ve saklanan </a:t>
            </a:r>
            <a:r>
              <a:rPr lang="tr-TR" sz="2400" b="1" dirty="0" err="1"/>
              <a:t>multidoz</a:t>
            </a:r>
            <a:r>
              <a:rPr lang="tr-TR" sz="2400" b="1" dirty="0"/>
              <a:t> </a:t>
            </a:r>
            <a:r>
              <a:rPr lang="tr-TR" sz="2400" b="1" dirty="0" err="1"/>
              <a:t>flakonlar</a:t>
            </a:r>
            <a:r>
              <a:rPr lang="tr-TR" sz="2400" b="1" dirty="0"/>
              <a:t> üzerinde yazılı olan son kullanım tarihine kadar kullanılabilir.</a:t>
            </a:r>
          </a:p>
          <a:p>
            <a:pPr marL="0" indent="0">
              <a:buNone/>
            </a:pPr>
            <a:endParaRPr lang="tr-TR" sz="2400" b="1" dirty="0"/>
          </a:p>
          <a:p>
            <a:r>
              <a:rPr lang="tr-TR" sz="2400" b="1" dirty="0"/>
              <a:t>Sterilitesi bozulan veya sterilitesinin bozulduğundan şüphe edilen multidoz flakonlar kullanılmadan atılmalıdır</a:t>
            </a:r>
            <a:r>
              <a:rPr lang="tr-TR" sz="2400" b="1" dirty="0" smtClean="0"/>
              <a:t>.</a:t>
            </a:r>
          </a:p>
          <a:p>
            <a:pPr marL="0" indent="0">
              <a:buNone/>
            </a:pPr>
            <a:endParaRPr lang="tr-TR" sz="2400" b="1" dirty="0"/>
          </a:p>
          <a:p>
            <a:r>
              <a:rPr lang="tr-TR" sz="2400" b="1" dirty="0"/>
              <a:t>İçinde prezervatif bulunmayan hiçbir ilaç (ampul/</a:t>
            </a:r>
            <a:r>
              <a:rPr lang="tr-TR" sz="2400" b="1" dirty="0" err="1"/>
              <a:t>flakon</a:t>
            </a:r>
            <a:r>
              <a:rPr lang="tr-TR" sz="2400" b="1" dirty="0"/>
              <a:t>) </a:t>
            </a:r>
            <a:r>
              <a:rPr lang="tr-TR" sz="2400" b="1" dirty="0" err="1"/>
              <a:t>multidoz</a:t>
            </a:r>
            <a:r>
              <a:rPr lang="tr-TR" sz="2400" b="1" dirty="0"/>
              <a:t> olarak kullanılamaz. Bu tür ampul veya </a:t>
            </a:r>
            <a:r>
              <a:rPr lang="tr-TR" sz="2400" b="1" dirty="0" err="1"/>
              <a:t>flakonlardan</a:t>
            </a:r>
            <a:r>
              <a:rPr lang="tr-TR" sz="2400" b="1" dirty="0"/>
              <a:t> enjektöre çekilen ilaçların üzerine mutlaka hazırlandığı tarihi-saati, ilacın adını ve enjektördeki miktarı belirten etiket yapıştırılmalı ve en fazla 24 saat süre ile saklanmalıdır.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600" dirty="0" smtClean="0">
                <a:latin typeface="+mn-lt"/>
              </a:rPr>
              <a:t/>
            </a:r>
            <a:br>
              <a:rPr lang="tr-TR" altLang="tr-TR" sz="3600" dirty="0" smtClean="0">
                <a:latin typeface="+mn-lt"/>
              </a:rPr>
            </a:br>
            <a:r>
              <a:rPr lang="tr-TR" altLang="tr-TR" sz="3600" dirty="0">
                <a:latin typeface="+mn-lt"/>
              </a:rPr>
              <a:t/>
            </a:r>
            <a:br>
              <a:rPr lang="tr-TR" altLang="tr-TR" sz="3600" dirty="0">
                <a:latin typeface="+mn-lt"/>
              </a:rPr>
            </a:br>
            <a:r>
              <a:rPr lang="tr-TR" altLang="tr-TR" sz="3600" dirty="0" smtClean="0">
                <a:latin typeface="+mn-lt"/>
              </a:rPr>
              <a:t>P</a:t>
            </a:r>
            <a:r>
              <a:rPr lang="tr-TR" altLang="tr-TR" sz="3600" dirty="0" smtClean="0">
                <a:solidFill>
                  <a:schemeClr val="tx1"/>
                </a:solidFill>
                <a:latin typeface="+mn-lt"/>
              </a:rPr>
              <a:t>eriferik </a:t>
            </a:r>
            <a:r>
              <a:rPr lang="tr-TR" altLang="tr-TR" sz="3600" dirty="0">
                <a:solidFill>
                  <a:schemeClr val="tx1"/>
                </a:solidFill>
                <a:latin typeface="+mn-lt"/>
              </a:rPr>
              <a:t>Venöz </a:t>
            </a:r>
            <a:r>
              <a:rPr lang="tr-TR" altLang="tr-TR" sz="3600" dirty="0" smtClean="0">
                <a:latin typeface="+mn-lt"/>
              </a:rPr>
              <a:t>Kateterler</a:t>
            </a:r>
            <a:endParaRPr lang="tr-TR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011680"/>
            <a:ext cx="7239000" cy="4846320"/>
          </a:xfrm>
        </p:spPr>
        <p:txBody>
          <a:bodyPr/>
          <a:lstStyle/>
          <a:p>
            <a:r>
              <a:rPr lang="tr-TR" altLang="tr-TR" sz="2400" b="1" dirty="0" err="1"/>
              <a:t>Kateter</a:t>
            </a:r>
            <a:r>
              <a:rPr lang="tr-TR" altLang="tr-TR" sz="2400" b="1" dirty="0"/>
              <a:t> seçilirken kulanım amacı, muhtemel kullanılma süresi, bilinen komplikasyonlar (flebit ve </a:t>
            </a:r>
            <a:r>
              <a:rPr lang="tr-TR" altLang="tr-TR" sz="2400" b="1" dirty="0" err="1"/>
              <a:t>infiltrasyon</a:t>
            </a:r>
            <a:r>
              <a:rPr lang="tr-TR" altLang="tr-TR" sz="2400" b="1" dirty="0"/>
              <a:t> gibi) ve </a:t>
            </a:r>
            <a:r>
              <a:rPr lang="tr-TR" altLang="tr-TR" sz="2400" b="1" dirty="0" err="1"/>
              <a:t>kateteri</a:t>
            </a:r>
            <a:r>
              <a:rPr lang="tr-TR" altLang="tr-TR" sz="2400" b="1" dirty="0"/>
              <a:t> takan kişinin deneyimi dikkate alınmalıdır .</a:t>
            </a:r>
          </a:p>
          <a:p>
            <a:r>
              <a:rPr lang="tr-TR" altLang="tr-TR" sz="2400" b="1" dirty="0"/>
              <a:t>İV tedavinin 6 günden uzun sürmesi bekleniyor ise orta hat </a:t>
            </a:r>
            <a:r>
              <a:rPr lang="tr-TR" altLang="tr-TR" sz="2400" b="1" dirty="0" err="1"/>
              <a:t>kateterleri</a:t>
            </a:r>
            <a:r>
              <a:rPr lang="tr-TR" altLang="tr-TR" sz="2400" b="1" dirty="0"/>
              <a:t> veya </a:t>
            </a:r>
            <a:r>
              <a:rPr lang="tr-TR" altLang="tr-TR" sz="2400" b="1" dirty="0" err="1"/>
              <a:t>periferik</a:t>
            </a:r>
            <a:r>
              <a:rPr lang="tr-TR" altLang="tr-TR" sz="2400" b="1" dirty="0"/>
              <a:t> yoldan takılan santral </a:t>
            </a:r>
            <a:r>
              <a:rPr lang="tr-TR" altLang="tr-TR" sz="2400" b="1" dirty="0" err="1"/>
              <a:t>kateterlerin</a:t>
            </a:r>
            <a:r>
              <a:rPr lang="tr-TR" altLang="tr-TR" sz="2400" b="1" dirty="0"/>
              <a:t> kullanımı tercih edilmeli .</a:t>
            </a:r>
          </a:p>
          <a:p>
            <a:r>
              <a:rPr lang="tr-TR" altLang="tr-TR" sz="2400" b="1" dirty="0"/>
              <a:t>Şeffaf örtü kullanılıyor ise </a:t>
            </a:r>
            <a:r>
              <a:rPr lang="tr-TR" altLang="tr-TR" sz="2400" b="1" dirty="0" err="1"/>
              <a:t>kateter</a:t>
            </a:r>
            <a:r>
              <a:rPr lang="tr-TR" altLang="tr-TR" sz="2400" b="1" dirty="0"/>
              <a:t> giriş yerinin günlük </a:t>
            </a:r>
            <a:r>
              <a:rPr lang="tr-TR" altLang="tr-TR" sz="2400" b="1" dirty="0" err="1"/>
              <a:t>inspeksiyonu</a:t>
            </a:r>
            <a:r>
              <a:rPr lang="tr-TR" altLang="tr-TR" sz="2400" b="1" dirty="0"/>
              <a:t> yeterlidir.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5FBCE77-322F-12B2-D953-1CA2FD309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997" y="476672"/>
            <a:ext cx="8229600" cy="519985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tr-TR" altLang="tr-TR" sz="2800" b="1" dirty="0"/>
          </a:p>
          <a:p>
            <a:pPr>
              <a:lnSpc>
                <a:spcPct val="80000"/>
              </a:lnSpc>
            </a:pPr>
            <a:endParaRPr lang="tr-TR" altLang="tr-TR" sz="2800" b="1" dirty="0" smtClean="0"/>
          </a:p>
          <a:p>
            <a:pPr>
              <a:lnSpc>
                <a:spcPct val="80000"/>
              </a:lnSpc>
            </a:pPr>
            <a:r>
              <a:rPr lang="tr-TR" altLang="tr-TR" sz="2800" b="1" dirty="0" smtClean="0"/>
              <a:t>Flebit (ısı artışı, hassasiyet, eritem, damar trasesinin palpe edilmesi gibi) veya enfeksiyon belirti ve bulguları geliştiğinde veya iyi çalışmadığı tespit edildiğinde periferik kateter değiştirilmelidir.</a:t>
            </a:r>
          </a:p>
          <a:p>
            <a:pPr>
              <a:lnSpc>
                <a:spcPct val="80000"/>
              </a:lnSpc>
            </a:pPr>
            <a:endParaRPr lang="tr-TR" altLang="tr-TR" sz="2800" b="1" dirty="0" smtClean="0"/>
          </a:p>
          <a:p>
            <a:pPr>
              <a:lnSpc>
                <a:spcPct val="80000"/>
              </a:lnSpc>
            </a:pPr>
            <a:r>
              <a:rPr lang="tr-TR" altLang="tr-TR" sz="2800" b="1" dirty="0" smtClean="0"/>
              <a:t>Çocuk </a:t>
            </a:r>
            <a:r>
              <a:rPr lang="tr-TR" altLang="tr-TR" sz="2800" b="1" dirty="0"/>
              <a:t>hastalarda, komplikasyon (flebit veya enfeksiyon) gelişmediği sürece, PVK’ların İV tedavi tamamlanana kadar değiştirilmemesi gerekmektedir .</a:t>
            </a:r>
          </a:p>
          <a:p>
            <a:pPr>
              <a:lnSpc>
                <a:spcPct val="80000"/>
              </a:lnSpc>
            </a:pPr>
            <a:endParaRPr lang="tr-TR" altLang="tr-TR" sz="2800" b="1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C72B757-6BDA-2C44-CCD3-EC940D141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005064"/>
            <a:ext cx="3204864" cy="2939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764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DC69AF42-E643-7B21-FB14-465CDA90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028" y="0"/>
            <a:ext cx="8229600" cy="1143000"/>
          </a:xfrm>
        </p:spPr>
        <p:txBody>
          <a:bodyPr>
            <a:normAutofit/>
          </a:bodyPr>
          <a:lstStyle/>
          <a:p>
            <a:r>
              <a:rPr lang="tr-TR" altLang="tr-TR" sz="4000" dirty="0">
                <a:solidFill>
                  <a:schemeClr val="tx1"/>
                </a:solidFill>
                <a:latin typeface="+mn-lt"/>
              </a:rPr>
              <a:t>SANTRAL VENÖZ KATETERLER</a:t>
            </a:r>
            <a:endParaRPr lang="tr-TR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3C5745B-4C24-B60C-7DAF-7DCF7391C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92500"/>
          </a:bodyPr>
          <a:lstStyle/>
          <a:p>
            <a:r>
              <a:rPr lang="tr-TR" altLang="tr-TR" sz="2400" b="1" dirty="0"/>
              <a:t>Hasta bakımı için gerekli olan en az sayıda port veya lümene sahip </a:t>
            </a:r>
            <a:r>
              <a:rPr lang="tr-TR" altLang="tr-TR" sz="2400" b="1" dirty="0" err="1"/>
              <a:t>SVK’ların</a:t>
            </a:r>
            <a:r>
              <a:rPr lang="tr-TR" altLang="tr-TR" sz="2400" b="1" dirty="0"/>
              <a:t> kullanılması tercih edilmelidir .</a:t>
            </a:r>
          </a:p>
          <a:p>
            <a:r>
              <a:rPr lang="tr-TR" altLang="tr-TR" sz="2400" b="1" dirty="0"/>
              <a:t>Uzun süreli ve aralıklı damar erişimine ihtiyaç duyulan hastalarda kalıcı </a:t>
            </a:r>
            <a:r>
              <a:rPr lang="tr-TR" altLang="tr-TR" sz="2400" b="1" dirty="0" err="1"/>
              <a:t>kateterler</a:t>
            </a:r>
            <a:r>
              <a:rPr lang="tr-TR" altLang="tr-TR" sz="2400" b="1" dirty="0"/>
              <a:t> tercih edilmelidir. Sık veya sürekli damar erişimine gereksinim gösteren hastalarda ise </a:t>
            </a:r>
            <a:r>
              <a:rPr lang="tr-TR" altLang="tr-TR" sz="2400" b="1" dirty="0" err="1"/>
              <a:t>periferik</a:t>
            </a:r>
            <a:r>
              <a:rPr lang="tr-TR" altLang="tr-TR" sz="2400" b="1" dirty="0"/>
              <a:t> yoldan takılan santral </a:t>
            </a:r>
            <a:r>
              <a:rPr lang="tr-TR" altLang="tr-TR" sz="2400" b="1" dirty="0" err="1"/>
              <a:t>kateter</a:t>
            </a:r>
            <a:r>
              <a:rPr lang="tr-TR" altLang="tr-TR" sz="2400" b="1" dirty="0"/>
              <a:t> veya tünelli </a:t>
            </a:r>
            <a:r>
              <a:rPr lang="tr-TR" altLang="tr-TR" sz="2400" b="1" dirty="0" err="1"/>
              <a:t>SVK’ların</a:t>
            </a:r>
            <a:r>
              <a:rPr lang="tr-TR" altLang="tr-TR" sz="2400" b="1" dirty="0"/>
              <a:t> tercih edilmeli.</a:t>
            </a:r>
          </a:p>
          <a:p>
            <a:r>
              <a:rPr lang="tr-TR" altLang="tr-TR" sz="2400" b="1" dirty="0"/>
              <a:t>Diyaliz için kalıcı erişim yolu olarak SVK yerine fistül veya </a:t>
            </a:r>
            <a:r>
              <a:rPr lang="tr-TR" altLang="tr-TR" sz="2400" b="1" dirty="0" err="1"/>
              <a:t>greft</a:t>
            </a:r>
            <a:r>
              <a:rPr lang="tr-TR" altLang="tr-TR" sz="2400" b="1" dirty="0"/>
              <a:t> tercih edilmeli</a:t>
            </a:r>
          </a:p>
          <a:p>
            <a:r>
              <a:rPr lang="tr-TR" altLang="tr-TR" sz="2400" b="1" dirty="0"/>
              <a:t>Hemodiyaliz kateterleri, acil durumlar dışında kan alma veya hemodiyaliz dışı işlemler için </a:t>
            </a:r>
            <a:r>
              <a:rPr lang="tr-TR" altLang="tr-TR" sz="2400" b="1" dirty="0" smtClean="0"/>
              <a:t>kullanılmamalıdır.</a:t>
            </a:r>
            <a:endParaRPr lang="tr-TR" altLang="tr-TR" sz="2400" b="1" dirty="0"/>
          </a:p>
          <a:p>
            <a:r>
              <a:rPr lang="tr-TR" altLang="tr-TR" sz="2400" b="1" dirty="0"/>
              <a:t>Erişkin hastalarda enfeksiyon gelişme riskini azaltmak için </a:t>
            </a:r>
            <a:r>
              <a:rPr lang="tr-TR" altLang="tr-TR" sz="2400" b="1" dirty="0" err="1"/>
              <a:t>tünelsiz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SVK’ların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jugüler</a:t>
            </a:r>
            <a:r>
              <a:rPr lang="tr-TR" altLang="tr-TR" sz="2400" b="1" dirty="0"/>
              <a:t> veya </a:t>
            </a:r>
            <a:r>
              <a:rPr lang="tr-TR" altLang="tr-TR" sz="2400" b="1" dirty="0" err="1"/>
              <a:t>femoral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ven</a:t>
            </a:r>
            <a:r>
              <a:rPr lang="tr-TR" altLang="tr-TR" sz="2400" b="1" dirty="0"/>
              <a:t> yerine </a:t>
            </a:r>
            <a:r>
              <a:rPr lang="tr-TR" altLang="tr-TR" sz="2400" b="1" dirty="0" err="1"/>
              <a:t>subklavyan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vene</a:t>
            </a:r>
            <a:r>
              <a:rPr lang="tr-TR" altLang="tr-TR" sz="2400" b="1" dirty="0"/>
              <a:t> takılması önerilir.</a:t>
            </a:r>
          </a:p>
          <a:p>
            <a:pPr marL="609600" indent="-609600">
              <a:lnSpc>
                <a:spcPct val="80000"/>
              </a:lnSpc>
            </a:pPr>
            <a:endParaRPr lang="tr-TR" altLang="tr-TR" sz="2400" b="1" dirty="0"/>
          </a:p>
          <a:p>
            <a:pPr marL="609600" indent="-609600">
              <a:lnSpc>
                <a:spcPct val="80000"/>
              </a:lnSpc>
            </a:pPr>
            <a:endParaRPr lang="tr-TR" altLang="tr-TR" sz="2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1751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8A11266-CA07-5446-F4B9-6D4A60AA2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/>
          </a:bodyPr>
          <a:lstStyle/>
          <a:p>
            <a:r>
              <a:rPr lang="tr-TR" altLang="tr-TR" sz="2400" b="1" dirty="0"/>
              <a:t>SVK (</a:t>
            </a:r>
            <a:r>
              <a:rPr lang="tr-TR" altLang="tr-TR" sz="2400" b="1" dirty="0" err="1"/>
              <a:t>periferik</a:t>
            </a:r>
            <a:r>
              <a:rPr lang="tr-TR" altLang="tr-TR" sz="2400" b="1" dirty="0"/>
              <a:t> yolla yerleştirilen santral </a:t>
            </a:r>
            <a:r>
              <a:rPr lang="tr-TR" altLang="tr-TR" sz="2400" b="1" dirty="0" err="1"/>
              <a:t>kateterler</a:t>
            </a:r>
            <a:r>
              <a:rPr lang="tr-TR" altLang="tr-TR" sz="2400" b="1" dirty="0"/>
              <a:t> dahil) takılırken veya kılavuz tel üzerinden </a:t>
            </a:r>
            <a:r>
              <a:rPr lang="tr-TR" altLang="tr-TR" sz="2400" b="1" dirty="0" err="1"/>
              <a:t>kateter</a:t>
            </a:r>
            <a:r>
              <a:rPr lang="tr-TR" altLang="tr-TR" sz="2400" b="1" dirty="0"/>
              <a:t> değiştirilirken bone, maske, steril önlük, steril eldiven ve büyük steril örtüden oluşan </a:t>
            </a:r>
            <a:r>
              <a:rPr lang="tr-TR" altLang="tr-TR" sz="2400" b="1" dirty="0">
                <a:solidFill>
                  <a:schemeClr val="tx2"/>
                </a:solidFill>
              </a:rPr>
              <a:t>maksimum bariyer önlemlerine uyulmalı</a:t>
            </a:r>
            <a:r>
              <a:rPr lang="tr-TR" altLang="tr-TR" sz="2400" b="1" dirty="0"/>
              <a:t> ve aseptik teknik kullanılmalıdır.</a:t>
            </a:r>
          </a:p>
          <a:p>
            <a:r>
              <a:rPr lang="tr-TR" altLang="tr-TR" sz="2400" b="1" dirty="0"/>
              <a:t>Kısa süreli </a:t>
            </a:r>
            <a:r>
              <a:rPr lang="tr-TR" altLang="tr-TR" sz="2400" b="1" dirty="0" err="1"/>
              <a:t>kateterlerde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kateter</a:t>
            </a:r>
            <a:r>
              <a:rPr lang="tr-TR" altLang="tr-TR" sz="2400" b="1" dirty="0"/>
              <a:t> pansumanı, gazlı bez kullanılmış ise iki günde bir, şeffaf örtü kullanılmış ise en az yedi günde bir değiştirilmelidir. </a:t>
            </a:r>
          </a:p>
          <a:p>
            <a:r>
              <a:rPr lang="tr-TR" altLang="tr-TR" sz="2400" b="1" dirty="0" err="1"/>
              <a:t>Kateter</a:t>
            </a:r>
            <a:r>
              <a:rPr lang="tr-TR" altLang="tr-TR" sz="2400" b="1" dirty="0"/>
              <a:t> pansumanı ıslandığı, bütünlüğü bozulduğu, kirlendiği veya giriş bölgesinin </a:t>
            </a:r>
            <a:r>
              <a:rPr lang="tr-TR" altLang="tr-TR" sz="2400" b="1" dirty="0" err="1"/>
              <a:t>inspeksiyonu</a:t>
            </a:r>
            <a:r>
              <a:rPr lang="tr-TR" altLang="tr-TR" sz="2400" b="1" dirty="0"/>
              <a:t> gerekli olduğu zaman değiştirilmeli . </a:t>
            </a:r>
          </a:p>
          <a:p>
            <a:endParaRPr lang="tr-TR" altLang="tr-TR" sz="2400" b="1" dirty="0"/>
          </a:p>
          <a:p>
            <a:endParaRPr lang="tr-TR" altLang="tr-TR" sz="2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7637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566F1DC4-7438-E043-72D8-C3866B405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sz="31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tr-TR" altLang="tr-TR" sz="3100" dirty="0" smtClean="0">
                <a:solidFill>
                  <a:schemeClr val="tx1"/>
                </a:solidFill>
                <a:latin typeface="+mn-lt"/>
              </a:rPr>
            </a:br>
            <a:r>
              <a:rPr lang="tr-TR" altLang="tr-TR" sz="3100" dirty="0">
                <a:latin typeface="+mn-lt"/>
              </a:rPr>
              <a:t/>
            </a:r>
            <a:br>
              <a:rPr lang="tr-TR" altLang="tr-TR" sz="3100" dirty="0">
                <a:latin typeface="+mn-lt"/>
              </a:rPr>
            </a:br>
            <a:r>
              <a:rPr lang="tr-TR" altLang="tr-TR" sz="3100" dirty="0" smtClean="0">
                <a:solidFill>
                  <a:schemeClr val="tx1"/>
                </a:solidFill>
                <a:latin typeface="+mn-lt"/>
              </a:rPr>
              <a:t>PERİFERİK </a:t>
            </a:r>
            <a:r>
              <a:rPr lang="tr-TR" altLang="tr-TR" sz="3100" dirty="0">
                <a:solidFill>
                  <a:schemeClr val="tx1"/>
                </a:solidFill>
                <a:latin typeface="+mn-lt"/>
              </a:rPr>
              <a:t>ARTERİYEL KATETERLER VE BASINÇ MONİTORİZASYONUNDA KULLANILAN CİHAZLAR </a:t>
            </a:r>
            <a:r>
              <a:rPr lang="tr-TR" altLang="tr-TR" sz="5400" dirty="0">
                <a:solidFill>
                  <a:srgbClr val="CC0000"/>
                </a:solidFill>
              </a:rPr>
              <a:t/>
            </a:r>
            <a:br>
              <a:rPr lang="tr-TR" altLang="tr-TR" sz="5400" dirty="0">
                <a:solidFill>
                  <a:srgbClr val="CC0000"/>
                </a:solidFill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5F9AC11-DDEB-C43B-55D0-1DD81FDE2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tr-TR" altLang="tr-TR" sz="2800" b="1" dirty="0">
              <a:solidFill>
                <a:srgbClr val="CC0000"/>
              </a:solidFill>
            </a:endParaRPr>
          </a:p>
          <a:p>
            <a:pPr>
              <a:lnSpc>
                <a:spcPct val="90000"/>
              </a:lnSpc>
            </a:pPr>
            <a:r>
              <a:rPr lang="tr-TR" altLang="tr-TR" sz="2400" b="1" dirty="0"/>
              <a:t> Tek kullanımlık </a:t>
            </a:r>
            <a:r>
              <a:rPr lang="tr-TR" altLang="tr-TR" sz="2400" b="1" dirty="0" err="1"/>
              <a:t>transdüserler</a:t>
            </a:r>
            <a:r>
              <a:rPr lang="tr-TR" altLang="tr-TR" sz="2400" b="1" dirty="0"/>
              <a:t>, tekrar kullanılabilen </a:t>
            </a:r>
            <a:r>
              <a:rPr lang="tr-TR" altLang="tr-TR" sz="2400" b="1" dirty="0" err="1"/>
              <a:t>transdüserlere</a:t>
            </a:r>
            <a:r>
              <a:rPr lang="tr-TR" altLang="tr-TR" sz="2400" b="1" dirty="0"/>
              <a:t> tercih edilmelidir .</a:t>
            </a:r>
          </a:p>
          <a:p>
            <a:pPr>
              <a:lnSpc>
                <a:spcPct val="90000"/>
              </a:lnSpc>
            </a:pPr>
            <a:r>
              <a:rPr lang="tr-TR" altLang="tr-TR" sz="2400" b="1" dirty="0" err="1"/>
              <a:t>Katetere</a:t>
            </a:r>
            <a:r>
              <a:rPr lang="tr-TR" altLang="tr-TR" sz="2400" b="1" dirty="0"/>
              <a:t> bağlı </a:t>
            </a:r>
            <a:r>
              <a:rPr lang="tr-TR" altLang="tr-TR" sz="2400" b="1" dirty="0" err="1"/>
              <a:t>infeksiyon</a:t>
            </a:r>
            <a:r>
              <a:rPr lang="tr-TR" altLang="tr-TR" sz="2400" b="1" dirty="0"/>
              <a:t> gelişmesini önlemek amacı ile </a:t>
            </a:r>
            <a:r>
              <a:rPr lang="tr-TR" altLang="tr-TR" sz="2400" b="1" dirty="0" err="1"/>
              <a:t>periferik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arteriyel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kateterlerin</a:t>
            </a:r>
            <a:r>
              <a:rPr lang="tr-TR" altLang="tr-TR" sz="2400" b="1" dirty="0"/>
              <a:t> rutin olarak değiştirilmemelidir . </a:t>
            </a:r>
          </a:p>
          <a:p>
            <a:pPr>
              <a:lnSpc>
                <a:spcPct val="90000"/>
              </a:lnSpc>
            </a:pPr>
            <a:r>
              <a:rPr lang="tr-TR" altLang="tr-TR" sz="2400" b="1" dirty="0"/>
              <a:t>Tek kullanımlık veya tekrar kullanılabilen </a:t>
            </a:r>
            <a:r>
              <a:rPr lang="tr-TR" altLang="tr-TR" sz="2400" b="1" dirty="0" err="1"/>
              <a:t>transdüserler</a:t>
            </a:r>
            <a:r>
              <a:rPr lang="tr-TR" altLang="tr-TR" sz="2400" b="1" dirty="0"/>
              <a:t> </a:t>
            </a:r>
            <a:r>
              <a:rPr lang="tr-TR" altLang="tr-TR" sz="2400" b="1" dirty="0">
                <a:solidFill>
                  <a:srgbClr val="FF0000"/>
                </a:solidFill>
              </a:rPr>
              <a:t>96 saatte </a:t>
            </a:r>
            <a:r>
              <a:rPr lang="tr-TR" altLang="tr-TR" sz="2400" b="1" dirty="0"/>
              <a:t>bir değiştirilmelidir. Sistemin diğer bileşenleri (tüp, sürekli yıkama cihazı ve yıkama solüsyonu dahil) de </a:t>
            </a:r>
            <a:r>
              <a:rPr lang="tr-TR" altLang="tr-TR" sz="2400" b="1" dirty="0" err="1"/>
              <a:t>transdüser</a:t>
            </a:r>
            <a:r>
              <a:rPr lang="tr-TR" altLang="tr-TR" sz="2400" b="1" dirty="0"/>
              <a:t> ile birlikte değiştirilmelidir 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5176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5616670-3F7F-DEF8-04A2-1A7EA4ACB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tr-TR" altLang="tr-TR" sz="2400" b="1" dirty="0"/>
              <a:t>Basınç </a:t>
            </a:r>
            <a:r>
              <a:rPr lang="tr-TR" altLang="tr-TR" sz="2400" b="1" dirty="0" err="1"/>
              <a:t>monitorizasyon</a:t>
            </a:r>
            <a:r>
              <a:rPr lang="tr-TR" altLang="tr-TR" sz="2400" b="1" dirty="0"/>
              <a:t> sisteminin bütün (kalibrasyon cihazı ve yıkama solüsyonu dahil) steril olmalıdır.</a:t>
            </a:r>
          </a:p>
          <a:p>
            <a:pPr marL="609600" indent="-609600">
              <a:lnSpc>
                <a:spcPct val="80000"/>
              </a:lnSpc>
            </a:pPr>
            <a:endParaRPr lang="tr-TR" altLang="tr-TR" sz="2400" b="1" dirty="0"/>
          </a:p>
          <a:p>
            <a:pPr marL="609600" indent="-609600">
              <a:lnSpc>
                <a:spcPct val="80000"/>
              </a:lnSpc>
            </a:pPr>
            <a:r>
              <a:rPr lang="tr-TR" altLang="tr-TR" sz="2400" b="1" dirty="0"/>
              <a:t>Basınç </a:t>
            </a:r>
            <a:r>
              <a:rPr lang="tr-TR" altLang="tr-TR" sz="2400" b="1" dirty="0" err="1"/>
              <a:t>monitorizasyon</a:t>
            </a:r>
            <a:r>
              <a:rPr lang="tr-TR" altLang="tr-TR" sz="2400" b="1" dirty="0"/>
              <a:t> sistemi ile </a:t>
            </a:r>
            <a:r>
              <a:rPr lang="tr-TR" altLang="tr-TR" sz="2400" b="1" err="1"/>
              <a:t>emanları</a:t>
            </a:r>
            <a:r>
              <a:rPr lang="tr-TR" altLang="tr-TR" sz="2400" b="1"/>
              <a:t> </a:t>
            </a:r>
            <a:r>
              <a:rPr lang="tr-TR" altLang="tr-TR" sz="2400" b="1" smtClean="0"/>
              <a:t>ilgili </a:t>
            </a:r>
            <a:r>
              <a:rPr lang="tr-TR" altLang="tr-TR" sz="2400" b="1" dirty="0"/>
              <a:t>manipülasyon sayısı ve sisteme girişler minimum düzeyde tutulmalıdır. </a:t>
            </a:r>
          </a:p>
          <a:p>
            <a:pPr marL="609600" indent="-609600">
              <a:lnSpc>
                <a:spcPct val="80000"/>
              </a:lnSpc>
            </a:pPr>
            <a:endParaRPr lang="tr-TR" altLang="tr-TR" sz="2400" b="1" dirty="0"/>
          </a:p>
          <a:p>
            <a:pPr marL="609600" indent="-609600">
              <a:lnSpc>
                <a:spcPct val="80000"/>
              </a:lnSpc>
            </a:pPr>
            <a:r>
              <a:rPr lang="tr-TR" altLang="tr-TR" sz="2400" b="1" dirty="0"/>
              <a:t>Basınç </a:t>
            </a:r>
            <a:r>
              <a:rPr lang="tr-TR" altLang="tr-TR" sz="2400" b="1" dirty="0" err="1"/>
              <a:t>monitorizasyon</a:t>
            </a:r>
            <a:r>
              <a:rPr lang="tr-TR" altLang="tr-TR" sz="2400" b="1" dirty="0"/>
              <a:t> sistemine üçlü musluk yerine bir diyafram aracılığı ile ulaşılıyor ise diyafram sisteme giriş öncesinde uygun bir antiseptik solüsyonla temizlenmelidir. </a:t>
            </a:r>
          </a:p>
          <a:p>
            <a:pPr marL="609600" indent="-609600">
              <a:lnSpc>
                <a:spcPct val="80000"/>
              </a:lnSpc>
            </a:pPr>
            <a:endParaRPr lang="tr-TR" altLang="tr-TR" sz="2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1470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F61FCCE-95FB-27CF-D245-2FA745194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468880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6600" dirty="0">
                <a:latin typeface="Brush Script MT" panose="03060802040406070304" pitchFamily="66" charset="0"/>
              </a:rPr>
              <a:t>TEŞEKKÜR EDERİM .</a:t>
            </a:r>
          </a:p>
        </p:txBody>
      </p:sp>
    </p:spTree>
    <p:extLst>
      <p:ext uri="{BB962C8B-B14F-4D97-AF65-F5344CB8AC3E}">
        <p14:creationId xmlns:p14="http://schemas.microsoft.com/office/powerpoint/2010/main" val="768169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85652B3-9539-99FD-6E2F-82BBCA0B9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r>
              <a:rPr lang="tr-TR" altLang="tr-TR" sz="2800" dirty="0"/>
              <a:t>Damar içi yerleştirilen kataterlerden kaynaklı gelişen enfeksiyonlar tüm </a:t>
            </a:r>
            <a:r>
              <a:rPr lang="tr-TR" altLang="tr-TR" sz="2800" dirty="0" smtClean="0"/>
              <a:t>Sağlık Hizmeti İlişkili Enfeksiyonlar arasında </a:t>
            </a:r>
            <a:r>
              <a:rPr lang="tr-TR" altLang="tr-TR" sz="2800" dirty="0"/>
              <a:t>dördüncü </a:t>
            </a:r>
            <a:r>
              <a:rPr lang="tr-TR" altLang="tr-TR" sz="2800" dirty="0" smtClean="0"/>
              <a:t>sıklıktadır.</a:t>
            </a:r>
            <a:endParaRPr lang="tr-TR" altLang="tr-TR" sz="2800" dirty="0"/>
          </a:p>
          <a:p>
            <a:endParaRPr lang="tr-TR" altLang="tr-TR" sz="2800" dirty="0"/>
          </a:p>
          <a:p>
            <a:r>
              <a:rPr lang="tr-TR" altLang="tr-TR" sz="2800" dirty="0"/>
              <a:t>Hastaneden kazanılmış </a:t>
            </a:r>
            <a:r>
              <a:rPr lang="tr-TR" altLang="tr-TR" sz="2800" dirty="0" err="1"/>
              <a:t>primer</a:t>
            </a:r>
            <a:r>
              <a:rPr lang="tr-TR" altLang="tr-TR" sz="2800" dirty="0"/>
              <a:t> kan dolaşımı enfeksiyonlarının %85’i </a:t>
            </a:r>
            <a:r>
              <a:rPr lang="tr-TR" altLang="tr-TR" sz="2800" dirty="0" err="1"/>
              <a:t>SVK’lara</a:t>
            </a:r>
            <a:r>
              <a:rPr lang="tr-TR" altLang="tr-TR" sz="2800" dirty="0"/>
              <a:t> bağlı gelişmekte olup en sık etkenler St. </a:t>
            </a:r>
            <a:r>
              <a:rPr lang="tr-TR" altLang="tr-TR" sz="2800" dirty="0" err="1"/>
              <a:t>Aureus</a:t>
            </a:r>
            <a:r>
              <a:rPr lang="tr-TR" altLang="tr-TR" sz="2800" dirty="0"/>
              <a:t> , gram negatif bakteriler ve </a:t>
            </a:r>
            <a:r>
              <a:rPr lang="tr-TR" altLang="tr-TR" sz="2800" dirty="0" err="1"/>
              <a:t>candida</a:t>
            </a:r>
            <a:r>
              <a:rPr lang="tr-TR" altLang="tr-TR" sz="2800" dirty="0"/>
              <a:t> </a:t>
            </a:r>
            <a:r>
              <a:rPr lang="tr-TR" altLang="tr-TR" sz="2800" dirty="0" err="1"/>
              <a:t>speciesdir</a:t>
            </a:r>
            <a:r>
              <a:rPr lang="tr-TR" altLang="tr-TR" sz="2800" dirty="0"/>
              <a:t> 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BB5D78F-7CBA-F0C0-AD0F-52A22D80D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02" y="4781311"/>
            <a:ext cx="3419872" cy="20921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6002FC84-7709-33AD-737E-AB2044D219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719" y="332656"/>
            <a:ext cx="1152128" cy="1152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96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03648" y="2539206"/>
            <a:ext cx="6120680" cy="377011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79512" y="1412776"/>
            <a:ext cx="81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cs typeface="Times New Roman" pitchFamily="18" charset="0"/>
              </a:rPr>
              <a:t>Mikroorganizmalar</a:t>
            </a:r>
            <a:r>
              <a:rPr lang="tr-TR" sz="2400" b="1" dirty="0"/>
              <a:t>ı</a:t>
            </a:r>
            <a:r>
              <a:rPr lang="tr-TR" sz="2400" b="1" dirty="0">
                <a:cs typeface="Times New Roman" pitchFamily="18" charset="0"/>
              </a:rPr>
              <a:t>n, damar içi </a:t>
            </a:r>
            <a:r>
              <a:rPr lang="tr-TR" sz="2400" b="1" dirty="0" err="1">
                <a:cs typeface="Times New Roman" pitchFamily="18" charset="0"/>
              </a:rPr>
              <a:t>kateterlere</a:t>
            </a:r>
            <a:r>
              <a:rPr lang="tr-TR" sz="2400" b="1" dirty="0">
                <a:cs typeface="Times New Roman" pitchFamily="18" charset="0"/>
              </a:rPr>
              <a:t> giri</a:t>
            </a:r>
            <a:r>
              <a:rPr lang="tr-TR" sz="2400" b="1" dirty="0"/>
              <a:t>ş</a:t>
            </a:r>
            <a:r>
              <a:rPr lang="tr-TR" sz="2400" b="1" dirty="0">
                <a:cs typeface="Times New Roman" pitchFamily="18" charset="0"/>
              </a:rPr>
              <a:t> yerleri.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EA3EA9C-226F-B1BB-EF06-F7FCFC9AD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8C879141-7F9A-FAEE-0460-EA7C8E025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6" name="Bulut 5">
            <a:extLst>
              <a:ext uri="{FF2B5EF4-FFF2-40B4-BE49-F238E27FC236}">
                <a16:creationId xmlns:a16="http://schemas.microsoft.com/office/drawing/2014/main" xmlns="" id="{4186B2D8-13D6-A6D8-7849-22E447BFCC25}"/>
              </a:ext>
            </a:extLst>
          </p:cNvPr>
          <p:cNvSpPr/>
          <p:nvPr/>
        </p:nvSpPr>
        <p:spPr>
          <a:xfrm>
            <a:off x="1799692" y="1124744"/>
            <a:ext cx="6156684" cy="46805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C2748C49-0F04-13EF-CF3A-43F53304DEBF}"/>
              </a:ext>
            </a:extLst>
          </p:cNvPr>
          <p:cNvSpPr txBox="1"/>
          <p:nvPr/>
        </p:nvSpPr>
        <p:spPr>
          <a:xfrm>
            <a:off x="2501770" y="3075057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solidFill>
                  <a:srgbClr val="FFDDAD"/>
                </a:solidFill>
                <a:latin typeface="Bernard MT Condensed" panose="02050806060905020404" pitchFamily="18" charset="0"/>
              </a:rPr>
              <a:t>NELER YAPMALIYIZ ?</a:t>
            </a:r>
          </a:p>
        </p:txBody>
      </p:sp>
    </p:spTree>
    <p:extLst>
      <p:ext uri="{BB962C8B-B14F-4D97-AF65-F5344CB8AC3E}">
        <p14:creationId xmlns:p14="http://schemas.microsoft.com/office/powerpoint/2010/main" val="53615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+mn-lt"/>
              </a:rPr>
              <a:t>                </a:t>
            </a:r>
            <a:r>
              <a:rPr lang="tr-TR" dirty="0">
                <a:solidFill>
                  <a:schemeClr val="tx1"/>
                </a:solidFill>
                <a:latin typeface="+mn-lt"/>
              </a:rPr>
              <a:t>EL HİJYENİ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/>
              <a:t>Damar içi katater </a:t>
            </a:r>
            <a:r>
              <a:rPr lang="tr-TR" sz="2400" b="1" dirty="0"/>
              <a:t>giriş bölgesinin palpasyonu öncesinde ve sonrasında, kateter takılmasından, pansuman değiştirilmesinden ve kateterle ilgili her tür manipülasyondan önce ve sonra el hijyeni sağlanmalıdır . </a:t>
            </a:r>
          </a:p>
          <a:p>
            <a:r>
              <a:rPr lang="tr-TR" sz="2400" b="1" dirty="0"/>
              <a:t>Eldiven kullanımı el hijyeni gerekliliğini ortadan </a:t>
            </a:r>
            <a:r>
              <a:rPr lang="tr-TR" sz="2400" b="1" dirty="0" smtClean="0"/>
              <a:t>kaldırmaz.</a:t>
            </a:r>
            <a:endParaRPr lang="tr-TR" sz="2400" b="1" dirty="0"/>
          </a:p>
          <a:p>
            <a:pP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50830C2-AB57-9D76-D0DE-5F9C5EBA5D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296528"/>
            <a:ext cx="4499992" cy="25304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B9251DF6-AD2A-7CF2-2D2B-4F577854D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227106"/>
            <a:ext cx="2669282" cy="26692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/>
          </a:bodyPr>
          <a:lstStyle/>
          <a:p>
            <a:r>
              <a:rPr lang="tr-TR" sz="5400" dirty="0">
                <a:solidFill>
                  <a:schemeClr val="tx1"/>
                </a:solidFill>
                <a:latin typeface="+mn-lt"/>
              </a:rPr>
              <a:t>       ASEPTİK TEKNİK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400" b="1" dirty="0"/>
              <a:t>DİK takılması ve bakımı sırasında aseptik teknik kullanılmalıdır .</a:t>
            </a:r>
          </a:p>
          <a:p>
            <a:pPr>
              <a:lnSpc>
                <a:spcPct val="80000"/>
              </a:lnSpc>
            </a:pPr>
            <a:endParaRPr lang="tr-TR" sz="2400" b="1" dirty="0"/>
          </a:p>
          <a:p>
            <a:pPr>
              <a:lnSpc>
                <a:spcPct val="80000"/>
              </a:lnSpc>
            </a:pPr>
            <a:r>
              <a:rPr lang="tr-TR" sz="2400" b="1" dirty="0" err="1"/>
              <a:t>Periferik</a:t>
            </a:r>
            <a:r>
              <a:rPr lang="tr-TR" sz="2400" b="1" dirty="0"/>
              <a:t> </a:t>
            </a:r>
            <a:r>
              <a:rPr lang="tr-TR" sz="2400" b="1" dirty="0" err="1"/>
              <a:t>DİK’leri</a:t>
            </a:r>
            <a:r>
              <a:rPr lang="tr-TR" sz="2400" b="1" dirty="0"/>
              <a:t> takarken steril olmayan temiz eldiven giyilmeli ve ilgili hemşirelik protokolüne uygun olarak damar yolu açılmalı.</a:t>
            </a:r>
          </a:p>
          <a:p>
            <a:pPr>
              <a:lnSpc>
                <a:spcPct val="80000"/>
              </a:lnSpc>
            </a:pPr>
            <a:endParaRPr lang="tr-TR" sz="2400" b="1" dirty="0"/>
          </a:p>
          <a:p>
            <a:pPr>
              <a:lnSpc>
                <a:spcPct val="80000"/>
              </a:lnSpc>
            </a:pPr>
            <a:r>
              <a:rPr lang="tr-TR" sz="2400" b="1" dirty="0" err="1"/>
              <a:t>Arteriyel</a:t>
            </a:r>
            <a:r>
              <a:rPr lang="tr-TR" sz="2400" b="1" dirty="0"/>
              <a:t> veya santral </a:t>
            </a:r>
            <a:r>
              <a:rPr lang="tr-TR" sz="2400" b="1" dirty="0" err="1"/>
              <a:t>DİK’ler</a:t>
            </a:r>
            <a:r>
              <a:rPr lang="tr-TR" sz="2400" b="1" dirty="0"/>
              <a:t> takılırken </a:t>
            </a:r>
            <a:r>
              <a:rPr lang="tr-TR" sz="2400" b="1" dirty="0">
                <a:solidFill>
                  <a:srgbClr val="FF0000"/>
                </a:solidFill>
              </a:rPr>
              <a:t>steril eldiven</a:t>
            </a:r>
            <a:r>
              <a:rPr lang="tr-TR" sz="2400" b="1" dirty="0"/>
              <a:t> giyilmeli.</a:t>
            </a:r>
          </a:p>
          <a:p>
            <a:pPr>
              <a:lnSpc>
                <a:spcPct val="80000"/>
              </a:lnSpc>
            </a:pPr>
            <a:endParaRPr lang="tr-TR" sz="2400" b="1" dirty="0"/>
          </a:p>
          <a:p>
            <a:pPr>
              <a:lnSpc>
                <a:spcPct val="80000"/>
              </a:lnSpc>
            </a:pPr>
            <a:r>
              <a:rPr lang="tr-TR" sz="2400" b="1" dirty="0" err="1"/>
              <a:t>Periferik</a:t>
            </a:r>
            <a:r>
              <a:rPr lang="tr-TR" sz="2400" b="1" dirty="0"/>
              <a:t> </a:t>
            </a:r>
            <a:r>
              <a:rPr lang="tr-TR" sz="2400" b="1" dirty="0" err="1"/>
              <a:t>venöz</a:t>
            </a:r>
            <a:r>
              <a:rPr lang="tr-TR" sz="2400" b="1" dirty="0"/>
              <a:t> </a:t>
            </a:r>
            <a:r>
              <a:rPr lang="tr-TR" sz="2400" b="1" dirty="0" err="1"/>
              <a:t>DİK’lerin</a:t>
            </a:r>
            <a:r>
              <a:rPr lang="tr-TR" sz="2400" b="1" dirty="0"/>
              <a:t> bakımı sırasında steril olmayan eldiven, diğer tüm </a:t>
            </a:r>
            <a:r>
              <a:rPr lang="tr-TR" sz="2400" b="1" dirty="0" err="1"/>
              <a:t>kateterlerin</a:t>
            </a:r>
            <a:r>
              <a:rPr lang="tr-TR" sz="2400" b="1" dirty="0"/>
              <a:t> bakımı sırasında steril eldiven giyilmelidir .</a:t>
            </a:r>
          </a:p>
          <a:p>
            <a:pPr>
              <a:lnSpc>
                <a:spcPct val="80000"/>
              </a:lnSpc>
            </a:pPr>
            <a:endParaRPr lang="tr-TR" sz="2400" b="1" dirty="0">
              <a:solidFill>
                <a:srgbClr val="426247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dirty="0">
                <a:latin typeface="+mn-lt"/>
              </a:rPr>
              <a:t/>
            </a:r>
            <a:br>
              <a:rPr lang="tr-TR" sz="4000" dirty="0">
                <a:latin typeface="+mn-lt"/>
              </a:rPr>
            </a:br>
            <a:r>
              <a:rPr lang="tr-TR" sz="4000" dirty="0" smtClean="0">
                <a:latin typeface="+mn-lt"/>
              </a:rPr>
              <a:t/>
            </a:r>
            <a:br>
              <a:rPr lang="tr-TR" sz="4000" dirty="0" smtClean="0">
                <a:latin typeface="+mn-lt"/>
              </a:rPr>
            </a:br>
            <a:r>
              <a:rPr lang="tr-TR" sz="4000" dirty="0">
                <a:latin typeface="+mn-lt"/>
              </a:rPr>
              <a:t/>
            </a:r>
            <a:br>
              <a:rPr lang="tr-TR" sz="4000" dirty="0">
                <a:latin typeface="+mn-lt"/>
              </a:rPr>
            </a:br>
            <a:r>
              <a:rPr lang="tr-TR" sz="4000" dirty="0" smtClean="0">
                <a:solidFill>
                  <a:schemeClr val="tx1"/>
                </a:solidFill>
                <a:latin typeface="+mn-lt"/>
              </a:rPr>
              <a:t>KATETER </a:t>
            </a:r>
            <a:r>
              <a:rPr lang="tr-TR" sz="4000" dirty="0">
                <a:solidFill>
                  <a:schemeClr val="tx1"/>
                </a:solidFill>
                <a:latin typeface="+mn-lt"/>
              </a:rPr>
              <a:t>GİRİŞ YERİNİN BAKIMI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tr-TR" sz="2800" b="1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tr-TR" sz="2800" b="1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2800" b="1" dirty="0" smtClean="0"/>
              <a:t>DİK </a:t>
            </a:r>
            <a:r>
              <a:rPr lang="tr-TR" sz="2800" b="1" dirty="0"/>
              <a:t>takılmasından önce ve pansuman değişimi sırasında cilt uygun bir antiseptik solüsyonla temizlenmeli.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tr-TR" b="1" dirty="0"/>
              <a:t>%2’lik klorheksidin içeren antiseptik solüsyonlar tercih edilmekle </a:t>
            </a:r>
            <a:r>
              <a:rPr lang="tr-TR" b="1" dirty="0" smtClean="0"/>
              <a:t>birlikte,biokadin, </a:t>
            </a:r>
            <a:r>
              <a:rPr lang="tr-TR" b="1" dirty="0"/>
              <a:t>iyodofor veya %70’lik alkol de kullanılabilir.</a:t>
            </a:r>
          </a:p>
          <a:p>
            <a:r>
              <a:rPr lang="tr-TR" sz="2400" b="1" dirty="0" err="1"/>
              <a:t>Kateter</a:t>
            </a:r>
            <a:r>
              <a:rPr lang="tr-TR" sz="2400" b="1" dirty="0"/>
              <a:t> takılmadan önce giriş yerine sürülen antiseptik solüsyon cilt üzerinde kalmalı ve </a:t>
            </a:r>
            <a:r>
              <a:rPr lang="tr-TR" sz="2400" b="1" dirty="0">
                <a:solidFill>
                  <a:srgbClr val="FF0000"/>
                </a:solidFill>
              </a:rPr>
              <a:t>hava ile temas ederek kuruması beklenmeli 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dirty="0">
                <a:solidFill>
                  <a:schemeClr val="tx1"/>
                </a:solidFill>
                <a:latin typeface="+mn-lt"/>
              </a:rPr>
              <a:t>KATETER GİRİŞ YERİ ÖRTÜLERİ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tr-TR" sz="2800" b="1" dirty="0" err="1"/>
              <a:t>Kateter</a:t>
            </a:r>
            <a:r>
              <a:rPr lang="tr-TR" sz="2800" b="1" dirty="0"/>
              <a:t> giriş yerinin örtülmesi için steril gazlı bez veya steril, şeffaf, yarı geçirgen örtüler kullanılmalıdır. </a:t>
            </a:r>
          </a:p>
          <a:p>
            <a:pPr lvl="1">
              <a:spcBef>
                <a:spcPct val="0"/>
              </a:spcBef>
            </a:pPr>
            <a:r>
              <a:rPr lang="tr-TR" b="1" dirty="0" err="1"/>
              <a:t>Arteriyel</a:t>
            </a:r>
            <a:r>
              <a:rPr lang="tr-TR" b="1" dirty="0"/>
              <a:t> </a:t>
            </a:r>
            <a:r>
              <a:rPr lang="tr-TR" b="1" dirty="0" err="1"/>
              <a:t>kateter</a:t>
            </a:r>
            <a:r>
              <a:rPr lang="tr-TR" b="1" dirty="0"/>
              <a:t> giriş yerlerinde steril gazlı bez tercih edilmelidir.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57369E6-DE52-2AD3-1608-1B09A95BA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311" y="4009627"/>
            <a:ext cx="4067743" cy="28483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46B22E90-AA8C-C671-A236-9B79E87C7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021">
            <a:off x="-107829" y="4022041"/>
            <a:ext cx="3801005" cy="26356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9D735ED5-3700-A8D1-AAB1-274F9C765D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43" y="3814115"/>
            <a:ext cx="3108701" cy="24033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1700</TotalTime>
  <Words>1517</Words>
  <Application>Microsoft Office PowerPoint</Application>
  <PresentationFormat>On-screen Show (4:3)</PresentationFormat>
  <Paragraphs>137</Paragraphs>
  <Slides>29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DAMAR İÇİ KATETER ENFEKSİYONLARI  VE ÖNLENMESİ</vt:lpstr>
      <vt:lpstr>          DAMAR İÇİ KATATER</vt:lpstr>
      <vt:lpstr>PowerPoint Presentation</vt:lpstr>
      <vt:lpstr>PowerPoint Presentation</vt:lpstr>
      <vt:lpstr>PowerPoint Presentation</vt:lpstr>
      <vt:lpstr>                EL HİJYENİ</vt:lpstr>
      <vt:lpstr>       ASEPTİK TEKNİK</vt:lpstr>
      <vt:lpstr>   KATETER GİRİŞ YERİNİN BAKIMI</vt:lpstr>
      <vt:lpstr>KATETER GİRİŞ YERİ ÖRTÜLERİ</vt:lpstr>
      <vt:lpstr>PowerPoint Presentation</vt:lpstr>
      <vt:lpstr>KATETER GİRİŞ YERİ PANSUMANI</vt:lpstr>
      <vt:lpstr>DAMAR İÇİ KATETERLERİN SEÇİMİ VE DEĞİŞTİRİLMESİ</vt:lpstr>
      <vt:lpstr>DAMAR İÇİ KATETERLERİN SEÇİMİ VE DEĞİŞTİRİLMESİ</vt:lpstr>
      <vt:lpstr>PowerPoint Presentation</vt:lpstr>
      <vt:lpstr>PowerPoint Presentation</vt:lpstr>
      <vt:lpstr>İNFÜZYON SETLERİNİN VE  PARENTERAL SIVILARIN DEĞİŞTİRİLMESİ</vt:lpstr>
      <vt:lpstr>PowerPoint Presentation</vt:lpstr>
      <vt:lpstr>PowerPoint Presentation</vt:lpstr>
      <vt:lpstr>İNTRAVENÖZ İLAÇLARIN PUŞE EDİLMESİ</vt:lpstr>
      <vt:lpstr>İntravenöz Karışımların  Hazırlanması ve Kalite Kontrolü</vt:lpstr>
      <vt:lpstr>PowerPoint Presentation</vt:lpstr>
      <vt:lpstr>PowerPoint Presentation</vt:lpstr>
      <vt:lpstr>  Periferik Venöz Kateterler</vt:lpstr>
      <vt:lpstr>PowerPoint Presentation</vt:lpstr>
      <vt:lpstr>SANTRAL VENÖZ KATETERLER</vt:lpstr>
      <vt:lpstr>PowerPoint Presentation</vt:lpstr>
      <vt:lpstr>  PERİFERİK ARTERİYEL KATETERLER VE BASINÇ MONİTORİZASYONUNDA KULLANILAN CİHAZLAR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Damar İçi Kateter Enfeksiyonları  ve Önlenmesi</dc:title>
  <dc:creator>enfeksiyon</dc:creator>
  <cp:lastModifiedBy>HIS1222GYBHm</cp:lastModifiedBy>
  <cp:revision>29</cp:revision>
  <dcterms:created xsi:type="dcterms:W3CDTF">2022-06-16T13:05:55Z</dcterms:created>
  <dcterms:modified xsi:type="dcterms:W3CDTF">2025-02-28T09:57:58Z</dcterms:modified>
</cp:coreProperties>
</file>