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1"/>
  </p:notesMasterIdLst>
  <p:sldIdLst>
    <p:sldId id="256" r:id="rId2"/>
    <p:sldId id="297" r:id="rId3"/>
    <p:sldId id="258" r:id="rId4"/>
    <p:sldId id="385" r:id="rId5"/>
    <p:sldId id="387" r:id="rId6"/>
    <p:sldId id="386" r:id="rId7"/>
    <p:sldId id="257" r:id="rId8"/>
    <p:sldId id="301" r:id="rId9"/>
    <p:sldId id="326" r:id="rId10"/>
    <p:sldId id="328" r:id="rId11"/>
    <p:sldId id="329" r:id="rId12"/>
    <p:sldId id="330" r:id="rId13"/>
    <p:sldId id="331" r:id="rId14"/>
    <p:sldId id="332" r:id="rId15"/>
    <p:sldId id="333" r:id="rId16"/>
    <p:sldId id="334" r:id="rId17"/>
    <p:sldId id="336" r:id="rId18"/>
    <p:sldId id="339" r:id="rId19"/>
    <p:sldId id="340" r:id="rId20"/>
    <p:sldId id="342" r:id="rId21"/>
    <p:sldId id="343" r:id="rId22"/>
    <p:sldId id="344" r:id="rId23"/>
    <p:sldId id="345" r:id="rId24"/>
    <p:sldId id="346" r:id="rId25"/>
    <p:sldId id="347" r:id="rId26"/>
    <p:sldId id="348" r:id="rId27"/>
    <p:sldId id="349" r:id="rId28"/>
    <p:sldId id="350" r:id="rId29"/>
    <p:sldId id="351" r:id="rId30"/>
    <p:sldId id="352" r:id="rId31"/>
    <p:sldId id="392" r:id="rId32"/>
    <p:sldId id="393" r:id="rId33"/>
    <p:sldId id="353" r:id="rId34"/>
    <p:sldId id="355" r:id="rId35"/>
    <p:sldId id="388" r:id="rId36"/>
    <p:sldId id="356" r:id="rId37"/>
    <p:sldId id="358" r:id="rId38"/>
    <p:sldId id="357" r:id="rId39"/>
    <p:sldId id="359" r:id="rId40"/>
    <p:sldId id="361" r:id="rId41"/>
    <p:sldId id="364" r:id="rId42"/>
    <p:sldId id="365" r:id="rId43"/>
    <p:sldId id="390" r:id="rId44"/>
    <p:sldId id="391" r:id="rId45"/>
    <p:sldId id="367" r:id="rId46"/>
    <p:sldId id="371" r:id="rId47"/>
    <p:sldId id="377" r:id="rId48"/>
    <p:sldId id="304" r:id="rId49"/>
    <p:sldId id="305" r:id="rId50"/>
    <p:sldId id="306" r:id="rId51"/>
    <p:sldId id="307" r:id="rId52"/>
    <p:sldId id="311" r:id="rId53"/>
    <p:sldId id="314" r:id="rId54"/>
    <p:sldId id="315" r:id="rId55"/>
    <p:sldId id="312" r:id="rId56"/>
    <p:sldId id="320" r:id="rId57"/>
    <p:sldId id="319" r:id="rId58"/>
    <p:sldId id="321" r:id="rId59"/>
    <p:sldId id="323" r:id="rId60"/>
    <p:sldId id="318" r:id="rId61"/>
    <p:sldId id="324" r:id="rId62"/>
    <p:sldId id="322" r:id="rId63"/>
    <p:sldId id="316" r:id="rId64"/>
    <p:sldId id="285" r:id="rId65"/>
    <p:sldId id="292" r:id="rId66"/>
    <p:sldId id="293" r:id="rId67"/>
    <p:sldId id="389" r:id="rId68"/>
    <p:sldId id="289" r:id="rId69"/>
    <p:sldId id="291" r:id="rId7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4946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16" y="7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460094-6D45-437E-89E6-003F9B3230DC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1C7F48-8B8E-4C7D-91D8-D45F99FB7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492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tr-TR" sz="1200" dirty="0" smtClean="0">
                <a:solidFill>
                  <a:prstClr val="black"/>
                </a:solidFill>
                <a:latin typeface="Comic Sans MS" pitchFamily="66" charset="0"/>
              </a:rPr>
              <a:t>ENERJİ</a:t>
            </a:r>
          </a:p>
          <a:p>
            <a:pPr lvl="0"/>
            <a:r>
              <a:rPr lang="tr-TR" sz="1200" dirty="0" smtClean="0">
                <a:solidFill>
                  <a:prstClr val="black"/>
                </a:solidFill>
                <a:latin typeface="Comic Sans MS" pitchFamily="66" charset="0"/>
              </a:rPr>
              <a:t>KARBONDİOKSİT</a:t>
            </a:r>
          </a:p>
          <a:p>
            <a:pPr lvl="0"/>
            <a:r>
              <a:rPr lang="tr-TR" sz="1200" dirty="0" smtClean="0">
                <a:solidFill>
                  <a:prstClr val="black"/>
                </a:solidFill>
                <a:latin typeface="Comic Sans MS" pitchFamily="66" charset="0"/>
              </a:rPr>
              <a:t>SU</a:t>
            </a:r>
            <a:endParaRPr lang="en-US" sz="1200" dirty="0" smtClean="0">
              <a:solidFill>
                <a:prstClr val="black"/>
              </a:solidFill>
              <a:latin typeface="Comic Sans MS" pitchFamily="66" charset="0"/>
            </a:endParaRPr>
          </a:p>
          <a:p>
            <a:endParaRPr lang="en-US" dirty="0">
              <a:latin typeface="Comic Sans MS" pitchFamily="66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1C7F48-8B8E-4C7D-91D8-D45F99FB740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187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1C7F48-8B8E-4C7D-91D8-D45F99FB740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89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1C7F48-8B8E-4C7D-91D8-D45F99FB740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6516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1C7F48-8B8E-4C7D-91D8-D45F99FB7409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857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7" Type="http://schemas.openxmlformats.org/officeDocument/2006/relationships/image" Target="../media/image61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g"/><Relationship Id="rId5" Type="http://schemas.openxmlformats.org/officeDocument/2006/relationships/image" Target="../media/image59.jpg"/><Relationship Id="rId4" Type="http://schemas.openxmlformats.org/officeDocument/2006/relationships/image" Target="../media/image58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jpg"/><Relationship Id="rId4" Type="http://schemas.openxmlformats.org/officeDocument/2006/relationships/image" Target="../media/image64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jpe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1981200"/>
            <a:ext cx="6022848" cy="685800"/>
          </a:xfrm>
        </p:spPr>
        <p:txBody>
          <a:bodyPr>
            <a:normAutofit fontScale="90000"/>
          </a:bodyPr>
          <a:lstStyle/>
          <a:p>
            <a:r>
              <a:rPr lang="tr-TR" sz="4800" dirty="0" smtClean="0">
                <a:solidFill>
                  <a:schemeClr val="tx1"/>
                </a:solidFill>
                <a:latin typeface="Comic Sans MS" pitchFamily="66" charset="0"/>
              </a:rPr>
              <a:t>DİYABET EĞİTİMİ</a:t>
            </a:r>
            <a:endParaRPr lang="en-US" sz="48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67025" y="5153245"/>
            <a:ext cx="5257800" cy="713936"/>
          </a:xfrm>
        </p:spPr>
        <p:txBody>
          <a:bodyPr>
            <a:normAutofit fontScale="85000" lnSpcReduction="20000"/>
          </a:bodyPr>
          <a:lstStyle/>
          <a:p>
            <a:r>
              <a:rPr lang="tr-TR" b="1" i="1" dirty="0" smtClean="0">
                <a:latin typeface="Comic Sans MS" pitchFamily="66" charset="0"/>
              </a:rPr>
              <a:t>Şermin GÖKTAY</a:t>
            </a:r>
          </a:p>
          <a:p>
            <a:r>
              <a:rPr lang="tr-TR" b="1" i="1" dirty="0" smtClean="0">
                <a:latin typeface="Comic Sans MS" pitchFamily="66" charset="0"/>
              </a:rPr>
              <a:t>Diyabet Eğitim Hemşiresi</a:t>
            </a:r>
            <a:endParaRPr lang="en-US" b="1" i="1" dirty="0">
              <a:latin typeface="Comic Sans MS" pitchFamily="66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028950"/>
            <a:ext cx="1905000" cy="177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503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86200" y="2133600"/>
            <a:ext cx="4895644" cy="41148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8600" y="1342310"/>
            <a:ext cx="8305800" cy="503951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sz="3200" dirty="0">
                <a:latin typeface="Comic Sans MS" pitchFamily="66" charset="0"/>
              </a:rPr>
              <a:t>İnsülin</a:t>
            </a:r>
            <a:r>
              <a:rPr sz="3200" spc="-90" dirty="0">
                <a:latin typeface="Comic Sans MS" pitchFamily="66" charset="0"/>
              </a:rPr>
              <a:t> </a:t>
            </a:r>
            <a:r>
              <a:rPr sz="3200" dirty="0">
                <a:latin typeface="Comic Sans MS" pitchFamily="66" charset="0"/>
              </a:rPr>
              <a:t>enjeksiyonu</a:t>
            </a:r>
            <a:r>
              <a:rPr sz="3200" spc="-72" dirty="0">
                <a:latin typeface="Comic Sans MS" pitchFamily="66" charset="0"/>
              </a:rPr>
              <a:t> </a:t>
            </a:r>
            <a:r>
              <a:rPr sz="3200" spc="-9" dirty="0">
                <a:latin typeface="Comic Sans MS" pitchFamily="66" charset="0"/>
              </a:rPr>
              <a:t>nereye</a:t>
            </a:r>
            <a:r>
              <a:rPr sz="3200" spc="-81" dirty="0">
                <a:latin typeface="Comic Sans MS" pitchFamily="66" charset="0"/>
              </a:rPr>
              <a:t> </a:t>
            </a:r>
            <a:r>
              <a:rPr sz="3200" spc="-9" dirty="0">
                <a:latin typeface="Comic Sans MS" pitchFamily="66" charset="0"/>
              </a:rPr>
              <a:t>yapılmalıdır?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09600" y="2971800"/>
            <a:ext cx="2895600" cy="3335495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algn="ctr">
              <a:spcBef>
                <a:spcPts val="90"/>
              </a:spcBef>
            </a:pPr>
            <a:r>
              <a:rPr sz="2400" dirty="0" smtClean="0">
                <a:latin typeface="Comic Sans MS" pitchFamily="66" charset="0"/>
                <a:cs typeface="Calibri"/>
              </a:rPr>
              <a:t>İns</a:t>
            </a:r>
            <a:r>
              <a:rPr lang="tr-TR" sz="2400" dirty="0" smtClean="0">
                <a:latin typeface="Comic Sans MS" pitchFamily="66" charset="0"/>
                <a:cs typeface="Calibri"/>
              </a:rPr>
              <a:t>ü</a:t>
            </a:r>
            <a:r>
              <a:rPr sz="2400" dirty="0" err="1" smtClean="0">
                <a:latin typeface="Comic Sans MS" pitchFamily="66" charset="0"/>
                <a:cs typeface="Calibri"/>
              </a:rPr>
              <a:t>lin</a:t>
            </a:r>
            <a:r>
              <a:rPr sz="2400" spc="-31" dirty="0" smtClean="0">
                <a:latin typeface="Comic Sans MS" pitchFamily="66" charset="0"/>
                <a:cs typeface="Calibri"/>
              </a:rPr>
              <a:t> </a:t>
            </a:r>
            <a:r>
              <a:rPr sz="2400" spc="-9" dirty="0">
                <a:latin typeface="Comic Sans MS" pitchFamily="66" charset="0"/>
                <a:cs typeface="Calibri"/>
              </a:rPr>
              <a:t>enjeksiyonunun</a:t>
            </a:r>
            <a:r>
              <a:rPr sz="2400" spc="-31" dirty="0">
                <a:latin typeface="Comic Sans MS" pitchFamily="66" charset="0"/>
                <a:cs typeface="Calibri"/>
              </a:rPr>
              <a:t> </a:t>
            </a:r>
            <a:r>
              <a:rPr sz="2400" dirty="0">
                <a:latin typeface="Comic Sans MS" pitchFamily="66" charset="0"/>
                <a:cs typeface="Calibri"/>
              </a:rPr>
              <a:t>deri</a:t>
            </a:r>
            <a:r>
              <a:rPr sz="2400" spc="-13" dirty="0">
                <a:latin typeface="Comic Sans MS" pitchFamily="66" charset="0"/>
                <a:cs typeface="Calibri"/>
              </a:rPr>
              <a:t> </a:t>
            </a:r>
            <a:r>
              <a:rPr sz="2400" dirty="0">
                <a:latin typeface="Comic Sans MS" pitchFamily="66" charset="0"/>
                <a:cs typeface="Calibri"/>
              </a:rPr>
              <a:t>altı</a:t>
            </a:r>
            <a:r>
              <a:rPr sz="2400" spc="-27" dirty="0">
                <a:latin typeface="Comic Sans MS" pitchFamily="66" charset="0"/>
                <a:cs typeface="Calibri"/>
              </a:rPr>
              <a:t> </a:t>
            </a:r>
            <a:r>
              <a:rPr sz="2400" dirty="0">
                <a:latin typeface="Comic Sans MS" pitchFamily="66" charset="0"/>
                <a:cs typeface="Calibri"/>
              </a:rPr>
              <a:t>yağ</a:t>
            </a:r>
            <a:r>
              <a:rPr sz="2400" spc="-31" dirty="0">
                <a:latin typeface="Comic Sans MS" pitchFamily="66" charset="0"/>
                <a:cs typeface="Calibri"/>
              </a:rPr>
              <a:t> </a:t>
            </a:r>
            <a:r>
              <a:rPr sz="2400" dirty="0">
                <a:latin typeface="Comic Sans MS" pitchFamily="66" charset="0"/>
                <a:cs typeface="Calibri"/>
              </a:rPr>
              <a:t>dokuya</a:t>
            </a:r>
            <a:r>
              <a:rPr sz="2400" spc="-22" dirty="0">
                <a:latin typeface="Comic Sans MS" pitchFamily="66" charset="0"/>
                <a:cs typeface="Calibri"/>
              </a:rPr>
              <a:t> </a:t>
            </a:r>
            <a:r>
              <a:rPr sz="2400" spc="-9" dirty="0">
                <a:latin typeface="Comic Sans MS" pitchFamily="66" charset="0"/>
                <a:cs typeface="Calibri"/>
              </a:rPr>
              <a:t>(subkutan)</a:t>
            </a:r>
            <a:r>
              <a:rPr sz="2400" spc="-31" dirty="0">
                <a:latin typeface="Comic Sans MS" pitchFamily="66" charset="0"/>
                <a:cs typeface="Calibri"/>
              </a:rPr>
              <a:t> </a:t>
            </a:r>
            <a:r>
              <a:rPr sz="2400" dirty="0">
                <a:latin typeface="Comic Sans MS" pitchFamily="66" charset="0"/>
                <a:cs typeface="Calibri"/>
              </a:rPr>
              <a:t>yapılması</a:t>
            </a:r>
            <a:r>
              <a:rPr sz="2400" spc="-22" dirty="0">
                <a:latin typeface="Comic Sans MS" pitchFamily="66" charset="0"/>
                <a:cs typeface="Calibri"/>
              </a:rPr>
              <a:t> </a:t>
            </a:r>
            <a:r>
              <a:rPr sz="2400" spc="-9" dirty="0">
                <a:latin typeface="Comic Sans MS" pitchFamily="66" charset="0"/>
                <a:cs typeface="Calibri"/>
              </a:rPr>
              <a:t>gerekir.</a:t>
            </a:r>
            <a:endParaRPr sz="2400" dirty="0">
              <a:latin typeface="Comic Sans MS" pitchFamily="66" charset="0"/>
              <a:cs typeface="Calibri"/>
            </a:endParaRPr>
          </a:p>
          <a:p>
            <a:pPr marL="570" algn="ctr"/>
            <a:r>
              <a:rPr sz="2400" spc="-18" dirty="0">
                <a:latin typeface="Comic Sans MS" pitchFamily="66" charset="0"/>
                <a:cs typeface="Calibri"/>
              </a:rPr>
              <a:t>Yağ</a:t>
            </a:r>
            <a:r>
              <a:rPr sz="2400" spc="-45" dirty="0">
                <a:latin typeface="Comic Sans MS" pitchFamily="66" charset="0"/>
                <a:cs typeface="Calibri"/>
              </a:rPr>
              <a:t> </a:t>
            </a:r>
            <a:r>
              <a:rPr sz="2400" dirty="0">
                <a:latin typeface="Comic Sans MS" pitchFamily="66" charset="0"/>
                <a:cs typeface="Calibri"/>
              </a:rPr>
              <a:t>dokusu</a:t>
            </a:r>
            <a:r>
              <a:rPr sz="2400" spc="-27" dirty="0">
                <a:latin typeface="Comic Sans MS" pitchFamily="66" charset="0"/>
                <a:cs typeface="Calibri"/>
              </a:rPr>
              <a:t> </a:t>
            </a:r>
            <a:r>
              <a:rPr sz="2400" dirty="0">
                <a:latin typeface="Comic Sans MS" pitchFamily="66" charset="0"/>
                <a:cs typeface="Calibri"/>
              </a:rPr>
              <a:t>içine</a:t>
            </a:r>
            <a:r>
              <a:rPr sz="2400" spc="-40" dirty="0">
                <a:latin typeface="Comic Sans MS" pitchFamily="66" charset="0"/>
                <a:cs typeface="Calibri"/>
              </a:rPr>
              <a:t> </a:t>
            </a:r>
            <a:r>
              <a:rPr sz="2400" dirty="0">
                <a:latin typeface="Comic Sans MS" pitchFamily="66" charset="0"/>
                <a:cs typeface="Calibri"/>
              </a:rPr>
              <a:t>yapılan</a:t>
            </a:r>
            <a:r>
              <a:rPr sz="2400" spc="-36" dirty="0">
                <a:latin typeface="Comic Sans MS" pitchFamily="66" charset="0"/>
                <a:cs typeface="Calibri"/>
              </a:rPr>
              <a:t> </a:t>
            </a:r>
            <a:r>
              <a:rPr sz="2400" spc="-9" dirty="0" err="1">
                <a:latin typeface="Comic Sans MS" pitchFamily="66" charset="0"/>
                <a:cs typeface="Calibri"/>
              </a:rPr>
              <a:t>enjeksiyonda</a:t>
            </a:r>
            <a:r>
              <a:rPr sz="2400" spc="-36" dirty="0">
                <a:latin typeface="Comic Sans MS" pitchFamily="66" charset="0"/>
                <a:cs typeface="Calibri"/>
              </a:rPr>
              <a:t> </a:t>
            </a:r>
            <a:r>
              <a:rPr sz="2400" dirty="0" smtClean="0">
                <a:latin typeface="Comic Sans MS" pitchFamily="66" charset="0"/>
                <a:cs typeface="Calibri"/>
              </a:rPr>
              <a:t>ins</a:t>
            </a:r>
            <a:r>
              <a:rPr lang="tr-TR" sz="2400" dirty="0" smtClean="0">
                <a:latin typeface="Comic Sans MS" pitchFamily="66" charset="0"/>
                <a:cs typeface="Calibri"/>
              </a:rPr>
              <a:t>ü</a:t>
            </a:r>
            <a:r>
              <a:rPr sz="2400" dirty="0" err="1" smtClean="0">
                <a:latin typeface="Comic Sans MS" pitchFamily="66" charset="0"/>
                <a:cs typeface="Calibri"/>
              </a:rPr>
              <a:t>lin</a:t>
            </a:r>
            <a:r>
              <a:rPr sz="2400" spc="-45" dirty="0" smtClean="0">
                <a:latin typeface="Comic Sans MS" pitchFamily="66" charset="0"/>
                <a:cs typeface="Calibri"/>
              </a:rPr>
              <a:t> </a:t>
            </a:r>
            <a:r>
              <a:rPr sz="2400" dirty="0">
                <a:latin typeface="Comic Sans MS" pitchFamily="66" charset="0"/>
                <a:cs typeface="Calibri"/>
              </a:rPr>
              <a:t>dengeli</a:t>
            </a:r>
            <a:r>
              <a:rPr sz="2400" spc="-40" dirty="0">
                <a:latin typeface="Comic Sans MS" pitchFamily="66" charset="0"/>
                <a:cs typeface="Calibri"/>
              </a:rPr>
              <a:t> </a:t>
            </a:r>
            <a:r>
              <a:rPr sz="2400" dirty="0">
                <a:latin typeface="Comic Sans MS" pitchFamily="66" charset="0"/>
                <a:cs typeface="Calibri"/>
              </a:rPr>
              <a:t>şekilde</a:t>
            </a:r>
            <a:r>
              <a:rPr sz="2400" spc="-31" dirty="0">
                <a:latin typeface="Comic Sans MS" pitchFamily="66" charset="0"/>
                <a:cs typeface="Calibri"/>
              </a:rPr>
              <a:t> </a:t>
            </a:r>
            <a:r>
              <a:rPr sz="2400" spc="-9" dirty="0">
                <a:latin typeface="Comic Sans MS" pitchFamily="66" charset="0"/>
                <a:cs typeface="Calibri"/>
              </a:rPr>
              <a:t>emilir.</a:t>
            </a:r>
            <a:endParaRPr sz="2400" dirty="0">
              <a:latin typeface="Comic Sans MS" pitchFamily="66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1333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8800" y="3657600"/>
            <a:ext cx="5590148" cy="300945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93618" y="609600"/>
            <a:ext cx="7107382" cy="1115850"/>
          </a:xfrm>
          <a:prstGeom prst="rect">
            <a:avLst/>
          </a:prstGeom>
        </p:spPr>
        <p:txBody>
          <a:bodyPr vert="horz" wrap="square" lIns="0" tIns="129698" rIns="0" bIns="0" rtlCol="0">
            <a:spAutoFit/>
          </a:bodyPr>
          <a:lstStyle/>
          <a:p>
            <a:pPr marL="172664">
              <a:spcBef>
                <a:spcPts val="90"/>
              </a:spcBef>
            </a:pPr>
            <a:r>
              <a:rPr sz="3200" dirty="0">
                <a:latin typeface="Comic Sans MS" pitchFamily="66" charset="0"/>
              </a:rPr>
              <a:t>İnsulin</a:t>
            </a:r>
            <a:r>
              <a:rPr sz="3200" spc="-81" dirty="0">
                <a:latin typeface="Comic Sans MS" pitchFamily="66" charset="0"/>
              </a:rPr>
              <a:t> </a:t>
            </a:r>
            <a:r>
              <a:rPr sz="3200" dirty="0">
                <a:latin typeface="Comic Sans MS" pitchFamily="66" charset="0"/>
              </a:rPr>
              <a:t>yağ</a:t>
            </a:r>
            <a:r>
              <a:rPr sz="3200" spc="-58" dirty="0">
                <a:latin typeface="Comic Sans MS" pitchFamily="66" charset="0"/>
              </a:rPr>
              <a:t> </a:t>
            </a:r>
            <a:r>
              <a:rPr sz="3200" dirty="0">
                <a:latin typeface="Comic Sans MS" pitchFamily="66" charset="0"/>
              </a:rPr>
              <a:t>doku</a:t>
            </a:r>
            <a:r>
              <a:rPr sz="3200" spc="-58" dirty="0">
                <a:latin typeface="Comic Sans MS" pitchFamily="66" charset="0"/>
              </a:rPr>
              <a:t> </a:t>
            </a:r>
            <a:r>
              <a:rPr sz="3200" dirty="0">
                <a:latin typeface="Comic Sans MS" pitchFamily="66" charset="0"/>
              </a:rPr>
              <a:t>yerine</a:t>
            </a:r>
            <a:r>
              <a:rPr sz="3200" spc="-67" dirty="0">
                <a:latin typeface="Comic Sans MS" pitchFamily="66" charset="0"/>
              </a:rPr>
              <a:t> </a:t>
            </a:r>
            <a:r>
              <a:rPr sz="3200" dirty="0">
                <a:latin typeface="Comic Sans MS" pitchFamily="66" charset="0"/>
              </a:rPr>
              <a:t>kas</a:t>
            </a:r>
            <a:r>
              <a:rPr sz="3200" spc="-49" dirty="0">
                <a:latin typeface="Comic Sans MS" pitchFamily="66" charset="0"/>
              </a:rPr>
              <a:t> </a:t>
            </a:r>
            <a:r>
              <a:rPr sz="3200" dirty="0">
                <a:latin typeface="Comic Sans MS" pitchFamily="66" charset="0"/>
              </a:rPr>
              <a:t>dokuya</a:t>
            </a:r>
            <a:r>
              <a:rPr sz="3200" spc="-72" dirty="0">
                <a:latin typeface="Comic Sans MS" pitchFamily="66" charset="0"/>
              </a:rPr>
              <a:t> </a:t>
            </a:r>
            <a:r>
              <a:rPr sz="3200" dirty="0">
                <a:latin typeface="Comic Sans MS" pitchFamily="66" charset="0"/>
              </a:rPr>
              <a:t>yapılırsa</a:t>
            </a:r>
            <a:r>
              <a:rPr sz="3200" spc="-58" dirty="0">
                <a:latin typeface="Comic Sans MS" pitchFamily="66" charset="0"/>
              </a:rPr>
              <a:t> </a:t>
            </a:r>
            <a:r>
              <a:rPr sz="3200" dirty="0">
                <a:latin typeface="Comic Sans MS" pitchFamily="66" charset="0"/>
              </a:rPr>
              <a:t>ne</a:t>
            </a:r>
            <a:r>
              <a:rPr sz="3200" spc="-58" dirty="0">
                <a:latin typeface="Comic Sans MS" pitchFamily="66" charset="0"/>
              </a:rPr>
              <a:t> </a:t>
            </a:r>
            <a:r>
              <a:rPr sz="3200" spc="-9" dirty="0">
                <a:latin typeface="Comic Sans MS" pitchFamily="66" charset="0"/>
              </a:rPr>
              <a:t>olur?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66800" y="1981200"/>
            <a:ext cx="6659880" cy="1488836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258711" marR="4559" indent="-247884">
              <a:spcBef>
                <a:spcPts val="90"/>
              </a:spcBef>
            </a:pPr>
            <a:r>
              <a:rPr sz="2400" dirty="0">
                <a:latin typeface="Comic Sans MS" pitchFamily="66" charset="0"/>
                <a:cs typeface="Calibri"/>
              </a:rPr>
              <a:t>Eğer</a:t>
            </a:r>
            <a:r>
              <a:rPr sz="2400" spc="-31" dirty="0">
                <a:latin typeface="Comic Sans MS" pitchFamily="66" charset="0"/>
                <a:cs typeface="Calibri"/>
              </a:rPr>
              <a:t> </a:t>
            </a:r>
            <a:r>
              <a:rPr sz="2400" dirty="0">
                <a:latin typeface="Comic Sans MS" pitchFamily="66" charset="0"/>
                <a:cs typeface="Calibri"/>
              </a:rPr>
              <a:t>insülin</a:t>
            </a:r>
            <a:r>
              <a:rPr sz="2400" spc="-54" dirty="0">
                <a:latin typeface="Comic Sans MS" pitchFamily="66" charset="0"/>
                <a:cs typeface="Calibri"/>
              </a:rPr>
              <a:t> </a:t>
            </a:r>
            <a:r>
              <a:rPr sz="2400" dirty="0">
                <a:latin typeface="Comic Sans MS" pitchFamily="66" charset="0"/>
                <a:cs typeface="Calibri"/>
              </a:rPr>
              <a:t>yağ</a:t>
            </a:r>
            <a:r>
              <a:rPr sz="2400" spc="-49" dirty="0">
                <a:latin typeface="Comic Sans MS" pitchFamily="66" charset="0"/>
                <a:cs typeface="Calibri"/>
              </a:rPr>
              <a:t> </a:t>
            </a:r>
            <a:r>
              <a:rPr sz="2400" dirty="0">
                <a:latin typeface="Comic Sans MS" pitchFamily="66" charset="0"/>
                <a:cs typeface="Calibri"/>
              </a:rPr>
              <a:t>doku</a:t>
            </a:r>
            <a:r>
              <a:rPr sz="2400" spc="-40" dirty="0">
                <a:latin typeface="Comic Sans MS" pitchFamily="66" charset="0"/>
                <a:cs typeface="Calibri"/>
              </a:rPr>
              <a:t> </a:t>
            </a:r>
            <a:r>
              <a:rPr sz="2400" dirty="0">
                <a:latin typeface="Comic Sans MS" pitchFamily="66" charset="0"/>
                <a:cs typeface="Calibri"/>
              </a:rPr>
              <a:t>yerine</a:t>
            </a:r>
            <a:r>
              <a:rPr sz="2400" spc="-36" dirty="0">
                <a:latin typeface="Comic Sans MS" pitchFamily="66" charset="0"/>
                <a:cs typeface="Calibri"/>
              </a:rPr>
              <a:t> </a:t>
            </a:r>
            <a:r>
              <a:rPr sz="2400" b="1" dirty="0">
                <a:latin typeface="Comic Sans MS" pitchFamily="66" charset="0"/>
                <a:cs typeface="Calibri"/>
              </a:rPr>
              <a:t>daha</a:t>
            </a:r>
            <a:r>
              <a:rPr sz="2400" b="1" spc="-45" dirty="0">
                <a:latin typeface="Comic Sans MS" pitchFamily="66" charset="0"/>
                <a:cs typeface="Calibri"/>
              </a:rPr>
              <a:t> </a:t>
            </a:r>
            <a:r>
              <a:rPr sz="2400" b="1" dirty="0">
                <a:latin typeface="Comic Sans MS" pitchFamily="66" charset="0"/>
                <a:cs typeface="Calibri"/>
              </a:rPr>
              <a:t>derine</a:t>
            </a:r>
            <a:r>
              <a:rPr sz="2400" b="1" spc="-40" dirty="0">
                <a:latin typeface="Comic Sans MS" pitchFamily="66" charset="0"/>
                <a:cs typeface="Calibri"/>
              </a:rPr>
              <a:t> </a:t>
            </a:r>
            <a:r>
              <a:rPr sz="2400" b="1" dirty="0">
                <a:latin typeface="Comic Sans MS" pitchFamily="66" charset="0"/>
                <a:cs typeface="Calibri"/>
              </a:rPr>
              <a:t>yani</a:t>
            </a:r>
            <a:r>
              <a:rPr sz="2400" b="1" spc="-36" dirty="0">
                <a:latin typeface="Comic Sans MS" pitchFamily="66" charset="0"/>
                <a:cs typeface="Calibri"/>
              </a:rPr>
              <a:t> </a:t>
            </a:r>
            <a:r>
              <a:rPr sz="2400" b="1" dirty="0">
                <a:latin typeface="Comic Sans MS" pitchFamily="66" charset="0"/>
                <a:cs typeface="Calibri"/>
              </a:rPr>
              <a:t>kas</a:t>
            </a:r>
            <a:r>
              <a:rPr sz="2400" b="1" spc="-49" dirty="0">
                <a:latin typeface="Comic Sans MS" pitchFamily="66" charset="0"/>
                <a:cs typeface="Calibri"/>
              </a:rPr>
              <a:t> </a:t>
            </a:r>
            <a:r>
              <a:rPr sz="2400" b="1" dirty="0">
                <a:latin typeface="Comic Sans MS" pitchFamily="66" charset="0"/>
                <a:cs typeface="Calibri"/>
              </a:rPr>
              <a:t>dokuya</a:t>
            </a:r>
            <a:r>
              <a:rPr sz="2400" b="1" spc="-31" dirty="0">
                <a:latin typeface="Comic Sans MS" pitchFamily="66" charset="0"/>
                <a:cs typeface="Calibri"/>
              </a:rPr>
              <a:t> </a:t>
            </a:r>
            <a:r>
              <a:rPr sz="2400" b="1" dirty="0">
                <a:latin typeface="Comic Sans MS" pitchFamily="66" charset="0"/>
                <a:cs typeface="Calibri"/>
              </a:rPr>
              <a:t>yapılırsa</a:t>
            </a:r>
            <a:r>
              <a:rPr sz="2400" dirty="0">
                <a:latin typeface="Comic Sans MS" pitchFamily="66" charset="0"/>
                <a:cs typeface="Calibri"/>
              </a:rPr>
              <a:t>,</a:t>
            </a:r>
            <a:r>
              <a:rPr sz="2400" spc="-45" dirty="0">
                <a:latin typeface="Comic Sans MS" pitchFamily="66" charset="0"/>
                <a:cs typeface="Calibri"/>
              </a:rPr>
              <a:t> </a:t>
            </a:r>
            <a:r>
              <a:rPr sz="2400" dirty="0">
                <a:latin typeface="Comic Sans MS" pitchFamily="66" charset="0"/>
                <a:cs typeface="Calibri"/>
              </a:rPr>
              <a:t>insülin</a:t>
            </a:r>
            <a:r>
              <a:rPr sz="2400" spc="-54" dirty="0">
                <a:latin typeface="Comic Sans MS" pitchFamily="66" charset="0"/>
                <a:cs typeface="Calibri"/>
              </a:rPr>
              <a:t> </a:t>
            </a:r>
            <a:r>
              <a:rPr sz="2400" spc="-22" dirty="0">
                <a:latin typeface="Comic Sans MS" pitchFamily="66" charset="0"/>
                <a:cs typeface="Calibri"/>
              </a:rPr>
              <a:t>cok </a:t>
            </a:r>
            <a:r>
              <a:rPr sz="2400" dirty="0">
                <a:latin typeface="Comic Sans MS" pitchFamily="66" charset="0"/>
                <a:cs typeface="Calibri"/>
              </a:rPr>
              <a:t>daha</a:t>
            </a:r>
            <a:r>
              <a:rPr sz="2400" spc="-45" dirty="0">
                <a:latin typeface="Comic Sans MS" pitchFamily="66" charset="0"/>
                <a:cs typeface="Calibri"/>
              </a:rPr>
              <a:t> </a:t>
            </a:r>
            <a:r>
              <a:rPr sz="2400" dirty="0">
                <a:latin typeface="Comic Sans MS" pitchFamily="66" charset="0"/>
                <a:cs typeface="Calibri"/>
              </a:rPr>
              <a:t>hızlı</a:t>
            </a:r>
            <a:r>
              <a:rPr sz="2400" spc="-40" dirty="0">
                <a:latin typeface="Comic Sans MS" pitchFamily="66" charset="0"/>
                <a:cs typeface="Calibri"/>
              </a:rPr>
              <a:t> </a:t>
            </a:r>
            <a:r>
              <a:rPr sz="2400" dirty="0">
                <a:latin typeface="Comic Sans MS" pitchFamily="66" charset="0"/>
                <a:cs typeface="Calibri"/>
              </a:rPr>
              <a:t>emilir</a:t>
            </a:r>
            <a:r>
              <a:rPr sz="2400" spc="-31" dirty="0">
                <a:latin typeface="Comic Sans MS" pitchFamily="66" charset="0"/>
                <a:cs typeface="Calibri"/>
              </a:rPr>
              <a:t> </a:t>
            </a:r>
            <a:r>
              <a:rPr sz="2400" dirty="0">
                <a:latin typeface="Comic Sans MS" pitchFamily="66" charset="0"/>
                <a:cs typeface="Calibri"/>
              </a:rPr>
              <a:t>ve</a:t>
            </a:r>
            <a:r>
              <a:rPr sz="2400" spc="-27" dirty="0">
                <a:latin typeface="Comic Sans MS" pitchFamily="66" charset="0"/>
                <a:cs typeface="Calibri"/>
              </a:rPr>
              <a:t> </a:t>
            </a:r>
            <a:r>
              <a:rPr sz="2400" dirty="0">
                <a:latin typeface="Comic Sans MS" pitchFamily="66" charset="0"/>
                <a:cs typeface="Calibri"/>
              </a:rPr>
              <a:t>kan</a:t>
            </a:r>
            <a:r>
              <a:rPr sz="2400" spc="-45" dirty="0">
                <a:latin typeface="Comic Sans MS" pitchFamily="66" charset="0"/>
                <a:cs typeface="Calibri"/>
              </a:rPr>
              <a:t> </a:t>
            </a:r>
            <a:r>
              <a:rPr sz="2400" dirty="0">
                <a:latin typeface="Comic Sans MS" pitchFamily="66" charset="0"/>
                <a:cs typeface="Calibri"/>
              </a:rPr>
              <a:t>şekeri</a:t>
            </a:r>
            <a:r>
              <a:rPr sz="2400" spc="-27" dirty="0">
                <a:latin typeface="Comic Sans MS" pitchFamily="66" charset="0"/>
                <a:cs typeface="Calibri"/>
              </a:rPr>
              <a:t> </a:t>
            </a:r>
            <a:r>
              <a:rPr sz="2400" dirty="0">
                <a:latin typeface="Comic Sans MS" pitchFamily="66" charset="0"/>
                <a:cs typeface="Calibri"/>
              </a:rPr>
              <a:t>hızla</a:t>
            </a:r>
            <a:r>
              <a:rPr sz="2400" spc="-36" dirty="0">
                <a:latin typeface="Comic Sans MS" pitchFamily="66" charset="0"/>
                <a:cs typeface="Calibri"/>
              </a:rPr>
              <a:t> </a:t>
            </a:r>
            <a:r>
              <a:rPr sz="2400" dirty="0">
                <a:latin typeface="Comic Sans MS" pitchFamily="66" charset="0"/>
                <a:cs typeface="Calibri"/>
              </a:rPr>
              <a:t>düşerek</a:t>
            </a:r>
            <a:r>
              <a:rPr sz="2400" spc="-31" dirty="0">
                <a:latin typeface="Comic Sans MS" pitchFamily="66" charset="0"/>
                <a:cs typeface="Calibri"/>
              </a:rPr>
              <a:t> </a:t>
            </a:r>
            <a:r>
              <a:rPr sz="2400" dirty="0">
                <a:latin typeface="Comic Sans MS" pitchFamily="66" charset="0"/>
                <a:cs typeface="Calibri"/>
              </a:rPr>
              <a:t>hipoglisemiye</a:t>
            </a:r>
            <a:r>
              <a:rPr sz="2400" spc="-40" dirty="0">
                <a:latin typeface="Comic Sans MS" pitchFamily="66" charset="0"/>
                <a:cs typeface="Calibri"/>
              </a:rPr>
              <a:t> </a:t>
            </a:r>
            <a:r>
              <a:rPr sz="2400" dirty="0">
                <a:latin typeface="Comic Sans MS" pitchFamily="66" charset="0"/>
                <a:cs typeface="Calibri"/>
              </a:rPr>
              <a:t>sebep</a:t>
            </a:r>
            <a:r>
              <a:rPr sz="2400" spc="-36" dirty="0">
                <a:latin typeface="Comic Sans MS" pitchFamily="66" charset="0"/>
                <a:cs typeface="Calibri"/>
              </a:rPr>
              <a:t> </a:t>
            </a:r>
            <a:r>
              <a:rPr sz="2400" spc="-9" dirty="0">
                <a:latin typeface="Comic Sans MS" pitchFamily="66" charset="0"/>
                <a:cs typeface="Calibri"/>
              </a:rPr>
              <a:t>olabilir.</a:t>
            </a:r>
            <a:endParaRPr sz="2400" dirty="0">
              <a:latin typeface="Comic Sans MS" pitchFamily="66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6570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14600" y="2057400"/>
            <a:ext cx="4114800" cy="447327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200" y="990600"/>
            <a:ext cx="8305800" cy="920926"/>
          </a:xfrm>
          <a:prstGeom prst="rect">
            <a:avLst/>
          </a:prstGeom>
        </p:spPr>
        <p:txBody>
          <a:bodyPr vert="horz" wrap="square" lIns="0" tIns="58580" rIns="0" bIns="0" rtlCol="0">
            <a:spAutoFit/>
          </a:bodyPr>
          <a:lstStyle/>
          <a:p>
            <a:pPr marL="172664">
              <a:spcBef>
                <a:spcPts val="90"/>
              </a:spcBef>
            </a:pPr>
            <a:r>
              <a:rPr sz="2800" dirty="0">
                <a:latin typeface="Comic Sans MS" pitchFamily="66" charset="0"/>
              </a:rPr>
              <a:t>İnsülin</a:t>
            </a:r>
            <a:r>
              <a:rPr sz="2800" spc="-67" dirty="0">
                <a:latin typeface="Comic Sans MS" pitchFamily="66" charset="0"/>
              </a:rPr>
              <a:t> </a:t>
            </a:r>
            <a:r>
              <a:rPr sz="2800" dirty="0">
                <a:latin typeface="Comic Sans MS" pitchFamily="66" charset="0"/>
              </a:rPr>
              <a:t>enjeksiyonu</a:t>
            </a:r>
            <a:r>
              <a:rPr sz="2800" spc="-49" dirty="0">
                <a:latin typeface="Comic Sans MS" pitchFamily="66" charset="0"/>
              </a:rPr>
              <a:t> </a:t>
            </a:r>
            <a:r>
              <a:rPr sz="2800" dirty="0">
                <a:latin typeface="Comic Sans MS" pitchFamily="66" charset="0"/>
              </a:rPr>
              <a:t>için</a:t>
            </a:r>
            <a:r>
              <a:rPr sz="2800" spc="-63" dirty="0">
                <a:latin typeface="Comic Sans MS" pitchFamily="66" charset="0"/>
              </a:rPr>
              <a:t> </a:t>
            </a:r>
            <a:r>
              <a:rPr sz="2800" dirty="0">
                <a:latin typeface="Comic Sans MS" pitchFamily="66" charset="0"/>
              </a:rPr>
              <a:t>vücutta</a:t>
            </a:r>
            <a:r>
              <a:rPr sz="2800" spc="-40" dirty="0">
                <a:latin typeface="Comic Sans MS" pitchFamily="66" charset="0"/>
              </a:rPr>
              <a:t> </a:t>
            </a:r>
            <a:r>
              <a:rPr sz="2800" dirty="0">
                <a:latin typeface="Comic Sans MS" pitchFamily="66" charset="0"/>
              </a:rPr>
              <a:t>hangi</a:t>
            </a:r>
            <a:r>
              <a:rPr sz="2800" spc="-58" dirty="0">
                <a:latin typeface="Comic Sans MS" pitchFamily="66" charset="0"/>
              </a:rPr>
              <a:t> </a:t>
            </a:r>
            <a:r>
              <a:rPr sz="2800" dirty="0">
                <a:latin typeface="Comic Sans MS" pitchFamily="66" charset="0"/>
              </a:rPr>
              <a:t>bölgeler</a:t>
            </a:r>
            <a:r>
              <a:rPr sz="2800" spc="-54" dirty="0">
                <a:latin typeface="Comic Sans MS" pitchFamily="66" charset="0"/>
              </a:rPr>
              <a:t> </a:t>
            </a:r>
            <a:r>
              <a:rPr sz="2800" spc="-9" dirty="0">
                <a:latin typeface="Comic Sans MS" pitchFamily="66" charset="0"/>
              </a:rPr>
              <a:t>kullanılır?</a:t>
            </a:r>
          </a:p>
        </p:txBody>
      </p:sp>
      <p:sp>
        <p:nvSpPr>
          <p:cNvPr id="4" name="Rectangle 3"/>
          <p:cNvSpPr/>
          <p:nvPr/>
        </p:nvSpPr>
        <p:spPr>
          <a:xfrm>
            <a:off x="609600" y="2743200"/>
            <a:ext cx="13756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u="sng" dirty="0">
                <a:solidFill>
                  <a:srgbClr val="002060"/>
                </a:solidFill>
                <a:latin typeface="Comic Sans MS" pitchFamily="66" charset="0"/>
              </a:rPr>
              <a:t>KARIN</a:t>
            </a:r>
            <a:endParaRPr lang="en-US" sz="2800" u="sng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06581" y="5334000"/>
            <a:ext cx="13605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u="sng" dirty="0">
                <a:solidFill>
                  <a:srgbClr val="002060"/>
                </a:solidFill>
                <a:latin typeface="Comic Sans MS" pitchFamily="66" charset="0"/>
              </a:rPr>
              <a:t>UYLUK</a:t>
            </a:r>
            <a:endParaRPr lang="en-US" sz="2800" u="sng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239000" y="2750311"/>
            <a:ext cx="8881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u="sng" dirty="0">
                <a:solidFill>
                  <a:srgbClr val="002060"/>
                </a:solidFill>
                <a:latin typeface="Comic Sans MS" pitchFamily="66" charset="0"/>
              </a:rPr>
              <a:t>KOL</a:t>
            </a:r>
            <a:endParaRPr lang="en-US" sz="2800" u="sng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391400" y="4957465"/>
            <a:ext cx="11699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u="sng" dirty="0">
                <a:solidFill>
                  <a:srgbClr val="002060"/>
                </a:solidFill>
                <a:latin typeface="Comic Sans MS" pitchFamily="66" charset="0"/>
              </a:rPr>
              <a:t>KALÇA</a:t>
            </a:r>
            <a:endParaRPr lang="en-US" sz="2400" u="sng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0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386246" y="1219200"/>
            <a:ext cx="8087692" cy="627061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64393">
              <a:spcBef>
                <a:spcPts val="90"/>
              </a:spcBef>
            </a:pPr>
            <a:r>
              <a:rPr sz="40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İnsülin</a:t>
            </a:r>
            <a:r>
              <a:rPr sz="4000" spc="-81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sz="4000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enjeksiyon</a:t>
            </a:r>
            <a:r>
              <a:rPr sz="4000" spc="-81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sz="4000" spc="-9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bölgeleri?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9200" y="3429000"/>
            <a:ext cx="6421785" cy="3051137"/>
          </a:xfrm>
          <a:prstGeom prst="rect">
            <a:avLst/>
          </a:prstGeom>
          <a:ln w="127000">
            <a:solidFill>
              <a:schemeClr val="accent2">
                <a:lumMod val="50000"/>
              </a:schemeClr>
            </a:solidFill>
          </a:ln>
        </p:spPr>
      </p:pic>
      <p:sp>
        <p:nvSpPr>
          <p:cNvPr id="4" name="object 4"/>
          <p:cNvSpPr txBox="1"/>
          <p:nvPr/>
        </p:nvSpPr>
        <p:spPr>
          <a:xfrm>
            <a:off x="1558636" y="2284674"/>
            <a:ext cx="3547341" cy="503951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sz="3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  <a:cs typeface="Calibri"/>
              </a:rPr>
              <a:t>Kol</a:t>
            </a:r>
            <a:r>
              <a:rPr sz="3200" b="1" spc="-58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3200" b="1" spc="-9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  <a:cs typeface="Calibri"/>
              </a:rPr>
              <a:t>bölgesi</a:t>
            </a:r>
            <a:endParaRPr sz="3200" dirty="0">
              <a:solidFill>
                <a:schemeClr val="accent3">
                  <a:lumMod val="60000"/>
                  <a:lumOff val="40000"/>
                </a:schemeClr>
              </a:solidFill>
              <a:latin typeface="Comic Sans MS" pitchFamily="66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2776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24400" y="2819400"/>
            <a:ext cx="3636652" cy="3207124"/>
          </a:xfrm>
          <a:prstGeom prst="rect">
            <a:avLst/>
          </a:prstGeom>
          <a:ln w="127000">
            <a:solidFill>
              <a:schemeClr val="accent2">
                <a:lumMod val="50000"/>
              </a:schemeClr>
            </a:solidFill>
          </a:ln>
        </p:spPr>
      </p:pic>
      <p:sp>
        <p:nvSpPr>
          <p:cNvPr id="4" name="object 4"/>
          <p:cNvSpPr txBox="1"/>
          <p:nvPr/>
        </p:nvSpPr>
        <p:spPr>
          <a:xfrm>
            <a:off x="1219200" y="3672790"/>
            <a:ext cx="2667000" cy="750172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sz="4800" b="1" spc="-9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  <a:cs typeface="Calibri"/>
              </a:rPr>
              <a:t>Abdomen</a:t>
            </a:r>
            <a:endParaRPr sz="4800" dirty="0">
              <a:solidFill>
                <a:schemeClr val="accent3">
                  <a:lumMod val="60000"/>
                  <a:lumOff val="40000"/>
                </a:schemeClr>
              </a:solidFill>
              <a:latin typeface="Comic Sans MS" pitchFamily="66" charset="0"/>
              <a:cs typeface="Calibri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90600" y="1524000"/>
            <a:ext cx="69458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İnsülin</a:t>
            </a:r>
            <a:r>
              <a:rPr lang="en-US" sz="4000" spc="-81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enjeksiyon</a:t>
            </a:r>
            <a:r>
              <a:rPr lang="en-US" sz="4000" spc="-81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 </a:t>
            </a:r>
            <a:r>
              <a:rPr lang="en-US" sz="4000" spc="-9" dirty="0" err="1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bölgeleri</a:t>
            </a:r>
            <a:r>
              <a:rPr lang="en-US" sz="4000" spc="-9" dirty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</a:rPr>
              <a:t>?</a:t>
            </a:r>
            <a:endParaRPr lang="en-US" sz="40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85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47799" y="3352800"/>
            <a:ext cx="6214950" cy="2759336"/>
          </a:xfrm>
          <a:prstGeom prst="rect">
            <a:avLst/>
          </a:prstGeom>
          <a:ln w="127000">
            <a:solidFill>
              <a:schemeClr val="accent2">
                <a:lumMod val="50000"/>
              </a:schemeClr>
            </a:solidFill>
          </a:ln>
        </p:spPr>
      </p:pic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609600" y="1066800"/>
            <a:ext cx="7118062" cy="627061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64393">
              <a:spcBef>
                <a:spcPts val="90"/>
              </a:spcBef>
            </a:pPr>
            <a:r>
              <a:rPr sz="4000" dirty="0">
                <a:latin typeface="Comic Sans MS" pitchFamily="66" charset="0"/>
              </a:rPr>
              <a:t>İnsülin</a:t>
            </a:r>
            <a:r>
              <a:rPr sz="4000" spc="-81" dirty="0">
                <a:latin typeface="Comic Sans MS" pitchFamily="66" charset="0"/>
              </a:rPr>
              <a:t> </a:t>
            </a:r>
            <a:r>
              <a:rPr sz="4000" dirty="0">
                <a:latin typeface="Comic Sans MS" pitchFamily="66" charset="0"/>
              </a:rPr>
              <a:t>enjeksiyon</a:t>
            </a:r>
            <a:r>
              <a:rPr sz="4000" spc="-81" dirty="0">
                <a:latin typeface="Comic Sans MS" pitchFamily="66" charset="0"/>
              </a:rPr>
              <a:t> </a:t>
            </a:r>
            <a:r>
              <a:rPr sz="4000" spc="-9" dirty="0">
                <a:latin typeface="Comic Sans MS" pitchFamily="66" charset="0"/>
              </a:rPr>
              <a:t>bölgeleri?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690403" y="2133600"/>
            <a:ext cx="3729743" cy="627061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sz="40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  <a:cs typeface="Calibri"/>
              </a:rPr>
              <a:t>Uyluk</a:t>
            </a:r>
            <a:r>
              <a:rPr sz="4000" b="1" spc="-27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4000" b="1" spc="-9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  <a:cs typeface="Calibri"/>
              </a:rPr>
              <a:t>bölgesi</a:t>
            </a:r>
            <a:endParaRPr sz="4000" dirty="0">
              <a:solidFill>
                <a:schemeClr val="accent3">
                  <a:lumMod val="60000"/>
                  <a:lumOff val="40000"/>
                </a:schemeClr>
              </a:solidFill>
              <a:latin typeface="Comic Sans MS" pitchFamily="66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6468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2895600"/>
            <a:ext cx="3803765" cy="3303941"/>
          </a:xfrm>
          <a:prstGeom prst="rect">
            <a:avLst/>
          </a:prstGeom>
          <a:ln w="127000">
            <a:solidFill>
              <a:schemeClr val="accent2">
                <a:lumMod val="50000"/>
              </a:schemeClr>
            </a:solidFill>
          </a:ln>
        </p:spPr>
      </p:pic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762000" y="1371600"/>
            <a:ext cx="6480048" cy="565506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64393">
              <a:spcBef>
                <a:spcPts val="90"/>
              </a:spcBef>
            </a:pPr>
            <a:r>
              <a:rPr sz="3600" dirty="0">
                <a:latin typeface="Comic Sans MS" pitchFamily="66" charset="0"/>
              </a:rPr>
              <a:t>İnsülin</a:t>
            </a:r>
            <a:r>
              <a:rPr sz="3600" spc="-81" dirty="0">
                <a:latin typeface="Comic Sans MS" pitchFamily="66" charset="0"/>
              </a:rPr>
              <a:t> </a:t>
            </a:r>
            <a:r>
              <a:rPr sz="3600" dirty="0">
                <a:latin typeface="Comic Sans MS" pitchFamily="66" charset="0"/>
              </a:rPr>
              <a:t>enjeksiyon</a:t>
            </a:r>
            <a:r>
              <a:rPr sz="3600" spc="-81" dirty="0">
                <a:latin typeface="Comic Sans MS" pitchFamily="66" charset="0"/>
              </a:rPr>
              <a:t> </a:t>
            </a:r>
            <a:r>
              <a:rPr sz="3600" spc="-9" dirty="0">
                <a:latin typeface="Comic Sans MS" pitchFamily="66" charset="0"/>
              </a:rPr>
              <a:t>bölgeleri?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715000" y="3423207"/>
            <a:ext cx="2667000" cy="1365725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sz="44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  <a:cs typeface="Calibri"/>
              </a:rPr>
              <a:t>Kalça</a:t>
            </a:r>
            <a:r>
              <a:rPr sz="4400" b="1" spc="-99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4400" b="1" spc="-9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  <a:cs typeface="Calibri"/>
              </a:rPr>
              <a:t>bölgesi</a:t>
            </a:r>
            <a:endParaRPr sz="4400" dirty="0">
              <a:solidFill>
                <a:schemeClr val="accent3">
                  <a:lumMod val="60000"/>
                  <a:lumOff val="40000"/>
                </a:schemeClr>
              </a:solidFill>
              <a:latin typeface="Comic Sans MS" pitchFamily="66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1023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2925" y="974178"/>
            <a:ext cx="2743200" cy="490039"/>
          </a:xfrm>
          <a:prstGeom prst="rect">
            <a:avLst/>
          </a:prstGeom>
        </p:spPr>
        <p:txBody>
          <a:bodyPr vert="horz" wrap="square" lIns="0" tIns="58580" rIns="0" bIns="0" rtlCol="0">
            <a:spAutoFit/>
          </a:bodyPr>
          <a:lstStyle/>
          <a:p>
            <a:pPr marL="173234" algn="ctr">
              <a:spcBef>
                <a:spcPts val="90"/>
              </a:spcBef>
            </a:pPr>
            <a:r>
              <a:rPr sz="2800" dirty="0" err="1">
                <a:latin typeface="Comic Sans MS" pitchFamily="66" charset="0"/>
              </a:rPr>
              <a:t>Bölgeler</a:t>
            </a:r>
            <a:r>
              <a:rPr sz="2800" spc="-58" dirty="0">
                <a:latin typeface="Comic Sans MS" pitchFamily="66" charset="0"/>
              </a:rPr>
              <a:t> </a:t>
            </a:r>
            <a:r>
              <a:rPr sz="2800" dirty="0" err="1" smtClean="0">
                <a:latin typeface="Comic Sans MS" pitchFamily="66" charset="0"/>
              </a:rPr>
              <a:t>arası</a:t>
            </a:r>
            <a:endParaRPr sz="2800" spc="-9" dirty="0">
              <a:latin typeface="Comic Sans MS" pitchFamily="66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3400" y="1524000"/>
            <a:ext cx="3048000" cy="3105570"/>
          </a:xfrm>
          <a:prstGeom prst="rect">
            <a:avLst/>
          </a:prstGeom>
        </p:spPr>
      </p:pic>
      <p:sp>
        <p:nvSpPr>
          <p:cNvPr id="4" name="object 3"/>
          <p:cNvSpPr txBox="1">
            <a:spLocks/>
          </p:cNvSpPr>
          <p:nvPr/>
        </p:nvSpPr>
        <p:spPr>
          <a:xfrm>
            <a:off x="4419600" y="974179"/>
            <a:ext cx="3048000" cy="490039"/>
          </a:xfrm>
          <a:prstGeom prst="rect">
            <a:avLst/>
          </a:prstGeom>
        </p:spPr>
        <p:txBody>
          <a:bodyPr vert="horz" wrap="square" lIns="0" tIns="58580" rIns="0" bIns="0" rtlCol="0" anchor="b">
            <a:sp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172664" algn="ctr">
              <a:spcBef>
                <a:spcPts val="90"/>
              </a:spcBef>
            </a:pPr>
            <a:r>
              <a:rPr lang="en-US" sz="2800" dirty="0" err="1" smtClean="0">
                <a:latin typeface="Comic Sans MS" pitchFamily="66" charset="0"/>
              </a:rPr>
              <a:t>Bölge</a:t>
            </a:r>
            <a:r>
              <a:rPr lang="en-US" sz="2800" spc="-4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içi</a:t>
            </a:r>
            <a:r>
              <a:rPr lang="en-US" sz="2800" spc="-36" dirty="0" smtClean="0">
                <a:latin typeface="Comic Sans MS" pitchFamily="66" charset="0"/>
              </a:rPr>
              <a:t> </a:t>
            </a:r>
            <a:endParaRPr lang="en-US" sz="2800" spc="-9" dirty="0">
              <a:latin typeface="Comic Sans MS" pitchFamily="66" charset="0"/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67199" y="1524000"/>
            <a:ext cx="3352800" cy="333509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88452" y="304800"/>
            <a:ext cx="25574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spc="-9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ROTASYON</a:t>
            </a:r>
            <a:endParaRPr lang="en-US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34000" y="5181599"/>
            <a:ext cx="1447800" cy="114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563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6400" y="3300783"/>
            <a:ext cx="2601695" cy="291374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1000" y="962799"/>
            <a:ext cx="8305800" cy="2096691"/>
          </a:xfrm>
          <a:prstGeom prst="rect">
            <a:avLst/>
          </a:prstGeom>
        </p:spPr>
        <p:txBody>
          <a:bodyPr vert="horz" wrap="square" lIns="0" tIns="64734" rIns="0" bIns="0" rtlCol="0">
            <a:spAutoFit/>
          </a:bodyPr>
          <a:lstStyle/>
          <a:p>
            <a:pPr marL="152720" marR="4559" indent="-570" algn="ctr">
              <a:spcBef>
                <a:spcPts val="90"/>
              </a:spcBef>
            </a:pPr>
            <a:r>
              <a:rPr sz="4400" dirty="0">
                <a:latin typeface="Comic Sans MS" pitchFamily="66" charset="0"/>
              </a:rPr>
              <a:t>İnsülin</a:t>
            </a:r>
            <a:r>
              <a:rPr sz="4400" spc="-94" dirty="0">
                <a:latin typeface="Comic Sans MS" pitchFamily="66" charset="0"/>
              </a:rPr>
              <a:t> </a:t>
            </a:r>
            <a:r>
              <a:rPr sz="4400" dirty="0">
                <a:latin typeface="Comic Sans MS" pitchFamily="66" charset="0"/>
              </a:rPr>
              <a:t>enjeksiyonunda</a:t>
            </a:r>
            <a:r>
              <a:rPr sz="4400" spc="-85" dirty="0">
                <a:latin typeface="Comic Sans MS" pitchFamily="66" charset="0"/>
              </a:rPr>
              <a:t> </a:t>
            </a:r>
            <a:r>
              <a:rPr sz="4400" dirty="0">
                <a:latin typeface="Comic Sans MS" pitchFamily="66" charset="0"/>
              </a:rPr>
              <a:t>oluşabilecek</a:t>
            </a:r>
            <a:r>
              <a:rPr sz="4400" spc="-76" dirty="0">
                <a:latin typeface="Comic Sans MS" pitchFamily="66" charset="0"/>
              </a:rPr>
              <a:t> </a:t>
            </a:r>
            <a:r>
              <a:rPr sz="4400" spc="-9" dirty="0">
                <a:latin typeface="Comic Sans MS" pitchFamily="66" charset="0"/>
              </a:rPr>
              <a:t>komplikasyonlar nelerdir?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57800" y="3426365"/>
            <a:ext cx="2699857" cy="2833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97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831272" y="3581400"/>
            <a:ext cx="7620000" cy="2891118"/>
            <a:chOff x="914400" y="3265170"/>
            <a:chExt cx="8382000" cy="32766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4400" y="3417570"/>
              <a:ext cx="4199382" cy="292607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05400" y="3265170"/>
              <a:ext cx="4190999" cy="3276600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713510" y="1166375"/>
            <a:ext cx="7559386" cy="627061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sz="2000" b="1" spc="-9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Lipodistrofi</a:t>
            </a:r>
            <a:r>
              <a:rPr sz="2000" spc="-9" dirty="0">
                <a:latin typeface="Comic Sans MS" pitchFamily="66" charset="0"/>
                <a:cs typeface="Calibri"/>
              </a:rPr>
              <a:t>,</a:t>
            </a:r>
            <a:r>
              <a:rPr sz="2000" spc="-63" dirty="0">
                <a:latin typeface="Comic Sans MS" pitchFamily="66" charset="0"/>
                <a:cs typeface="Calibri"/>
              </a:rPr>
              <a:t> </a:t>
            </a:r>
            <a:r>
              <a:rPr sz="2000" dirty="0">
                <a:latin typeface="Comic Sans MS" pitchFamily="66" charset="0"/>
                <a:cs typeface="Calibri"/>
              </a:rPr>
              <a:t>sağlıklı</a:t>
            </a:r>
            <a:r>
              <a:rPr sz="2000" spc="-45" dirty="0">
                <a:latin typeface="Comic Sans MS" pitchFamily="66" charset="0"/>
                <a:cs typeface="Calibri"/>
              </a:rPr>
              <a:t> </a:t>
            </a:r>
            <a:r>
              <a:rPr sz="2000" dirty="0">
                <a:latin typeface="Comic Sans MS" pitchFamily="66" charset="0"/>
                <a:cs typeface="Calibri"/>
              </a:rPr>
              <a:t>yağ</a:t>
            </a:r>
            <a:r>
              <a:rPr sz="2000" spc="-40" dirty="0">
                <a:latin typeface="Comic Sans MS" pitchFamily="66" charset="0"/>
                <a:cs typeface="Calibri"/>
              </a:rPr>
              <a:t> </a:t>
            </a:r>
            <a:r>
              <a:rPr sz="2000" dirty="0">
                <a:latin typeface="Comic Sans MS" pitchFamily="66" charset="0"/>
                <a:cs typeface="Calibri"/>
              </a:rPr>
              <a:t>dokusunun</a:t>
            </a:r>
            <a:r>
              <a:rPr sz="2000" spc="-36" dirty="0">
                <a:latin typeface="Comic Sans MS" pitchFamily="66" charset="0"/>
                <a:cs typeface="Calibri"/>
              </a:rPr>
              <a:t> </a:t>
            </a:r>
            <a:r>
              <a:rPr sz="2000" dirty="0">
                <a:latin typeface="Comic Sans MS" pitchFamily="66" charset="0"/>
                <a:cs typeface="Calibri"/>
              </a:rPr>
              <a:t>bozulması</a:t>
            </a:r>
            <a:r>
              <a:rPr sz="2000" spc="-40" dirty="0">
                <a:latin typeface="Comic Sans MS" pitchFamily="66" charset="0"/>
                <a:cs typeface="Calibri"/>
              </a:rPr>
              <a:t> </a:t>
            </a:r>
            <a:r>
              <a:rPr sz="2000" dirty="0">
                <a:latin typeface="Comic Sans MS" pitchFamily="66" charset="0"/>
                <a:cs typeface="Calibri"/>
              </a:rPr>
              <a:t>sonucunda</a:t>
            </a:r>
            <a:r>
              <a:rPr sz="2000" spc="-36" dirty="0">
                <a:latin typeface="Comic Sans MS" pitchFamily="66" charset="0"/>
                <a:cs typeface="Calibri"/>
              </a:rPr>
              <a:t> </a:t>
            </a:r>
            <a:r>
              <a:rPr sz="2000" dirty="0">
                <a:latin typeface="Comic Sans MS" pitchFamily="66" charset="0"/>
                <a:cs typeface="Calibri"/>
              </a:rPr>
              <a:t>meydana</a:t>
            </a:r>
            <a:r>
              <a:rPr sz="2000" spc="-40" dirty="0">
                <a:latin typeface="Comic Sans MS" pitchFamily="66" charset="0"/>
                <a:cs typeface="Calibri"/>
              </a:rPr>
              <a:t> </a:t>
            </a:r>
            <a:r>
              <a:rPr sz="2000" dirty="0">
                <a:latin typeface="Comic Sans MS" pitchFamily="66" charset="0"/>
                <a:cs typeface="Calibri"/>
              </a:rPr>
              <a:t>gelen</a:t>
            </a:r>
            <a:r>
              <a:rPr sz="2000" spc="-27" dirty="0">
                <a:latin typeface="Comic Sans MS" pitchFamily="66" charset="0"/>
                <a:cs typeface="Calibri"/>
              </a:rPr>
              <a:t> </a:t>
            </a:r>
            <a:r>
              <a:rPr sz="2000" dirty="0">
                <a:latin typeface="Comic Sans MS" pitchFamily="66" charset="0"/>
                <a:cs typeface="Calibri"/>
              </a:rPr>
              <a:t>tıbbi</a:t>
            </a:r>
            <a:r>
              <a:rPr sz="2000" spc="-40" dirty="0">
                <a:latin typeface="Comic Sans MS" pitchFamily="66" charset="0"/>
                <a:cs typeface="Calibri"/>
              </a:rPr>
              <a:t> </a:t>
            </a:r>
            <a:r>
              <a:rPr sz="2000" spc="-9" dirty="0">
                <a:latin typeface="Comic Sans MS" pitchFamily="66" charset="0"/>
                <a:cs typeface="Calibri"/>
              </a:rPr>
              <a:t>durumdur.</a:t>
            </a:r>
            <a:endParaRPr sz="2000" dirty="0">
              <a:latin typeface="Comic Sans MS" pitchFamily="66" charset="0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3400" y="2119776"/>
            <a:ext cx="2362200" cy="627061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 marR="4559" indent="-570">
              <a:spcBef>
                <a:spcPts val="90"/>
              </a:spcBef>
            </a:pPr>
            <a:r>
              <a:rPr sz="2000" b="1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Lipoatrofi</a:t>
            </a:r>
            <a:r>
              <a:rPr sz="2000" b="1" spc="-76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 </a:t>
            </a:r>
            <a:r>
              <a:rPr sz="2000" b="1" spc="-45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: </a:t>
            </a:r>
            <a:r>
              <a:rPr sz="2000" b="1" spc="-9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Lipohipertrofi:</a:t>
            </a:r>
            <a:endParaRPr sz="2000" dirty="0">
              <a:latin typeface="Comic Sans MS" pitchFamily="66" charset="0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709138" y="2098536"/>
            <a:ext cx="5742132" cy="1563215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362994">
              <a:spcBef>
                <a:spcPts val="90"/>
              </a:spcBef>
            </a:pPr>
            <a:r>
              <a:rPr sz="2000" dirty="0">
                <a:latin typeface="Comic Sans MS" pitchFamily="66" charset="0"/>
                <a:cs typeface="Calibri"/>
              </a:rPr>
              <a:t>deri</a:t>
            </a:r>
            <a:r>
              <a:rPr sz="2000" spc="-36" dirty="0">
                <a:latin typeface="Comic Sans MS" pitchFamily="66" charset="0"/>
                <a:cs typeface="Calibri"/>
              </a:rPr>
              <a:t> </a:t>
            </a:r>
            <a:r>
              <a:rPr sz="2000" dirty="0">
                <a:latin typeface="Comic Sans MS" pitchFamily="66" charset="0"/>
                <a:cs typeface="Calibri"/>
              </a:rPr>
              <a:t>altı</a:t>
            </a:r>
            <a:r>
              <a:rPr sz="2000" spc="-40" dirty="0">
                <a:latin typeface="Comic Sans MS" pitchFamily="66" charset="0"/>
                <a:cs typeface="Calibri"/>
              </a:rPr>
              <a:t> </a:t>
            </a:r>
            <a:r>
              <a:rPr sz="2000" dirty="0">
                <a:latin typeface="Comic Sans MS" pitchFamily="66" charset="0"/>
                <a:cs typeface="Calibri"/>
              </a:rPr>
              <a:t>yağ</a:t>
            </a:r>
            <a:r>
              <a:rPr sz="2000" spc="-36" dirty="0">
                <a:latin typeface="Comic Sans MS" pitchFamily="66" charset="0"/>
                <a:cs typeface="Calibri"/>
              </a:rPr>
              <a:t> </a:t>
            </a:r>
            <a:r>
              <a:rPr sz="2000" dirty="0">
                <a:latin typeface="Comic Sans MS" pitchFamily="66" charset="0"/>
                <a:cs typeface="Calibri"/>
              </a:rPr>
              <a:t>(adipöz)</a:t>
            </a:r>
            <a:r>
              <a:rPr sz="2000" spc="-22" dirty="0">
                <a:latin typeface="Comic Sans MS" pitchFamily="66" charset="0"/>
                <a:cs typeface="Calibri"/>
              </a:rPr>
              <a:t> </a:t>
            </a:r>
            <a:r>
              <a:rPr sz="2000" dirty="0">
                <a:latin typeface="Comic Sans MS" pitchFamily="66" charset="0"/>
                <a:cs typeface="Calibri"/>
              </a:rPr>
              <a:t>dokusu</a:t>
            </a:r>
            <a:r>
              <a:rPr sz="2000" spc="-36" dirty="0">
                <a:latin typeface="Comic Sans MS" pitchFamily="66" charset="0"/>
                <a:cs typeface="Calibri"/>
              </a:rPr>
              <a:t> </a:t>
            </a:r>
            <a:r>
              <a:rPr sz="2000" spc="-9" dirty="0">
                <a:latin typeface="Comic Sans MS" pitchFamily="66" charset="0"/>
                <a:cs typeface="Calibri"/>
              </a:rPr>
              <a:t>yitimi</a:t>
            </a:r>
            <a:endParaRPr sz="2000" dirty="0">
              <a:latin typeface="Comic Sans MS" pitchFamily="66" charset="0"/>
              <a:cs typeface="Calibri"/>
            </a:endParaRPr>
          </a:p>
          <a:p>
            <a:pPr marL="363564" marR="4559" indent="-570"/>
            <a:r>
              <a:rPr sz="2000" dirty="0">
                <a:latin typeface="Comic Sans MS" pitchFamily="66" charset="0"/>
                <a:cs typeface="Calibri"/>
              </a:rPr>
              <a:t>deri</a:t>
            </a:r>
            <a:r>
              <a:rPr sz="2000" spc="-36" dirty="0">
                <a:latin typeface="Comic Sans MS" pitchFamily="66" charset="0"/>
                <a:cs typeface="Calibri"/>
              </a:rPr>
              <a:t> </a:t>
            </a:r>
            <a:r>
              <a:rPr sz="2000" dirty="0">
                <a:latin typeface="Comic Sans MS" pitchFamily="66" charset="0"/>
                <a:cs typeface="Calibri"/>
              </a:rPr>
              <a:t>altı</a:t>
            </a:r>
            <a:r>
              <a:rPr sz="2000" spc="-40" dirty="0">
                <a:latin typeface="Comic Sans MS" pitchFamily="66" charset="0"/>
                <a:cs typeface="Calibri"/>
              </a:rPr>
              <a:t> </a:t>
            </a:r>
            <a:r>
              <a:rPr sz="2000" dirty="0">
                <a:latin typeface="Comic Sans MS" pitchFamily="66" charset="0"/>
                <a:cs typeface="Calibri"/>
              </a:rPr>
              <a:t>yağ</a:t>
            </a:r>
            <a:r>
              <a:rPr sz="2000" spc="-36" dirty="0">
                <a:latin typeface="Comic Sans MS" pitchFamily="66" charset="0"/>
                <a:cs typeface="Calibri"/>
              </a:rPr>
              <a:t> </a:t>
            </a:r>
            <a:r>
              <a:rPr sz="2000" dirty="0">
                <a:latin typeface="Comic Sans MS" pitchFamily="66" charset="0"/>
                <a:cs typeface="Calibri"/>
              </a:rPr>
              <a:t>(adipoz)</a:t>
            </a:r>
            <a:r>
              <a:rPr sz="2000" spc="-22" dirty="0">
                <a:latin typeface="Comic Sans MS" pitchFamily="66" charset="0"/>
                <a:cs typeface="Calibri"/>
              </a:rPr>
              <a:t> </a:t>
            </a:r>
            <a:r>
              <a:rPr sz="2000" dirty="0">
                <a:latin typeface="Comic Sans MS" pitchFamily="66" charset="0"/>
                <a:cs typeface="Calibri"/>
              </a:rPr>
              <a:t>dokusunda</a:t>
            </a:r>
            <a:r>
              <a:rPr sz="2000" spc="-31" dirty="0">
                <a:latin typeface="Comic Sans MS" pitchFamily="66" charset="0"/>
                <a:cs typeface="Calibri"/>
              </a:rPr>
              <a:t> </a:t>
            </a:r>
            <a:r>
              <a:rPr sz="2000" dirty="0">
                <a:latin typeface="Comic Sans MS" pitchFamily="66" charset="0"/>
                <a:cs typeface="Calibri"/>
              </a:rPr>
              <a:t>yumru</a:t>
            </a:r>
            <a:r>
              <a:rPr sz="2000" spc="-36" dirty="0">
                <a:latin typeface="Comic Sans MS" pitchFamily="66" charset="0"/>
                <a:cs typeface="Calibri"/>
              </a:rPr>
              <a:t> </a:t>
            </a:r>
            <a:r>
              <a:rPr sz="2000" dirty="0">
                <a:latin typeface="Comic Sans MS" pitchFamily="66" charset="0"/>
                <a:cs typeface="Calibri"/>
              </a:rPr>
              <a:t>şeklinde</a:t>
            </a:r>
            <a:r>
              <a:rPr sz="2000" spc="-40" dirty="0">
                <a:latin typeface="Comic Sans MS" pitchFamily="66" charset="0"/>
                <a:cs typeface="Calibri"/>
              </a:rPr>
              <a:t> </a:t>
            </a:r>
            <a:r>
              <a:rPr sz="2000" dirty="0">
                <a:latin typeface="Comic Sans MS" pitchFamily="66" charset="0"/>
                <a:cs typeface="Calibri"/>
              </a:rPr>
              <a:t>iyi</a:t>
            </a:r>
            <a:r>
              <a:rPr sz="2000" spc="-36" dirty="0">
                <a:latin typeface="Comic Sans MS" pitchFamily="66" charset="0"/>
                <a:cs typeface="Calibri"/>
              </a:rPr>
              <a:t> </a:t>
            </a:r>
            <a:r>
              <a:rPr sz="2000" dirty="0">
                <a:latin typeface="Comic Sans MS" pitchFamily="66" charset="0"/>
                <a:cs typeface="Calibri"/>
              </a:rPr>
              <a:t>huylu</a:t>
            </a:r>
            <a:r>
              <a:rPr sz="2000" spc="-36" dirty="0">
                <a:latin typeface="Comic Sans MS" pitchFamily="66" charset="0"/>
                <a:cs typeface="Calibri"/>
              </a:rPr>
              <a:t> </a:t>
            </a:r>
            <a:r>
              <a:rPr sz="2000" spc="-9" dirty="0">
                <a:latin typeface="Comic Sans MS" pitchFamily="66" charset="0"/>
                <a:cs typeface="Calibri"/>
              </a:rPr>
              <a:t>tümor </a:t>
            </a:r>
            <a:r>
              <a:rPr sz="2000" dirty="0">
                <a:latin typeface="Comic Sans MS" pitchFamily="66" charset="0"/>
                <a:cs typeface="Calibri"/>
              </a:rPr>
              <a:t>benzeri</a:t>
            </a:r>
            <a:r>
              <a:rPr sz="2000" spc="-76" dirty="0">
                <a:latin typeface="Comic Sans MS" pitchFamily="66" charset="0"/>
                <a:cs typeface="Calibri"/>
              </a:rPr>
              <a:t> </a:t>
            </a:r>
            <a:r>
              <a:rPr sz="2000" spc="-9" dirty="0">
                <a:latin typeface="Comic Sans MS" pitchFamily="66" charset="0"/>
                <a:cs typeface="Calibri"/>
              </a:rPr>
              <a:t>şişlikler</a:t>
            </a:r>
            <a:endParaRPr sz="2000" dirty="0">
              <a:latin typeface="Comic Sans MS" pitchFamily="66" charset="0"/>
              <a:cs typeface="Calibri"/>
            </a:endParaRPr>
          </a:p>
          <a:p>
            <a:pPr>
              <a:spcBef>
                <a:spcPts val="99"/>
              </a:spcBef>
            </a:pPr>
            <a:endParaRPr sz="2000" dirty="0">
              <a:latin typeface="Comic Sans MS" pitchFamily="66" charset="0"/>
              <a:cs typeface="Calibri"/>
            </a:endParaRPr>
          </a:p>
          <a:p>
            <a:pPr marL="11397">
              <a:tabLst>
                <a:tab pos="3675526" algn="l"/>
              </a:tabLst>
            </a:pPr>
            <a:r>
              <a:rPr sz="2000" b="1" spc="-9" dirty="0">
                <a:latin typeface="Comic Sans MS" pitchFamily="66" charset="0"/>
                <a:cs typeface="Calibri"/>
              </a:rPr>
              <a:t>Lipoatrofi</a:t>
            </a:r>
            <a:r>
              <a:rPr sz="2000" b="1" dirty="0">
                <a:latin typeface="Comic Sans MS" pitchFamily="66" charset="0"/>
                <a:cs typeface="Calibri"/>
              </a:rPr>
              <a:t>	</a:t>
            </a:r>
            <a:r>
              <a:rPr sz="2000" b="1" spc="-9" dirty="0">
                <a:latin typeface="Comic Sans MS" pitchFamily="66" charset="0"/>
                <a:cs typeface="Calibri"/>
              </a:rPr>
              <a:t>Lipohipertrofi</a:t>
            </a:r>
            <a:endParaRPr sz="2000" dirty="0">
              <a:latin typeface="Comic Sans MS" pitchFamily="66" charset="0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443644" y="3888889"/>
            <a:ext cx="5553941" cy="1588994"/>
          </a:xfrm>
          <a:custGeom>
            <a:avLst/>
            <a:gdLst/>
            <a:ahLst/>
            <a:cxnLst/>
            <a:rect l="l" t="t" r="r" b="b"/>
            <a:pathLst>
              <a:path w="6109334" h="1800860">
                <a:moveTo>
                  <a:pt x="858774" y="1395222"/>
                </a:moveTo>
                <a:lnTo>
                  <a:pt x="856488" y="1354074"/>
                </a:lnTo>
                <a:lnTo>
                  <a:pt x="842238" y="1285468"/>
                </a:lnTo>
                <a:lnTo>
                  <a:pt x="832866" y="1259878"/>
                </a:lnTo>
                <a:lnTo>
                  <a:pt x="832866" y="1376934"/>
                </a:lnTo>
                <a:lnTo>
                  <a:pt x="832866" y="1415796"/>
                </a:lnTo>
                <a:lnTo>
                  <a:pt x="822134" y="1484376"/>
                </a:lnTo>
                <a:lnTo>
                  <a:pt x="806742" y="1531048"/>
                </a:lnTo>
                <a:lnTo>
                  <a:pt x="785660" y="1574571"/>
                </a:lnTo>
                <a:lnTo>
                  <a:pt x="759371" y="1614665"/>
                </a:lnTo>
                <a:lnTo>
                  <a:pt x="728357" y="1651000"/>
                </a:lnTo>
                <a:lnTo>
                  <a:pt x="693102" y="1683308"/>
                </a:lnTo>
                <a:lnTo>
                  <a:pt x="654075" y="1711286"/>
                </a:lnTo>
                <a:lnTo>
                  <a:pt x="611797" y="1734642"/>
                </a:lnTo>
                <a:lnTo>
                  <a:pt x="566724" y="1753057"/>
                </a:lnTo>
                <a:lnTo>
                  <a:pt x="519341" y="1766265"/>
                </a:lnTo>
                <a:lnTo>
                  <a:pt x="470916" y="1773821"/>
                </a:lnTo>
                <a:lnTo>
                  <a:pt x="451866" y="1775294"/>
                </a:lnTo>
                <a:lnTo>
                  <a:pt x="451104" y="1775358"/>
                </a:lnTo>
                <a:lnTo>
                  <a:pt x="429006" y="1775460"/>
                </a:lnTo>
                <a:lnTo>
                  <a:pt x="382092" y="1773199"/>
                </a:lnTo>
                <a:lnTo>
                  <a:pt x="379488" y="1773085"/>
                </a:lnTo>
                <a:lnTo>
                  <a:pt x="331000" y="1764715"/>
                </a:lnTo>
                <a:lnTo>
                  <a:pt x="284073" y="1750695"/>
                </a:lnTo>
                <a:lnTo>
                  <a:pt x="239306" y="1731314"/>
                </a:lnTo>
                <a:lnTo>
                  <a:pt x="197231" y="1706905"/>
                </a:lnTo>
                <a:lnTo>
                  <a:pt x="158445" y="1677758"/>
                </a:lnTo>
                <a:lnTo>
                  <a:pt x="123507" y="1644218"/>
                </a:lnTo>
                <a:lnTo>
                  <a:pt x="92976" y="1606575"/>
                </a:lnTo>
                <a:lnTo>
                  <a:pt x="67424" y="1565148"/>
                </a:lnTo>
                <a:lnTo>
                  <a:pt x="47409" y="1520240"/>
                </a:lnTo>
                <a:lnTo>
                  <a:pt x="33528" y="1472184"/>
                </a:lnTo>
                <a:lnTo>
                  <a:pt x="27432" y="1434084"/>
                </a:lnTo>
                <a:lnTo>
                  <a:pt x="25146" y="1395222"/>
                </a:lnTo>
                <a:lnTo>
                  <a:pt x="25908" y="1376172"/>
                </a:lnTo>
                <a:lnTo>
                  <a:pt x="29718" y="1338072"/>
                </a:lnTo>
                <a:lnTo>
                  <a:pt x="40843" y="1291158"/>
                </a:lnTo>
                <a:lnTo>
                  <a:pt x="57442" y="1247114"/>
                </a:lnTo>
                <a:lnTo>
                  <a:pt x="79082" y="1206182"/>
                </a:lnTo>
                <a:lnTo>
                  <a:pt x="105333" y="1168577"/>
                </a:lnTo>
                <a:lnTo>
                  <a:pt x="135763" y="1134554"/>
                </a:lnTo>
                <a:lnTo>
                  <a:pt x="169951" y="1104315"/>
                </a:lnTo>
                <a:lnTo>
                  <a:pt x="207454" y="1078128"/>
                </a:lnTo>
                <a:lnTo>
                  <a:pt x="247853" y="1056195"/>
                </a:lnTo>
                <a:lnTo>
                  <a:pt x="290715" y="1038758"/>
                </a:lnTo>
                <a:lnTo>
                  <a:pt x="335610" y="1026058"/>
                </a:lnTo>
                <a:lnTo>
                  <a:pt x="382092" y="1018311"/>
                </a:lnTo>
                <a:lnTo>
                  <a:pt x="429006" y="1015796"/>
                </a:lnTo>
                <a:lnTo>
                  <a:pt x="429768" y="1015746"/>
                </a:lnTo>
                <a:lnTo>
                  <a:pt x="449580" y="1016482"/>
                </a:lnTo>
                <a:lnTo>
                  <a:pt x="451104" y="1016571"/>
                </a:lnTo>
                <a:lnTo>
                  <a:pt x="470154" y="1017981"/>
                </a:lnTo>
                <a:lnTo>
                  <a:pt x="470916" y="1018032"/>
                </a:lnTo>
                <a:lnTo>
                  <a:pt x="519341" y="1025474"/>
                </a:lnTo>
                <a:lnTo>
                  <a:pt x="519861" y="1025550"/>
                </a:lnTo>
                <a:lnTo>
                  <a:pt x="566724" y="1038580"/>
                </a:lnTo>
                <a:lnTo>
                  <a:pt x="612127" y="1057148"/>
                </a:lnTo>
                <a:lnTo>
                  <a:pt x="654418" y="1080592"/>
                </a:lnTo>
                <a:lnTo>
                  <a:pt x="693470" y="1108697"/>
                </a:lnTo>
                <a:lnTo>
                  <a:pt x="728789" y="1141145"/>
                </a:lnTo>
                <a:lnTo>
                  <a:pt x="759841" y="1177607"/>
                </a:lnTo>
                <a:lnTo>
                  <a:pt x="786130" y="1217764"/>
                </a:lnTo>
                <a:lnTo>
                  <a:pt x="807148" y="1261287"/>
                </a:lnTo>
                <a:lnTo>
                  <a:pt x="822388" y="1307846"/>
                </a:lnTo>
                <a:lnTo>
                  <a:pt x="831342" y="1357122"/>
                </a:lnTo>
                <a:lnTo>
                  <a:pt x="832866" y="1376934"/>
                </a:lnTo>
                <a:lnTo>
                  <a:pt x="832866" y="1259878"/>
                </a:lnTo>
                <a:lnTo>
                  <a:pt x="804113" y="1198079"/>
                </a:lnTo>
                <a:lnTo>
                  <a:pt x="777976" y="1159154"/>
                </a:lnTo>
                <a:lnTo>
                  <a:pt x="747636" y="1123708"/>
                </a:lnTo>
                <a:lnTo>
                  <a:pt x="713498" y="1091933"/>
                </a:lnTo>
                <a:lnTo>
                  <a:pt x="675957" y="1064056"/>
                </a:lnTo>
                <a:lnTo>
                  <a:pt x="635406" y="1040295"/>
                </a:lnTo>
                <a:lnTo>
                  <a:pt x="592251" y="1020851"/>
                </a:lnTo>
                <a:lnTo>
                  <a:pt x="546887" y="1005954"/>
                </a:lnTo>
                <a:lnTo>
                  <a:pt x="499706" y="995794"/>
                </a:lnTo>
                <a:lnTo>
                  <a:pt x="451866" y="990688"/>
                </a:lnTo>
                <a:lnTo>
                  <a:pt x="406908" y="990600"/>
                </a:lnTo>
                <a:lnTo>
                  <a:pt x="358787" y="995832"/>
                </a:lnTo>
                <a:lnTo>
                  <a:pt x="358254" y="995883"/>
                </a:lnTo>
                <a:lnTo>
                  <a:pt x="311048" y="1006106"/>
                </a:lnTo>
                <a:lnTo>
                  <a:pt x="265671" y="1021080"/>
                </a:lnTo>
                <a:lnTo>
                  <a:pt x="222529" y="1040574"/>
                </a:lnTo>
                <a:lnTo>
                  <a:pt x="181991" y="1064387"/>
                </a:lnTo>
                <a:lnTo>
                  <a:pt x="144462" y="1092301"/>
                </a:lnTo>
                <a:lnTo>
                  <a:pt x="110337" y="1124115"/>
                </a:lnTo>
                <a:lnTo>
                  <a:pt x="80022" y="1159624"/>
                </a:lnTo>
                <a:lnTo>
                  <a:pt x="53886" y="1198600"/>
                </a:lnTo>
                <a:lnTo>
                  <a:pt x="32334" y="1240840"/>
                </a:lnTo>
                <a:lnTo>
                  <a:pt x="15773" y="1286129"/>
                </a:lnTo>
                <a:lnTo>
                  <a:pt x="4572" y="1334262"/>
                </a:lnTo>
                <a:lnTo>
                  <a:pt x="0" y="1375410"/>
                </a:lnTo>
                <a:lnTo>
                  <a:pt x="0" y="1395984"/>
                </a:lnTo>
                <a:lnTo>
                  <a:pt x="2286" y="1437894"/>
                </a:lnTo>
                <a:lnTo>
                  <a:pt x="8382" y="1478280"/>
                </a:lnTo>
                <a:lnTo>
                  <a:pt x="21615" y="1523796"/>
                </a:lnTo>
                <a:lnTo>
                  <a:pt x="25146" y="1532153"/>
                </a:lnTo>
                <a:lnTo>
                  <a:pt x="39674" y="1566545"/>
                </a:lnTo>
                <a:lnTo>
                  <a:pt x="62179" y="1606334"/>
                </a:lnTo>
                <a:lnTo>
                  <a:pt x="88785" y="1642973"/>
                </a:lnTo>
                <a:lnTo>
                  <a:pt x="119126" y="1676285"/>
                </a:lnTo>
                <a:lnTo>
                  <a:pt x="152806" y="1706092"/>
                </a:lnTo>
                <a:lnTo>
                  <a:pt x="189496" y="1732191"/>
                </a:lnTo>
                <a:lnTo>
                  <a:pt x="228790" y="1754390"/>
                </a:lnTo>
                <a:lnTo>
                  <a:pt x="270357" y="1772526"/>
                </a:lnTo>
                <a:lnTo>
                  <a:pt x="313817" y="1786407"/>
                </a:lnTo>
                <a:lnTo>
                  <a:pt x="358254" y="1795716"/>
                </a:lnTo>
                <a:lnTo>
                  <a:pt x="358787" y="1795830"/>
                </a:lnTo>
                <a:lnTo>
                  <a:pt x="404926" y="1800631"/>
                </a:lnTo>
                <a:lnTo>
                  <a:pt x="451866" y="1800606"/>
                </a:lnTo>
                <a:lnTo>
                  <a:pt x="473202" y="1799082"/>
                </a:lnTo>
                <a:lnTo>
                  <a:pt x="542137" y="1787182"/>
                </a:lnTo>
                <a:lnTo>
                  <a:pt x="587883" y="1772640"/>
                </a:lnTo>
                <a:lnTo>
                  <a:pt x="631393" y="1753463"/>
                </a:lnTo>
                <a:lnTo>
                  <a:pt x="672261" y="1729905"/>
                </a:lnTo>
                <a:lnTo>
                  <a:pt x="710120" y="1702257"/>
                </a:lnTo>
                <a:lnTo>
                  <a:pt x="744575" y="1670761"/>
                </a:lnTo>
                <a:lnTo>
                  <a:pt x="775233" y="1635721"/>
                </a:lnTo>
                <a:lnTo>
                  <a:pt x="801700" y="1597380"/>
                </a:lnTo>
                <a:lnTo>
                  <a:pt x="823607" y="1556029"/>
                </a:lnTo>
                <a:lnTo>
                  <a:pt x="832866" y="1531924"/>
                </a:lnTo>
                <a:lnTo>
                  <a:pt x="840549" y="1511922"/>
                </a:lnTo>
                <a:lnTo>
                  <a:pt x="852144" y="1465351"/>
                </a:lnTo>
                <a:lnTo>
                  <a:pt x="858012" y="1416558"/>
                </a:lnTo>
                <a:lnTo>
                  <a:pt x="858774" y="1395222"/>
                </a:lnTo>
                <a:close/>
              </a:path>
              <a:path w="6109334" h="1800860">
                <a:moveTo>
                  <a:pt x="3377946" y="461010"/>
                </a:moveTo>
                <a:lnTo>
                  <a:pt x="3377184" y="448818"/>
                </a:lnTo>
                <a:lnTo>
                  <a:pt x="3371951" y="399402"/>
                </a:lnTo>
                <a:lnTo>
                  <a:pt x="3361715" y="351777"/>
                </a:lnTo>
                <a:lnTo>
                  <a:pt x="3352800" y="324637"/>
                </a:lnTo>
                <a:lnTo>
                  <a:pt x="3352800" y="473964"/>
                </a:lnTo>
                <a:lnTo>
                  <a:pt x="3352800" y="486156"/>
                </a:lnTo>
                <a:lnTo>
                  <a:pt x="3347034" y="543725"/>
                </a:lnTo>
                <a:lnTo>
                  <a:pt x="3337293" y="588899"/>
                </a:lnTo>
                <a:lnTo>
                  <a:pt x="3323069" y="632117"/>
                </a:lnTo>
                <a:lnTo>
                  <a:pt x="3304641" y="673176"/>
                </a:lnTo>
                <a:lnTo>
                  <a:pt x="3282289" y="711873"/>
                </a:lnTo>
                <a:lnTo>
                  <a:pt x="3256280" y="747991"/>
                </a:lnTo>
                <a:lnTo>
                  <a:pt x="3226879" y="781304"/>
                </a:lnTo>
                <a:lnTo>
                  <a:pt x="3194367" y="811631"/>
                </a:lnTo>
                <a:lnTo>
                  <a:pt x="3159023" y="838733"/>
                </a:lnTo>
                <a:lnTo>
                  <a:pt x="3121101" y="862418"/>
                </a:lnTo>
                <a:lnTo>
                  <a:pt x="3080867" y="882459"/>
                </a:lnTo>
                <a:lnTo>
                  <a:pt x="3038627" y="898652"/>
                </a:lnTo>
                <a:lnTo>
                  <a:pt x="2994622" y="910780"/>
                </a:lnTo>
                <a:lnTo>
                  <a:pt x="2949143" y="918641"/>
                </a:lnTo>
                <a:lnTo>
                  <a:pt x="2903220" y="921969"/>
                </a:lnTo>
                <a:lnTo>
                  <a:pt x="2878074" y="922020"/>
                </a:lnTo>
                <a:lnTo>
                  <a:pt x="2829407" y="918438"/>
                </a:lnTo>
                <a:lnTo>
                  <a:pt x="2828937" y="918413"/>
                </a:lnTo>
                <a:lnTo>
                  <a:pt x="2781198" y="909815"/>
                </a:lnTo>
                <a:lnTo>
                  <a:pt x="2735173" y="896505"/>
                </a:lnTo>
                <a:lnTo>
                  <a:pt x="2691155" y="878713"/>
                </a:lnTo>
                <a:lnTo>
                  <a:pt x="2649448" y="856691"/>
                </a:lnTo>
                <a:lnTo>
                  <a:pt x="2610370" y="830668"/>
                </a:lnTo>
                <a:lnTo>
                  <a:pt x="2574226" y="800900"/>
                </a:lnTo>
                <a:lnTo>
                  <a:pt x="2541320" y="767638"/>
                </a:lnTo>
                <a:lnTo>
                  <a:pt x="2511971" y="731126"/>
                </a:lnTo>
                <a:lnTo>
                  <a:pt x="2486482" y="691591"/>
                </a:lnTo>
                <a:lnTo>
                  <a:pt x="2465159" y="649300"/>
                </a:lnTo>
                <a:lnTo>
                  <a:pt x="2448306" y="604481"/>
                </a:lnTo>
                <a:lnTo>
                  <a:pt x="2436228" y="557390"/>
                </a:lnTo>
                <a:lnTo>
                  <a:pt x="2429256" y="508254"/>
                </a:lnTo>
                <a:lnTo>
                  <a:pt x="2428494" y="496824"/>
                </a:lnTo>
                <a:lnTo>
                  <a:pt x="2428494" y="480822"/>
                </a:lnTo>
                <a:lnTo>
                  <a:pt x="2428494" y="473964"/>
                </a:lnTo>
                <a:lnTo>
                  <a:pt x="2428494" y="461772"/>
                </a:lnTo>
                <a:lnTo>
                  <a:pt x="2430018" y="438912"/>
                </a:lnTo>
                <a:lnTo>
                  <a:pt x="2436076" y="392391"/>
                </a:lnTo>
                <a:lnTo>
                  <a:pt x="2446909" y="347637"/>
                </a:lnTo>
                <a:lnTo>
                  <a:pt x="2462225" y="304863"/>
                </a:lnTo>
                <a:lnTo>
                  <a:pt x="2481732" y="264312"/>
                </a:lnTo>
                <a:lnTo>
                  <a:pt x="2505151" y="226174"/>
                </a:lnTo>
                <a:lnTo>
                  <a:pt x="2532176" y="190677"/>
                </a:lnTo>
                <a:lnTo>
                  <a:pt x="2562529" y="158013"/>
                </a:lnTo>
                <a:lnTo>
                  <a:pt x="2595918" y="128435"/>
                </a:lnTo>
                <a:lnTo>
                  <a:pt x="2632037" y="102120"/>
                </a:lnTo>
                <a:lnTo>
                  <a:pt x="2670632" y="79311"/>
                </a:lnTo>
                <a:lnTo>
                  <a:pt x="2711386" y="60198"/>
                </a:lnTo>
                <a:lnTo>
                  <a:pt x="2754007" y="45021"/>
                </a:lnTo>
                <a:lnTo>
                  <a:pt x="2798229" y="33972"/>
                </a:lnTo>
                <a:lnTo>
                  <a:pt x="2843733" y="27279"/>
                </a:lnTo>
                <a:lnTo>
                  <a:pt x="2890266" y="25146"/>
                </a:lnTo>
                <a:lnTo>
                  <a:pt x="2903220" y="25196"/>
                </a:lnTo>
                <a:lnTo>
                  <a:pt x="2963748" y="30924"/>
                </a:lnTo>
                <a:lnTo>
                  <a:pt x="3011360" y="40805"/>
                </a:lnTo>
                <a:lnTo>
                  <a:pt x="3057080" y="55283"/>
                </a:lnTo>
                <a:lnTo>
                  <a:pt x="3100641" y="74129"/>
                </a:lnTo>
                <a:lnTo>
                  <a:pt x="3141738" y="97116"/>
                </a:lnTo>
                <a:lnTo>
                  <a:pt x="3180092" y="123990"/>
                </a:lnTo>
                <a:lnTo>
                  <a:pt x="3215398" y="154508"/>
                </a:lnTo>
                <a:lnTo>
                  <a:pt x="3247352" y="188455"/>
                </a:lnTo>
                <a:lnTo>
                  <a:pt x="3275660" y="225564"/>
                </a:lnTo>
                <a:lnTo>
                  <a:pt x="3300018" y="265607"/>
                </a:lnTo>
                <a:lnTo>
                  <a:pt x="3320135" y="308356"/>
                </a:lnTo>
                <a:lnTo>
                  <a:pt x="3335705" y="353542"/>
                </a:lnTo>
                <a:lnTo>
                  <a:pt x="3346437" y="400964"/>
                </a:lnTo>
                <a:lnTo>
                  <a:pt x="3352038" y="450342"/>
                </a:lnTo>
                <a:lnTo>
                  <a:pt x="3352038" y="461772"/>
                </a:lnTo>
                <a:lnTo>
                  <a:pt x="3352800" y="473964"/>
                </a:lnTo>
                <a:lnTo>
                  <a:pt x="3352800" y="324637"/>
                </a:lnTo>
                <a:lnTo>
                  <a:pt x="3346742" y="306184"/>
                </a:lnTo>
                <a:lnTo>
                  <a:pt x="3327336" y="262864"/>
                </a:lnTo>
                <a:lnTo>
                  <a:pt x="3303778" y="222021"/>
                </a:lnTo>
                <a:lnTo>
                  <a:pt x="3276346" y="183883"/>
                </a:lnTo>
                <a:lnTo>
                  <a:pt x="3245345" y="148691"/>
                </a:lnTo>
                <a:lnTo>
                  <a:pt x="3211055" y="116662"/>
                </a:lnTo>
                <a:lnTo>
                  <a:pt x="3173768" y="88023"/>
                </a:lnTo>
                <a:lnTo>
                  <a:pt x="3133775" y="62992"/>
                </a:lnTo>
                <a:lnTo>
                  <a:pt x="3091357" y="41808"/>
                </a:lnTo>
                <a:lnTo>
                  <a:pt x="3046806" y="24688"/>
                </a:lnTo>
                <a:lnTo>
                  <a:pt x="3000400" y="11874"/>
                </a:lnTo>
                <a:lnTo>
                  <a:pt x="2952445" y="3568"/>
                </a:lnTo>
                <a:lnTo>
                  <a:pt x="2903220" y="0"/>
                </a:lnTo>
                <a:lnTo>
                  <a:pt x="2878074" y="0"/>
                </a:lnTo>
                <a:lnTo>
                  <a:pt x="2829407" y="3556"/>
                </a:lnTo>
                <a:lnTo>
                  <a:pt x="2782074" y="11658"/>
                </a:lnTo>
                <a:lnTo>
                  <a:pt x="2736316" y="24079"/>
                </a:lnTo>
                <a:lnTo>
                  <a:pt x="2692412" y="40640"/>
                </a:lnTo>
                <a:lnTo>
                  <a:pt x="2650591" y="61125"/>
                </a:lnTo>
                <a:lnTo>
                  <a:pt x="2611120" y="85344"/>
                </a:lnTo>
                <a:lnTo>
                  <a:pt x="2574226" y="113106"/>
                </a:lnTo>
                <a:lnTo>
                  <a:pt x="2540266" y="144132"/>
                </a:lnTo>
                <a:lnTo>
                  <a:pt x="2509393" y="178295"/>
                </a:lnTo>
                <a:lnTo>
                  <a:pt x="2481897" y="215379"/>
                </a:lnTo>
                <a:lnTo>
                  <a:pt x="2458047" y="255181"/>
                </a:lnTo>
                <a:lnTo>
                  <a:pt x="2438082" y="297472"/>
                </a:lnTo>
                <a:lnTo>
                  <a:pt x="2422258" y="342087"/>
                </a:lnTo>
                <a:lnTo>
                  <a:pt x="2410853" y="388785"/>
                </a:lnTo>
                <a:lnTo>
                  <a:pt x="2404110" y="437388"/>
                </a:lnTo>
                <a:lnTo>
                  <a:pt x="2403348" y="449580"/>
                </a:lnTo>
                <a:lnTo>
                  <a:pt x="2403348" y="469011"/>
                </a:lnTo>
                <a:lnTo>
                  <a:pt x="2402586" y="470916"/>
                </a:lnTo>
                <a:lnTo>
                  <a:pt x="2402586" y="473964"/>
                </a:lnTo>
                <a:lnTo>
                  <a:pt x="2403348" y="486156"/>
                </a:lnTo>
                <a:lnTo>
                  <a:pt x="2403348" y="498348"/>
                </a:lnTo>
                <a:lnTo>
                  <a:pt x="2409926" y="556387"/>
                </a:lnTo>
                <a:lnTo>
                  <a:pt x="2420251" y="600722"/>
                </a:lnTo>
                <a:lnTo>
                  <a:pt x="2434806" y="643369"/>
                </a:lnTo>
                <a:lnTo>
                  <a:pt x="2453348" y="684085"/>
                </a:lnTo>
                <a:lnTo>
                  <a:pt x="2475611" y="722680"/>
                </a:lnTo>
                <a:lnTo>
                  <a:pt x="2501315" y="758952"/>
                </a:lnTo>
                <a:lnTo>
                  <a:pt x="2530221" y="792670"/>
                </a:lnTo>
                <a:lnTo>
                  <a:pt x="2562060" y="823633"/>
                </a:lnTo>
                <a:lnTo>
                  <a:pt x="2596565" y="851649"/>
                </a:lnTo>
                <a:lnTo>
                  <a:pt x="2633497" y="876477"/>
                </a:lnTo>
                <a:lnTo>
                  <a:pt x="2672562" y="897928"/>
                </a:lnTo>
                <a:lnTo>
                  <a:pt x="2713520" y="915797"/>
                </a:lnTo>
                <a:lnTo>
                  <a:pt x="2756103" y="929868"/>
                </a:lnTo>
                <a:lnTo>
                  <a:pt x="2800058" y="939927"/>
                </a:lnTo>
                <a:lnTo>
                  <a:pt x="2845117" y="945756"/>
                </a:lnTo>
                <a:lnTo>
                  <a:pt x="2890266" y="947153"/>
                </a:lnTo>
                <a:lnTo>
                  <a:pt x="2915412" y="947166"/>
                </a:lnTo>
                <a:lnTo>
                  <a:pt x="2963748" y="942467"/>
                </a:lnTo>
                <a:lnTo>
                  <a:pt x="3010738" y="933221"/>
                </a:lnTo>
                <a:lnTo>
                  <a:pt x="3056128" y="919657"/>
                </a:lnTo>
                <a:lnTo>
                  <a:pt x="3099612" y="901979"/>
                </a:lnTo>
                <a:lnTo>
                  <a:pt x="3140964" y="880414"/>
                </a:lnTo>
                <a:lnTo>
                  <a:pt x="3179889" y="855167"/>
                </a:lnTo>
                <a:lnTo>
                  <a:pt x="3216122" y="826465"/>
                </a:lnTo>
                <a:lnTo>
                  <a:pt x="3249409" y="794524"/>
                </a:lnTo>
                <a:lnTo>
                  <a:pt x="3279470" y="759561"/>
                </a:lnTo>
                <a:lnTo>
                  <a:pt x="3306038" y="721779"/>
                </a:lnTo>
                <a:lnTo>
                  <a:pt x="3328847" y="681418"/>
                </a:lnTo>
                <a:lnTo>
                  <a:pt x="3347643" y="638670"/>
                </a:lnTo>
                <a:lnTo>
                  <a:pt x="3362134" y="593775"/>
                </a:lnTo>
                <a:lnTo>
                  <a:pt x="3371951" y="547471"/>
                </a:lnTo>
                <a:lnTo>
                  <a:pt x="3371951" y="548030"/>
                </a:lnTo>
                <a:lnTo>
                  <a:pt x="3377184" y="498348"/>
                </a:lnTo>
                <a:lnTo>
                  <a:pt x="3377946" y="485394"/>
                </a:lnTo>
                <a:lnTo>
                  <a:pt x="3377946" y="461010"/>
                </a:lnTo>
                <a:close/>
              </a:path>
              <a:path w="6109334" h="1800860">
                <a:moveTo>
                  <a:pt x="4203954" y="1395984"/>
                </a:moveTo>
                <a:lnTo>
                  <a:pt x="4107942" y="1450086"/>
                </a:lnTo>
                <a:lnTo>
                  <a:pt x="4101846" y="1453134"/>
                </a:lnTo>
                <a:lnTo>
                  <a:pt x="4099560" y="1461516"/>
                </a:lnTo>
                <a:lnTo>
                  <a:pt x="4103370" y="1467612"/>
                </a:lnTo>
                <a:lnTo>
                  <a:pt x="4106418" y="1473708"/>
                </a:lnTo>
                <a:lnTo>
                  <a:pt x="4114038" y="1475232"/>
                </a:lnTo>
                <a:lnTo>
                  <a:pt x="4120134" y="1472184"/>
                </a:lnTo>
                <a:lnTo>
                  <a:pt x="4155859" y="1452029"/>
                </a:lnTo>
                <a:lnTo>
                  <a:pt x="3963924" y="1782318"/>
                </a:lnTo>
                <a:lnTo>
                  <a:pt x="3986022" y="1794510"/>
                </a:lnTo>
                <a:lnTo>
                  <a:pt x="4178046" y="1464754"/>
                </a:lnTo>
                <a:lnTo>
                  <a:pt x="4178046" y="1512570"/>
                </a:lnTo>
                <a:lnTo>
                  <a:pt x="4184142" y="1518666"/>
                </a:lnTo>
                <a:lnTo>
                  <a:pt x="4197858" y="1518666"/>
                </a:lnTo>
                <a:lnTo>
                  <a:pt x="4201668" y="1514856"/>
                </a:lnTo>
                <a:lnTo>
                  <a:pt x="4203954" y="1512570"/>
                </a:lnTo>
                <a:lnTo>
                  <a:pt x="4203954" y="1395984"/>
                </a:lnTo>
                <a:close/>
              </a:path>
              <a:path w="6109334" h="1800860">
                <a:moveTo>
                  <a:pt x="5356860" y="1734312"/>
                </a:moveTo>
                <a:lnTo>
                  <a:pt x="5096319" y="1403159"/>
                </a:lnTo>
                <a:lnTo>
                  <a:pt x="5134356" y="1418082"/>
                </a:lnTo>
                <a:lnTo>
                  <a:pt x="5141214" y="1421130"/>
                </a:lnTo>
                <a:lnTo>
                  <a:pt x="5148834" y="1417320"/>
                </a:lnTo>
                <a:lnTo>
                  <a:pt x="5151120" y="1411224"/>
                </a:lnTo>
                <a:lnTo>
                  <a:pt x="5153406" y="1404366"/>
                </a:lnTo>
                <a:lnTo>
                  <a:pt x="5150358" y="1397508"/>
                </a:lnTo>
                <a:lnTo>
                  <a:pt x="5144262" y="1394460"/>
                </a:lnTo>
                <a:lnTo>
                  <a:pt x="5041392" y="1354074"/>
                </a:lnTo>
                <a:lnTo>
                  <a:pt x="5047488" y="1397660"/>
                </a:lnTo>
                <a:lnTo>
                  <a:pt x="5056632" y="1463040"/>
                </a:lnTo>
                <a:lnTo>
                  <a:pt x="5057394" y="1469898"/>
                </a:lnTo>
                <a:lnTo>
                  <a:pt x="5064252" y="1474470"/>
                </a:lnTo>
                <a:lnTo>
                  <a:pt x="5077968" y="1472946"/>
                </a:lnTo>
                <a:lnTo>
                  <a:pt x="5082540" y="1466850"/>
                </a:lnTo>
                <a:lnTo>
                  <a:pt x="5081778" y="1459230"/>
                </a:lnTo>
                <a:lnTo>
                  <a:pt x="5075974" y="1417891"/>
                </a:lnTo>
                <a:lnTo>
                  <a:pt x="5336286" y="1750314"/>
                </a:lnTo>
                <a:lnTo>
                  <a:pt x="5356860" y="1734312"/>
                </a:lnTo>
                <a:close/>
              </a:path>
              <a:path w="6109334" h="1800860">
                <a:moveTo>
                  <a:pt x="6108954" y="1291590"/>
                </a:moveTo>
                <a:lnTo>
                  <a:pt x="6012942" y="1345692"/>
                </a:lnTo>
                <a:lnTo>
                  <a:pt x="6006846" y="1349502"/>
                </a:lnTo>
                <a:lnTo>
                  <a:pt x="6004560" y="1357122"/>
                </a:lnTo>
                <a:lnTo>
                  <a:pt x="6008370" y="1363218"/>
                </a:lnTo>
                <a:lnTo>
                  <a:pt x="6011418" y="1369314"/>
                </a:lnTo>
                <a:lnTo>
                  <a:pt x="6019038" y="1371600"/>
                </a:lnTo>
                <a:lnTo>
                  <a:pt x="6025134" y="1367790"/>
                </a:lnTo>
                <a:lnTo>
                  <a:pt x="6061443" y="1347304"/>
                </a:lnTo>
                <a:lnTo>
                  <a:pt x="5868924" y="1677924"/>
                </a:lnTo>
                <a:lnTo>
                  <a:pt x="5891022" y="1690878"/>
                </a:lnTo>
                <a:lnTo>
                  <a:pt x="6083046" y="1360449"/>
                </a:lnTo>
                <a:lnTo>
                  <a:pt x="6083046" y="1408938"/>
                </a:lnTo>
                <a:lnTo>
                  <a:pt x="6089142" y="1414272"/>
                </a:lnTo>
                <a:lnTo>
                  <a:pt x="6102858" y="1414272"/>
                </a:lnTo>
                <a:lnTo>
                  <a:pt x="6106668" y="1410944"/>
                </a:lnTo>
                <a:lnTo>
                  <a:pt x="6108954" y="1408938"/>
                </a:lnTo>
                <a:lnTo>
                  <a:pt x="6108954" y="129159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5216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1066800"/>
            <a:ext cx="4800600" cy="1143000"/>
          </a:xfrm>
        </p:spPr>
        <p:txBody>
          <a:bodyPr>
            <a:normAutofit/>
          </a:bodyPr>
          <a:lstStyle/>
          <a:p>
            <a:pPr algn="ctr"/>
            <a:r>
              <a:rPr lang="tr-TR" sz="4400" dirty="0" smtClean="0">
                <a:solidFill>
                  <a:srgbClr val="FF0000"/>
                </a:solidFill>
                <a:latin typeface="Comic Sans MS" pitchFamily="66" charset="0"/>
              </a:rPr>
              <a:t>SUNUM PLANI</a:t>
            </a:r>
            <a:endParaRPr lang="en-US" sz="4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19400"/>
            <a:ext cx="8229600" cy="3048000"/>
          </a:xfrm>
        </p:spPr>
        <p:txBody>
          <a:bodyPr/>
          <a:lstStyle/>
          <a:p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DİYABET NEDİR?</a:t>
            </a:r>
          </a:p>
          <a:p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İNSÜLİN TEDAVİSİ </a:t>
            </a:r>
          </a:p>
          <a:p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İNSÜLİN  ENJEKSİYONU</a:t>
            </a:r>
          </a:p>
          <a:p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HİPOGLİSEMİ</a:t>
            </a:r>
          </a:p>
          <a:p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HİPERGLİSEMİ</a:t>
            </a:r>
          </a:p>
          <a:p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GLUKOMETRE İLE KAN ŞEKERİ ÖLÇÜMÜ</a:t>
            </a:r>
            <a:endParaRPr lang="en-US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450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0600" y="457200"/>
            <a:ext cx="7341522" cy="627061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sz="4000" dirty="0">
                <a:latin typeface="Comic Sans MS" pitchFamily="66" charset="0"/>
              </a:rPr>
              <a:t>Lipohipertrofi</a:t>
            </a:r>
            <a:r>
              <a:rPr sz="4000" spc="-45" dirty="0">
                <a:latin typeface="Comic Sans MS" pitchFamily="66" charset="0"/>
              </a:rPr>
              <a:t> </a:t>
            </a:r>
            <a:r>
              <a:rPr sz="4000" dirty="0">
                <a:latin typeface="Comic Sans MS" pitchFamily="66" charset="0"/>
              </a:rPr>
              <a:t>neden</a:t>
            </a:r>
            <a:r>
              <a:rPr sz="4000" spc="-58" dirty="0">
                <a:latin typeface="Comic Sans MS" pitchFamily="66" charset="0"/>
              </a:rPr>
              <a:t> </a:t>
            </a:r>
            <a:r>
              <a:rPr sz="4000" spc="-9" dirty="0">
                <a:latin typeface="Comic Sans MS" pitchFamily="66" charset="0"/>
              </a:rPr>
              <a:t>oluşur?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38200" y="1301406"/>
            <a:ext cx="6884322" cy="1304170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267259" indent="-255862">
              <a:spcBef>
                <a:spcPts val="90"/>
              </a:spcBef>
              <a:buFont typeface="Arial"/>
              <a:buChar char="•"/>
              <a:tabLst>
                <a:tab pos="267259" algn="l"/>
              </a:tabLst>
            </a:pPr>
            <a:r>
              <a:rPr sz="2800" spc="-9" dirty="0">
                <a:latin typeface="Comic Sans MS" pitchFamily="66" charset="0"/>
                <a:cs typeface="Calibri"/>
              </a:rPr>
              <a:t>Enjeksiyon</a:t>
            </a:r>
            <a:r>
              <a:rPr sz="2800" spc="-27" dirty="0">
                <a:latin typeface="Comic Sans MS" pitchFamily="66" charset="0"/>
                <a:cs typeface="Calibri"/>
              </a:rPr>
              <a:t> </a:t>
            </a:r>
            <a:r>
              <a:rPr sz="2800" dirty="0">
                <a:latin typeface="Comic Sans MS" pitchFamily="66" charset="0"/>
                <a:cs typeface="Calibri"/>
              </a:rPr>
              <a:t>bölgeleri</a:t>
            </a:r>
            <a:r>
              <a:rPr sz="2800" spc="-40" dirty="0">
                <a:latin typeface="Comic Sans MS" pitchFamily="66" charset="0"/>
                <a:cs typeface="Calibri"/>
              </a:rPr>
              <a:t> </a:t>
            </a:r>
            <a:r>
              <a:rPr sz="2800" dirty="0">
                <a:latin typeface="Comic Sans MS" pitchFamily="66" charset="0"/>
                <a:cs typeface="Calibri"/>
              </a:rPr>
              <a:t>arasında</a:t>
            </a:r>
            <a:r>
              <a:rPr sz="2800" spc="-40" dirty="0">
                <a:latin typeface="Comic Sans MS" pitchFamily="66" charset="0"/>
                <a:cs typeface="Calibri"/>
              </a:rPr>
              <a:t> </a:t>
            </a:r>
            <a:r>
              <a:rPr sz="2800" dirty="0">
                <a:latin typeface="Comic Sans MS" pitchFamily="66" charset="0"/>
                <a:cs typeface="Calibri"/>
              </a:rPr>
              <a:t>ve</a:t>
            </a:r>
            <a:r>
              <a:rPr sz="2800" spc="-27" dirty="0">
                <a:latin typeface="Comic Sans MS" pitchFamily="66" charset="0"/>
                <a:cs typeface="Calibri"/>
              </a:rPr>
              <a:t> </a:t>
            </a:r>
            <a:r>
              <a:rPr sz="2800" spc="-9" dirty="0">
                <a:latin typeface="Comic Sans MS" pitchFamily="66" charset="0"/>
                <a:cs typeface="Calibri"/>
              </a:rPr>
              <a:t>enjeksiyon</a:t>
            </a:r>
            <a:r>
              <a:rPr sz="2800" spc="-27" dirty="0">
                <a:latin typeface="Comic Sans MS" pitchFamily="66" charset="0"/>
                <a:cs typeface="Calibri"/>
              </a:rPr>
              <a:t> </a:t>
            </a:r>
            <a:r>
              <a:rPr sz="2800" dirty="0">
                <a:latin typeface="Comic Sans MS" pitchFamily="66" charset="0"/>
                <a:cs typeface="Calibri"/>
              </a:rPr>
              <a:t>bölgesi</a:t>
            </a:r>
            <a:r>
              <a:rPr sz="2800" spc="-45" dirty="0">
                <a:latin typeface="Comic Sans MS" pitchFamily="66" charset="0"/>
                <a:cs typeface="Calibri"/>
              </a:rPr>
              <a:t> </a:t>
            </a:r>
            <a:r>
              <a:rPr sz="2800" dirty="0">
                <a:latin typeface="Comic Sans MS" pitchFamily="66" charset="0"/>
                <a:cs typeface="Calibri"/>
              </a:rPr>
              <a:t>içinde</a:t>
            </a:r>
            <a:r>
              <a:rPr sz="2800" spc="-45" dirty="0">
                <a:latin typeface="Comic Sans MS" pitchFamily="66" charset="0"/>
                <a:cs typeface="Calibri"/>
              </a:rPr>
              <a:t> </a:t>
            </a:r>
            <a:r>
              <a:rPr sz="2800" b="1" spc="-9" dirty="0">
                <a:latin typeface="Comic Sans MS" pitchFamily="66" charset="0"/>
                <a:cs typeface="Calibri"/>
              </a:rPr>
              <a:t>rotasyon</a:t>
            </a:r>
            <a:r>
              <a:rPr sz="2800" b="1" spc="-31" dirty="0">
                <a:latin typeface="Comic Sans MS" pitchFamily="66" charset="0"/>
                <a:cs typeface="Calibri"/>
              </a:rPr>
              <a:t> </a:t>
            </a:r>
            <a:r>
              <a:rPr sz="2800" b="1" spc="-9" dirty="0">
                <a:latin typeface="Comic Sans MS" pitchFamily="66" charset="0"/>
                <a:cs typeface="Calibri"/>
              </a:rPr>
              <a:t>yapmamak,</a:t>
            </a:r>
            <a:endParaRPr sz="2800" dirty="0">
              <a:latin typeface="Comic Sans MS" pitchFamily="66" charset="0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06531" y="2895600"/>
            <a:ext cx="6715991" cy="1304170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267259" indent="-255862">
              <a:spcBef>
                <a:spcPts val="90"/>
              </a:spcBef>
              <a:buFont typeface="Arial"/>
              <a:buChar char="•"/>
              <a:tabLst>
                <a:tab pos="267259" algn="l"/>
              </a:tabLst>
            </a:pPr>
            <a:r>
              <a:rPr sz="2800" dirty="0">
                <a:latin typeface="Comic Sans MS" pitchFamily="66" charset="0"/>
                <a:cs typeface="Calibri"/>
              </a:rPr>
              <a:t>İnsülin</a:t>
            </a:r>
            <a:r>
              <a:rPr sz="2800" spc="-58" dirty="0">
                <a:latin typeface="Comic Sans MS" pitchFamily="66" charset="0"/>
                <a:cs typeface="Calibri"/>
              </a:rPr>
              <a:t> </a:t>
            </a:r>
            <a:r>
              <a:rPr sz="2800" dirty="0">
                <a:latin typeface="Comic Sans MS" pitchFamily="66" charset="0"/>
                <a:cs typeface="Calibri"/>
              </a:rPr>
              <a:t>kalem</a:t>
            </a:r>
            <a:r>
              <a:rPr sz="2800" spc="-49" dirty="0">
                <a:latin typeface="Comic Sans MS" pitchFamily="66" charset="0"/>
                <a:cs typeface="Calibri"/>
              </a:rPr>
              <a:t> </a:t>
            </a:r>
            <a:r>
              <a:rPr sz="2800" dirty="0">
                <a:latin typeface="Comic Sans MS" pitchFamily="66" charset="0"/>
                <a:cs typeface="Calibri"/>
              </a:rPr>
              <a:t>iğnesini</a:t>
            </a:r>
            <a:r>
              <a:rPr sz="2800" spc="-58" dirty="0">
                <a:latin typeface="Comic Sans MS" pitchFamily="66" charset="0"/>
                <a:cs typeface="Calibri"/>
              </a:rPr>
              <a:t> </a:t>
            </a:r>
            <a:r>
              <a:rPr sz="2800" b="1" dirty="0">
                <a:latin typeface="Comic Sans MS" pitchFamily="66" charset="0"/>
                <a:cs typeface="Calibri"/>
              </a:rPr>
              <a:t>1</a:t>
            </a:r>
            <a:r>
              <a:rPr sz="2800" b="1" spc="-40" dirty="0">
                <a:latin typeface="Comic Sans MS" pitchFamily="66" charset="0"/>
                <a:cs typeface="Calibri"/>
              </a:rPr>
              <a:t> </a:t>
            </a:r>
            <a:r>
              <a:rPr sz="2800" b="1" dirty="0">
                <a:latin typeface="Comic Sans MS" pitchFamily="66" charset="0"/>
                <a:cs typeface="Calibri"/>
              </a:rPr>
              <a:t>defadan</a:t>
            </a:r>
            <a:r>
              <a:rPr sz="2800" b="1" spc="-36" dirty="0">
                <a:latin typeface="Comic Sans MS" pitchFamily="66" charset="0"/>
                <a:cs typeface="Calibri"/>
              </a:rPr>
              <a:t> </a:t>
            </a:r>
            <a:r>
              <a:rPr sz="2800" b="1" dirty="0">
                <a:latin typeface="Comic Sans MS" pitchFamily="66" charset="0"/>
                <a:cs typeface="Calibri"/>
              </a:rPr>
              <a:t>fazla</a:t>
            </a:r>
            <a:r>
              <a:rPr sz="2800" b="1" spc="-49" dirty="0">
                <a:latin typeface="Comic Sans MS" pitchFamily="66" charset="0"/>
                <a:cs typeface="Calibri"/>
              </a:rPr>
              <a:t> </a:t>
            </a:r>
            <a:r>
              <a:rPr sz="2800" b="1" dirty="0">
                <a:latin typeface="Comic Sans MS" pitchFamily="66" charset="0"/>
                <a:cs typeface="Calibri"/>
              </a:rPr>
              <a:t>kullanmak</a:t>
            </a:r>
            <a:r>
              <a:rPr sz="2800" b="1" spc="-54" dirty="0">
                <a:latin typeface="Comic Sans MS" pitchFamily="66" charset="0"/>
                <a:cs typeface="Calibri"/>
              </a:rPr>
              <a:t> </a:t>
            </a:r>
            <a:r>
              <a:rPr sz="2800" dirty="0">
                <a:latin typeface="Comic Sans MS" pitchFamily="66" charset="0"/>
                <a:cs typeface="Calibri"/>
              </a:rPr>
              <a:t>lipohipertrofi</a:t>
            </a:r>
            <a:r>
              <a:rPr sz="2800" spc="-45" dirty="0">
                <a:latin typeface="Comic Sans MS" pitchFamily="66" charset="0"/>
                <a:cs typeface="Calibri"/>
              </a:rPr>
              <a:t> </a:t>
            </a:r>
            <a:r>
              <a:rPr sz="2800" dirty="0">
                <a:latin typeface="Comic Sans MS" pitchFamily="66" charset="0"/>
                <a:cs typeface="Calibri"/>
              </a:rPr>
              <a:t>oluşumuna</a:t>
            </a:r>
            <a:r>
              <a:rPr sz="2800" spc="-54" dirty="0">
                <a:latin typeface="Comic Sans MS" pitchFamily="66" charset="0"/>
                <a:cs typeface="Calibri"/>
              </a:rPr>
              <a:t> </a:t>
            </a:r>
            <a:r>
              <a:rPr sz="2800" dirty="0">
                <a:latin typeface="Comic Sans MS" pitchFamily="66" charset="0"/>
                <a:cs typeface="Calibri"/>
              </a:rPr>
              <a:t>neden</a:t>
            </a:r>
            <a:r>
              <a:rPr sz="2800" spc="-45" dirty="0">
                <a:latin typeface="Comic Sans MS" pitchFamily="66" charset="0"/>
                <a:cs typeface="Calibri"/>
              </a:rPr>
              <a:t> </a:t>
            </a:r>
            <a:r>
              <a:rPr sz="2800" spc="-9" dirty="0" err="1">
                <a:latin typeface="Comic Sans MS" pitchFamily="66" charset="0"/>
                <a:cs typeface="Calibri"/>
              </a:rPr>
              <a:t>olur</a:t>
            </a:r>
            <a:r>
              <a:rPr sz="2800" spc="-9" dirty="0" smtClean="0">
                <a:latin typeface="Comic Sans MS" pitchFamily="66" charset="0"/>
                <a:cs typeface="Calibri"/>
              </a:rPr>
              <a:t>.</a:t>
            </a:r>
            <a:r>
              <a:rPr lang="tr-TR" sz="2800" spc="-9" dirty="0" smtClean="0">
                <a:latin typeface="Comic Sans MS" pitchFamily="66" charset="0"/>
                <a:cs typeface="Calibri"/>
              </a:rPr>
              <a:t> İğneler tek kullanımlıktır.</a:t>
            </a:r>
            <a:endParaRPr sz="2800" dirty="0">
              <a:latin typeface="Comic Sans MS" pitchFamily="66" charset="0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000" y="4385885"/>
            <a:ext cx="7086599" cy="201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51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0272" y="1066800"/>
            <a:ext cx="8229600" cy="1413369"/>
          </a:xfrm>
          <a:prstGeom prst="rect">
            <a:avLst/>
          </a:prstGeom>
        </p:spPr>
        <p:txBody>
          <a:bodyPr vert="horz" wrap="square" lIns="0" tIns="58580" rIns="0" bIns="0" rtlCol="0">
            <a:spAutoFit/>
          </a:bodyPr>
          <a:lstStyle/>
          <a:p>
            <a:pPr marL="172664">
              <a:spcBef>
                <a:spcPts val="90"/>
              </a:spcBef>
            </a:pPr>
            <a:r>
              <a:rPr sz="4400" dirty="0">
                <a:latin typeface="Comic Sans MS" pitchFamily="66" charset="0"/>
              </a:rPr>
              <a:t>Lipohipertrofi</a:t>
            </a:r>
            <a:r>
              <a:rPr sz="4400" spc="-81" dirty="0">
                <a:latin typeface="Comic Sans MS" pitchFamily="66" charset="0"/>
              </a:rPr>
              <a:t> </a:t>
            </a:r>
            <a:r>
              <a:rPr sz="4400" dirty="0">
                <a:latin typeface="Comic Sans MS" pitchFamily="66" charset="0"/>
              </a:rPr>
              <a:t>içine</a:t>
            </a:r>
            <a:r>
              <a:rPr sz="4400" spc="-81" dirty="0">
                <a:latin typeface="Comic Sans MS" pitchFamily="66" charset="0"/>
              </a:rPr>
              <a:t> </a:t>
            </a:r>
            <a:r>
              <a:rPr sz="4400" dirty="0">
                <a:latin typeface="Comic Sans MS" pitchFamily="66" charset="0"/>
              </a:rPr>
              <a:t>enjeksiyon</a:t>
            </a:r>
            <a:r>
              <a:rPr sz="4400" spc="-94" dirty="0">
                <a:latin typeface="Comic Sans MS" pitchFamily="66" charset="0"/>
              </a:rPr>
              <a:t> </a:t>
            </a:r>
            <a:r>
              <a:rPr sz="4400" dirty="0">
                <a:latin typeface="Comic Sans MS" pitchFamily="66" charset="0"/>
              </a:rPr>
              <a:t>yapmak</a:t>
            </a:r>
            <a:r>
              <a:rPr sz="4400" spc="-85" dirty="0">
                <a:latin typeface="Comic Sans MS" pitchFamily="66" charset="0"/>
              </a:rPr>
              <a:t> </a:t>
            </a:r>
            <a:r>
              <a:rPr sz="4400" dirty="0">
                <a:latin typeface="Comic Sans MS" pitchFamily="66" charset="0"/>
              </a:rPr>
              <a:t>risk</a:t>
            </a:r>
            <a:r>
              <a:rPr sz="4400" spc="-81" dirty="0">
                <a:latin typeface="Comic Sans MS" pitchFamily="66" charset="0"/>
              </a:rPr>
              <a:t> </a:t>
            </a:r>
            <a:r>
              <a:rPr sz="4400" spc="-9" dirty="0">
                <a:latin typeface="Comic Sans MS" pitchFamily="66" charset="0"/>
              </a:rPr>
              <a:t>yaratır</a:t>
            </a:r>
            <a:r>
              <a:rPr sz="4400" spc="-81" dirty="0">
                <a:latin typeface="Comic Sans MS" pitchFamily="66" charset="0"/>
              </a:rPr>
              <a:t> </a:t>
            </a:r>
            <a:r>
              <a:rPr sz="4400" spc="-22" dirty="0">
                <a:latin typeface="Comic Sans MS" pitchFamily="66" charset="0"/>
              </a:rPr>
              <a:t>mı?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19931" y="4429418"/>
            <a:ext cx="1662545" cy="161364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3800" y="4429418"/>
            <a:ext cx="1662545" cy="161364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43000" y="4429418"/>
            <a:ext cx="1662545" cy="161364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478395" y="2819400"/>
            <a:ext cx="5272809" cy="1304170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2184231" marR="4559" indent="-2173404">
              <a:spcBef>
                <a:spcPts val="90"/>
              </a:spcBef>
            </a:pPr>
            <a:r>
              <a:rPr sz="2800" dirty="0">
                <a:latin typeface="Comic Sans MS" pitchFamily="66" charset="0"/>
                <a:cs typeface="Calibri"/>
              </a:rPr>
              <a:t>Lipohipertrofi</a:t>
            </a:r>
            <a:r>
              <a:rPr sz="2800" spc="-36" dirty="0">
                <a:latin typeface="Comic Sans MS" pitchFamily="66" charset="0"/>
                <a:cs typeface="Calibri"/>
              </a:rPr>
              <a:t> </a:t>
            </a:r>
            <a:r>
              <a:rPr sz="2800" dirty="0">
                <a:latin typeface="Comic Sans MS" pitchFamily="66" charset="0"/>
                <a:cs typeface="Calibri"/>
              </a:rPr>
              <a:t>içine</a:t>
            </a:r>
            <a:r>
              <a:rPr sz="2800" spc="-54" dirty="0">
                <a:latin typeface="Comic Sans MS" pitchFamily="66" charset="0"/>
                <a:cs typeface="Calibri"/>
              </a:rPr>
              <a:t> </a:t>
            </a:r>
            <a:r>
              <a:rPr sz="2800" spc="-9" dirty="0" err="1">
                <a:latin typeface="Comic Sans MS" pitchFamily="66" charset="0"/>
                <a:cs typeface="Calibri"/>
              </a:rPr>
              <a:t>enjeksiyon</a:t>
            </a:r>
            <a:r>
              <a:rPr sz="2800" spc="-40" dirty="0">
                <a:latin typeface="Comic Sans MS" pitchFamily="66" charset="0"/>
                <a:cs typeface="Calibri"/>
              </a:rPr>
              <a:t> </a:t>
            </a:r>
            <a:r>
              <a:rPr sz="2800" dirty="0" err="1" smtClean="0">
                <a:latin typeface="Comic Sans MS" pitchFamily="66" charset="0"/>
                <a:cs typeface="Calibri"/>
              </a:rPr>
              <a:t>yapılması</a:t>
            </a:r>
            <a:r>
              <a:rPr sz="2800" spc="-54" dirty="0" smtClean="0">
                <a:latin typeface="Comic Sans MS" pitchFamily="66" charset="0"/>
                <a:cs typeface="Calibri"/>
              </a:rPr>
              <a:t> </a:t>
            </a:r>
            <a:r>
              <a:rPr sz="2800" dirty="0" err="1" smtClean="0">
                <a:latin typeface="Comic Sans MS" pitchFamily="66" charset="0"/>
                <a:cs typeface="Calibri"/>
              </a:rPr>
              <a:t>dokunun</a:t>
            </a:r>
            <a:r>
              <a:rPr sz="2800" spc="-45" dirty="0" smtClean="0">
                <a:latin typeface="Comic Sans MS" pitchFamily="66" charset="0"/>
                <a:cs typeface="Calibri"/>
              </a:rPr>
              <a:t> </a:t>
            </a:r>
            <a:r>
              <a:rPr sz="2800" spc="-9" dirty="0">
                <a:latin typeface="Comic Sans MS" pitchFamily="66" charset="0"/>
                <a:cs typeface="Calibri"/>
              </a:rPr>
              <a:t>gittikçe</a:t>
            </a:r>
            <a:r>
              <a:rPr sz="2800" spc="-40" dirty="0">
                <a:latin typeface="Comic Sans MS" pitchFamily="66" charset="0"/>
                <a:cs typeface="Calibri"/>
              </a:rPr>
              <a:t> </a:t>
            </a:r>
            <a:r>
              <a:rPr sz="2800" spc="-9" dirty="0">
                <a:latin typeface="Comic Sans MS" pitchFamily="66" charset="0"/>
                <a:cs typeface="Calibri"/>
              </a:rPr>
              <a:t>büyümesine </a:t>
            </a:r>
            <a:r>
              <a:rPr sz="2800" dirty="0">
                <a:latin typeface="Comic Sans MS" pitchFamily="66" charset="0"/>
                <a:cs typeface="Calibri"/>
              </a:rPr>
              <a:t>neden</a:t>
            </a:r>
            <a:r>
              <a:rPr sz="2800" spc="-31" dirty="0">
                <a:latin typeface="Comic Sans MS" pitchFamily="66" charset="0"/>
                <a:cs typeface="Calibri"/>
              </a:rPr>
              <a:t> </a:t>
            </a:r>
            <a:r>
              <a:rPr sz="2800" spc="-9" dirty="0">
                <a:latin typeface="Comic Sans MS" pitchFamily="66" charset="0"/>
                <a:cs typeface="Calibri"/>
              </a:rPr>
              <a:t>olur.</a:t>
            </a:r>
            <a:endParaRPr sz="2800" dirty="0">
              <a:latin typeface="Comic Sans MS" pitchFamily="66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61312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000" y="304800"/>
            <a:ext cx="8229600" cy="1454799"/>
          </a:xfrm>
          <a:prstGeom prst="rect">
            <a:avLst/>
          </a:prstGeom>
        </p:spPr>
        <p:txBody>
          <a:bodyPr vert="horz" wrap="square" lIns="0" tIns="99609" rIns="0" bIns="0" rtlCol="0">
            <a:spAutoFit/>
          </a:bodyPr>
          <a:lstStyle/>
          <a:p>
            <a:pPr marL="236487">
              <a:spcBef>
                <a:spcPts val="90"/>
              </a:spcBef>
            </a:pPr>
            <a:r>
              <a:rPr sz="4400" dirty="0">
                <a:latin typeface="Comic Sans MS" pitchFamily="66" charset="0"/>
              </a:rPr>
              <a:t>Lipohipertrofi</a:t>
            </a:r>
            <a:r>
              <a:rPr sz="4400" spc="-102" dirty="0">
                <a:latin typeface="Comic Sans MS" pitchFamily="66" charset="0"/>
              </a:rPr>
              <a:t> </a:t>
            </a:r>
            <a:r>
              <a:rPr sz="4400" dirty="0">
                <a:latin typeface="Comic Sans MS" pitchFamily="66" charset="0"/>
              </a:rPr>
              <a:t>kan</a:t>
            </a:r>
            <a:r>
              <a:rPr sz="4400" spc="-76" dirty="0">
                <a:latin typeface="Comic Sans MS" pitchFamily="66" charset="0"/>
              </a:rPr>
              <a:t> </a:t>
            </a:r>
            <a:r>
              <a:rPr sz="4400" dirty="0">
                <a:latin typeface="Comic Sans MS" pitchFamily="66" charset="0"/>
              </a:rPr>
              <a:t>şekeri</a:t>
            </a:r>
            <a:r>
              <a:rPr sz="4400" spc="-81" dirty="0">
                <a:latin typeface="Comic Sans MS" pitchFamily="66" charset="0"/>
              </a:rPr>
              <a:t> </a:t>
            </a:r>
            <a:r>
              <a:rPr sz="4400" spc="-9" dirty="0">
                <a:latin typeface="Comic Sans MS" pitchFamily="66" charset="0"/>
              </a:rPr>
              <a:t>kontrolünü</a:t>
            </a:r>
            <a:r>
              <a:rPr sz="4400" spc="-108" dirty="0">
                <a:latin typeface="Comic Sans MS" pitchFamily="66" charset="0"/>
              </a:rPr>
              <a:t> </a:t>
            </a:r>
            <a:r>
              <a:rPr sz="4400" dirty="0">
                <a:latin typeface="Comic Sans MS" pitchFamily="66" charset="0"/>
              </a:rPr>
              <a:t>etkiler</a:t>
            </a:r>
            <a:r>
              <a:rPr sz="4400" spc="-81" dirty="0">
                <a:latin typeface="Comic Sans MS" pitchFamily="66" charset="0"/>
              </a:rPr>
              <a:t> </a:t>
            </a:r>
            <a:r>
              <a:rPr sz="4400" spc="-22" dirty="0">
                <a:latin typeface="Comic Sans MS" pitchFamily="66" charset="0"/>
              </a:rPr>
              <a:t>mi?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3345" y="2133600"/>
            <a:ext cx="8229600" cy="4514730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3200" spc="-9" dirty="0" smtClean="0">
                <a:latin typeface="Comic Sans MS" pitchFamily="66" charset="0"/>
                <a:cs typeface="Calibri"/>
              </a:rPr>
              <a:t>Lip</a:t>
            </a:r>
            <a:r>
              <a:rPr lang="tr-TR" sz="3200" spc="-9" dirty="0" smtClean="0">
                <a:latin typeface="Comic Sans MS" pitchFamily="66" charset="0"/>
                <a:cs typeface="Calibri"/>
              </a:rPr>
              <a:t>o</a:t>
            </a:r>
            <a:r>
              <a:rPr sz="3200" spc="-9" dirty="0" err="1" smtClean="0">
                <a:latin typeface="Comic Sans MS" pitchFamily="66" charset="0"/>
                <a:cs typeface="Calibri"/>
              </a:rPr>
              <a:t>hipertrofi</a:t>
            </a:r>
            <a:r>
              <a:rPr sz="3200" spc="-54" dirty="0" smtClean="0">
                <a:latin typeface="Comic Sans MS" pitchFamily="66" charset="0"/>
                <a:cs typeface="Calibri"/>
              </a:rPr>
              <a:t> </a:t>
            </a:r>
            <a:r>
              <a:rPr sz="3200" dirty="0">
                <a:latin typeface="Comic Sans MS" pitchFamily="66" charset="0"/>
                <a:cs typeface="Calibri"/>
              </a:rPr>
              <a:t>içine</a:t>
            </a:r>
            <a:r>
              <a:rPr sz="3200" spc="-45" dirty="0">
                <a:latin typeface="Comic Sans MS" pitchFamily="66" charset="0"/>
                <a:cs typeface="Calibri"/>
              </a:rPr>
              <a:t> </a:t>
            </a:r>
            <a:r>
              <a:rPr sz="3200" dirty="0">
                <a:latin typeface="Comic Sans MS" pitchFamily="66" charset="0"/>
                <a:cs typeface="Calibri"/>
              </a:rPr>
              <a:t>enjekte</a:t>
            </a:r>
            <a:r>
              <a:rPr sz="3200" spc="-54" dirty="0">
                <a:latin typeface="Comic Sans MS" pitchFamily="66" charset="0"/>
                <a:cs typeface="Calibri"/>
              </a:rPr>
              <a:t> </a:t>
            </a:r>
            <a:r>
              <a:rPr sz="3200" dirty="0">
                <a:latin typeface="Comic Sans MS" pitchFamily="66" charset="0"/>
                <a:cs typeface="Calibri"/>
              </a:rPr>
              <a:t>edilen</a:t>
            </a:r>
            <a:r>
              <a:rPr sz="3200" spc="-40" dirty="0">
                <a:latin typeface="Comic Sans MS" pitchFamily="66" charset="0"/>
                <a:cs typeface="Calibri"/>
              </a:rPr>
              <a:t> </a:t>
            </a:r>
            <a:r>
              <a:rPr sz="3200" dirty="0">
                <a:latin typeface="Comic Sans MS" pitchFamily="66" charset="0"/>
                <a:cs typeface="Calibri"/>
              </a:rPr>
              <a:t>insülin</a:t>
            </a:r>
            <a:r>
              <a:rPr sz="3200" spc="-40" dirty="0">
                <a:latin typeface="Comic Sans MS" pitchFamily="66" charset="0"/>
                <a:cs typeface="Calibri"/>
              </a:rPr>
              <a:t> </a:t>
            </a:r>
            <a:r>
              <a:rPr sz="3200" dirty="0">
                <a:latin typeface="Comic Sans MS" pitchFamily="66" charset="0"/>
                <a:cs typeface="Calibri"/>
              </a:rPr>
              <a:t>beklenen</a:t>
            </a:r>
            <a:r>
              <a:rPr sz="3200" spc="-40" dirty="0">
                <a:latin typeface="Comic Sans MS" pitchFamily="66" charset="0"/>
                <a:cs typeface="Calibri"/>
              </a:rPr>
              <a:t> </a:t>
            </a:r>
            <a:r>
              <a:rPr sz="3200" dirty="0">
                <a:latin typeface="Comic Sans MS" pitchFamily="66" charset="0"/>
                <a:cs typeface="Calibri"/>
              </a:rPr>
              <a:t>şekilde</a:t>
            </a:r>
            <a:r>
              <a:rPr sz="3200" spc="-40" dirty="0">
                <a:latin typeface="Comic Sans MS" pitchFamily="66" charset="0"/>
                <a:cs typeface="Calibri"/>
              </a:rPr>
              <a:t> </a:t>
            </a:r>
            <a:r>
              <a:rPr sz="3200" spc="-9" dirty="0">
                <a:latin typeface="Comic Sans MS" pitchFamily="66" charset="0"/>
                <a:cs typeface="Calibri"/>
              </a:rPr>
              <a:t>emilmez.</a:t>
            </a:r>
            <a:endParaRPr sz="3200" dirty="0">
              <a:latin typeface="Comic Sans MS" pitchFamily="66" charset="0"/>
              <a:cs typeface="Calibri"/>
            </a:endParaRPr>
          </a:p>
          <a:p>
            <a:pPr marL="11397">
              <a:spcBef>
                <a:spcPts val="2154"/>
              </a:spcBef>
            </a:pPr>
            <a:r>
              <a:rPr sz="3200" spc="-9" dirty="0">
                <a:latin typeface="Comic Sans MS" pitchFamily="66" charset="0"/>
                <a:cs typeface="Calibri"/>
              </a:rPr>
              <a:t>Lipohipertrofi</a:t>
            </a:r>
            <a:r>
              <a:rPr sz="3200" spc="-27" dirty="0">
                <a:latin typeface="Comic Sans MS" pitchFamily="66" charset="0"/>
                <a:cs typeface="Calibri"/>
              </a:rPr>
              <a:t> </a:t>
            </a:r>
            <a:r>
              <a:rPr sz="3200" dirty="0">
                <a:latin typeface="Comic Sans MS" pitchFamily="66" charset="0"/>
                <a:cs typeface="Calibri"/>
              </a:rPr>
              <a:t>içine</a:t>
            </a:r>
            <a:r>
              <a:rPr sz="3200" spc="-4" dirty="0">
                <a:latin typeface="Comic Sans MS" pitchFamily="66" charset="0"/>
                <a:cs typeface="Calibri"/>
              </a:rPr>
              <a:t> </a:t>
            </a:r>
            <a:r>
              <a:rPr sz="3200" spc="-9" dirty="0">
                <a:latin typeface="Comic Sans MS" pitchFamily="66" charset="0"/>
                <a:cs typeface="Calibri"/>
              </a:rPr>
              <a:t>enjeksiyon:</a:t>
            </a:r>
            <a:endParaRPr sz="3200" dirty="0">
              <a:latin typeface="Comic Sans MS" pitchFamily="66" charset="0"/>
              <a:cs typeface="Calibri"/>
            </a:endParaRPr>
          </a:p>
          <a:p>
            <a:pPr marL="267829" indent="-256432">
              <a:spcBef>
                <a:spcPts val="2154"/>
              </a:spcBef>
              <a:buClr>
                <a:srgbClr val="E46C0A"/>
              </a:buClr>
              <a:buFont typeface="Arial"/>
              <a:buChar char="•"/>
              <a:tabLst>
                <a:tab pos="267829" algn="l"/>
              </a:tabLst>
            </a:pPr>
            <a:r>
              <a:rPr sz="3200" dirty="0">
                <a:latin typeface="Comic Sans MS" pitchFamily="66" charset="0"/>
                <a:cs typeface="Calibri"/>
              </a:rPr>
              <a:t>Kan</a:t>
            </a:r>
            <a:r>
              <a:rPr sz="3200" spc="-85" dirty="0">
                <a:latin typeface="Comic Sans MS" pitchFamily="66" charset="0"/>
                <a:cs typeface="Calibri"/>
              </a:rPr>
              <a:t> </a:t>
            </a:r>
            <a:r>
              <a:rPr sz="3200" dirty="0">
                <a:latin typeface="Comic Sans MS" pitchFamily="66" charset="0"/>
                <a:cs typeface="Calibri"/>
              </a:rPr>
              <a:t>şekeri</a:t>
            </a:r>
            <a:r>
              <a:rPr sz="3200" spc="-67" dirty="0">
                <a:latin typeface="Comic Sans MS" pitchFamily="66" charset="0"/>
                <a:cs typeface="Calibri"/>
              </a:rPr>
              <a:t> </a:t>
            </a:r>
            <a:r>
              <a:rPr sz="3200" spc="-9" dirty="0">
                <a:latin typeface="Comic Sans MS" pitchFamily="66" charset="0"/>
                <a:cs typeface="Calibri"/>
              </a:rPr>
              <a:t>dalgalanmalarına</a:t>
            </a:r>
            <a:endParaRPr sz="3200" dirty="0">
              <a:latin typeface="Comic Sans MS" pitchFamily="66" charset="0"/>
              <a:cs typeface="Calibri"/>
            </a:endParaRPr>
          </a:p>
          <a:p>
            <a:pPr marL="267259" indent="-255862">
              <a:buClr>
                <a:srgbClr val="E46C0A"/>
              </a:buClr>
              <a:buFont typeface="Arial"/>
              <a:buChar char="•"/>
              <a:tabLst>
                <a:tab pos="267259" algn="l"/>
              </a:tabLst>
            </a:pPr>
            <a:r>
              <a:rPr sz="3200" spc="-9" dirty="0">
                <a:latin typeface="Comic Sans MS" pitchFamily="66" charset="0"/>
                <a:cs typeface="Calibri"/>
              </a:rPr>
              <a:t>Hipoglisemilere</a:t>
            </a:r>
            <a:endParaRPr sz="3200" dirty="0">
              <a:latin typeface="Comic Sans MS" pitchFamily="66" charset="0"/>
              <a:cs typeface="Calibri"/>
            </a:endParaRPr>
          </a:p>
          <a:p>
            <a:pPr marL="267259" indent="-255862">
              <a:buClr>
                <a:srgbClr val="E46C0A"/>
              </a:buClr>
              <a:buFont typeface="Arial"/>
              <a:buChar char="•"/>
              <a:tabLst>
                <a:tab pos="267259" algn="l"/>
              </a:tabLst>
            </a:pPr>
            <a:r>
              <a:rPr sz="3200" spc="-9" dirty="0">
                <a:latin typeface="Comic Sans MS" pitchFamily="66" charset="0"/>
                <a:cs typeface="Calibri"/>
              </a:rPr>
              <a:t>Hiperglisemilere</a:t>
            </a:r>
            <a:endParaRPr sz="3200" dirty="0">
              <a:latin typeface="Comic Sans MS" pitchFamily="66" charset="0"/>
              <a:cs typeface="Calibri"/>
            </a:endParaRPr>
          </a:p>
          <a:p>
            <a:pPr marL="267259" indent="-255862">
              <a:buClr>
                <a:srgbClr val="E46C0A"/>
              </a:buClr>
              <a:buFont typeface="Arial"/>
              <a:buChar char="•"/>
              <a:tabLst>
                <a:tab pos="267259" algn="l"/>
              </a:tabLst>
            </a:pPr>
            <a:r>
              <a:rPr sz="3200" spc="-18" dirty="0">
                <a:latin typeface="Comic Sans MS" pitchFamily="66" charset="0"/>
                <a:cs typeface="Calibri"/>
              </a:rPr>
              <a:t>Yüksek</a:t>
            </a:r>
            <a:r>
              <a:rPr sz="3200" spc="-40" dirty="0">
                <a:latin typeface="Comic Sans MS" pitchFamily="66" charset="0"/>
                <a:cs typeface="Calibri"/>
              </a:rPr>
              <a:t> </a:t>
            </a:r>
            <a:r>
              <a:rPr sz="3200" dirty="0">
                <a:latin typeface="Comic Sans MS" pitchFamily="66" charset="0"/>
                <a:cs typeface="Calibri"/>
              </a:rPr>
              <a:t>doz</a:t>
            </a:r>
            <a:r>
              <a:rPr sz="3200" spc="-63" dirty="0">
                <a:latin typeface="Comic Sans MS" pitchFamily="66" charset="0"/>
                <a:cs typeface="Calibri"/>
              </a:rPr>
              <a:t> </a:t>
            </a:r>
            <a:r>
              <a:rPr sz="3200" dirty="0">
                <a:latin typeface="Comic Sans MS" pitchFamily="66" charset="0"/>
                <a:cs typeface="Calibri"/>
              </a:rPr>
              <a:t>insülin</a:t>
            </a:r>
            <a:r>
              <a:rPr sz="3200" spc="-27" dirty="0">
                <a:latin typeface="Comic Sans MS" pitchFamily="66" charset="0"/>
                <a:cs typeface="Calibri"/>
              </a:rPr>
              <a:t> </a:t>
            </a:r>
            <a:r>
              <a:rPr sz="3200" spc="-9" dirty="0">
                <a:latin typeface="Comic Sans MS" pitchFamily="66" charset="0"/>
                <a:cs typeface="Calibri"/>
              </a:rPr>
              <a:t>kullanımına</a:t>
            </a:r>
            <a:endParaRPr sz="3200" dirty="0">
              <a:latin typeface="Comic Sans MS" pitchFamily="66" charset="0"/>
              <a:cs typeface="Calibri"/>
            </a:endParaRPr>
          </a:p>
          <a:p>
            <a:pPr marL="267259" indent="-255862">
              <a:buClr>
                <a:srgbClr val="E46C0A"/>
              </a:buClr>
              <a:buFont typeface="Arial"/>
              <a:buChar char="•"/>
              <a:tabLst>
                <a:tab pos="267259" algn="l"/>
              </a:tabLst>
            </a:pPr>
            <a:r>
              <a:rPr sz="3200" dirty="0">
                <a:latin typeface="Comic Sans MS" pitchFamily="66" charset="0"/>
                <a:cs typeface="Calibri"/>
              </a:rPr>
              <a:t>Kilo</a:t>
            </a:r>
            <a:r>
              <a:rPr sz="3200" spc="-31" dirty="0">
                <a:latin typeface="Comic Sans MS" pitchFamily="66" charset="0"/>
                <a:cs typeface="Calibri"/>
              </a:rPr>
              <a:t> </a:t>
            </a:r>
            <a:r>
              <a:rPr sz="3200" spc="-18" dirty="0">
                <a:latin typeface="Comic Sans MS" pitchFamily="66" charset="0"/>
                <a:cs typeface="Calibri"/>
              </a:rPr>
              <a:t>kontolünün</a:t>
            </a:r>
            <a:r>
              <a:rPr sz="3200" spc="-27" dirty="0">
                <a:latin typeface="Comic Sans MS" pitchFamily="66" charset="0"/>
                <a:cs typeface="Calibri"/>
              </a:rPr>
              <a:t> </a:t>
            </a:r>
            <a:r>
              <a:rPr sz="3200" spc="-9" dirty="0">
                <a:latin typeface="Comic Sans MS" pitchFamily="66" charset="0"/>
                <a:cs typeface="Calibri"/>
              </a:rPr>
              <a:t>zorlaşmasına </a:t>
            </a:r>
            <a:r>
              <a:rPr sz="3200" dirty="0">
                <a:latin typeface="Comic Sans MS" pitchFamily="66" charset="0"/>
                <a:cs typeface="Calibri"/>
              </a:rPr>
              <a:t>neden</a:t>
            </a:r>
            <a:r>
              <a:rPr sz="3200" spc="-22" dirty="0">
                <a:latin typeface="Comic Sans MS" pitchFamily="66" charset="0"/>
                <a:cs typeface="Calibri"/>
              </a:rPr>
              <a:t> </a:t>
            </a:r>
            <a:r>
              <a:rPr sz="3200" spc="-9" dirty="0">
                <a:latin typeface="Comic Sans MS" pitchFamily="66" charset="0"/>
                <a:cs typeface="Calibri"/>
              </a:rPr>
              <a:t>olur.</a:t>
            </a:r>
            <a:endParaRPr sz="3200" dirty="0">
              <a:latin typeface="Comic Sans MS" pitchFamily="66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7218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5800" y="1080195"/>
            <a:ext cx="6877050" cy="934838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lang="en-US" sz="3000" dirty="0" err="1" smtClean="0">
                <a:latin typeface="Comic Sans MS" pitchFamily="66" charset="0"/>
              </a:rPr>
              <a:t>İnsülin</a:t>
            </a:r>
            <a:r>
              <a:rPr lang="en-US" sz="3000" spc="-85" dirty="0" smtClean="0">
                <a:latin typeface="Comic Sans MS" pitchFamily="66" charset="0"/>
              </a:rPr>
              <a:t> </a:t>
            </a:r>
            <a:r>
              <a:rPr lang="en-US" sz="3000" dirty="0" err="1" smtClean="0">
                <a:latin typeface="Comic Sans MS" pitchFamily="66" charset="0"/>
              </a:rPr>
              <a:t>Enjeksiyonunda</a:t>
            </a:r>
            <a:r>
              <a:rPr lang="en-US" sz="3000" spc="-81" dirty="0" smtClean="0">
                <a:latin typeface="Comic Sans MS" pitchFamily="66" charset="0"/>
              </a:rPr>
              <a:t> </a:t>
            </a:r>
            <a:r>
              <a:rPr lang="en-US" sz="3000" dirty="0" err="1" smtClean="0">
                <a:latin typeface="Comic Sans MS" pitchFamily="66" charset="0"/>
              </a:rPr>
              <a:t>Kullanılan</a:t>
            </a:r>
            <a:r>
              <a:rPr lang="en-US" sz="3000" spc="-81" dirty="0" smtClean="0">
                <a:latin typeface="Comic Sans MS" pitchFamily="66" charset="0"/>
              </a:rPr>
              <a:t> </a:t>
            </a:r>
            <a:r>
              <a:rPr lang="en-US" sz="3000" dirty="0" err="1" smtClean="0">
                <a:latin typeface="Comic Sans MS" pitchFamily="66" charset="0"/>
              </a:rPr>
              <a:t>Cihazlar</a:t>
            </a:r>
            <a:r>
              <a:rPr lang="en-US" sz="3000" spc="-67" dirty="0" smtClean="0">
                <a:latin typeface="Comic Sans MS" pitchFamily="66" charset="0"/>
              </a:rPr>
              <a:t> </a:t>
            </a:r>
            <a:r>
              <a:rPr lang="en-US" sz="3000" spc="-9" dirty="0" err="1" smtClean="0">
                <a:latin typeface="Comic Sans MS" pitchFamily="66" charset="0"/>
              </a:rPr>
              <a:t>Nelerdir</a:t>
            </a:r>
            <a:r>
              <a:rPr lang="en-US" sz="3000" spc="-9" dirty="0" smtClean="0">
                <a:latin typeface="Comic Sans MS" pitchFamily="66" charset="0"/>
              </a:rPr>
              <a:t>?</a:t>
            </a:r>
            <a:endParaRPr lang="en-US" sz="3000" spc="-9" dirty="0">
              <a:latin typeface="Comic Sans MS" pitchFamily="66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3771900"/>
            <a:ext cx="2819400" cy="22098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81000" y="3209596"/>
            <a:ext cx="6666923" cy="318709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  <a:tabLst>
                <a:tab pos="4258482" algn="l"/>
              </a:tabLst>
            </a:pPr>
            <a:r>
              <a:rPr sz="2000" b="1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İnsülin</a:t>
            </a:r>
            <a:r>
              <a:rPr sz="2000" b="1" spc="-58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 </a:t>
            </a:r>
            <a:r>
              <a:rPr sz="2000" b="1" spc="-9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kalemleri</a:t>
            </a:r>
            <a:r>
              <a:rPr sz="2000" b="1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	</a:t>
            </a:r>
            <a:r>
              <a:rPr sz="2400" b="1" baseline="1388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İnsülin</a:t>
            </a:r>
            <a:r>
              <a:rPr sz="2400" b="1" spc="-87" baseline="1388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 </a:t>
            </a:r>
            <a:r>
              <a:rPr sz="2400" b="1" spc="-13" baseline="1388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Enjektörleri</a:t>
            </a:r>
            <a:endParaRPr sz="2400" b="1" baseline="1388" dirty="0">
              <a:latin typeface="Comic Sans MS" pitchFamily="66" charset="0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48200" y="3810000"/>
            <a:ext cx="2134229" cy="197301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467600" y="762401"/>
            <a:ext cx="1541318" cy="188226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7688695" y="2947912"/>
            <a:ext cx="1099127" cy="626486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2000" b="1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İnsülin</a:t>
            </a:r>
            <a:r>
              <a:rPr sz="2000" b="1" spc="-58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 </a:t>
            </a:r>
            <a:r>
              <a:rPr sz="2000" b="1" spc="-9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Pompası</a:t>
            </a:r>
            <a:endParaRPr sz="2000" dirty="0">
              <a:latin typeface="Comic Sans MS" pitchFamily="66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0419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9100" y="2438400"/>
            <a:ext cx="2819400" cy="169796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25030" y="1816627"/>
            <a:ext cx="3213965" cy="441820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2800" b="1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Kalem</a:t>
            </a:r>
            <a:r>
              <a:rPr sz="2800" b="1" spc="-54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 </a:t>
            </a:r>
            <a:r>
              <a:rPr sz="2800" b="1" spc="-9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iğneleri</a:t>
            </a:r>
            <a:endParaRPr sz="2800" dirty="0">
              <a:latin typeface="Comic Sans MS" pitchFamily="66" charset="0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48400" y="2627778"/>
            <a:ext cx="2337955" cy="215152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502977" y="1878182"/>
            <a:ext cx="2243282" cy="749596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2400" b="1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Güvenlikli</a:t>
            </a:r>
            <a:r>
              <a:rPr sz="2400" b="1" spc="-67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 </a:t>
            </a:r>
            <a:r>
              <a:rPr sz="2400" b="1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Kalem</a:t>
            </a:r>
            <a:r>
              <a:rPr sz="2400" b="1" spc="-54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 </a:t>
            </a:r>
            <a:r>
              <a:rPr sz="2400" b="1" spc="-9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İğnesi</a:t>
            </a:r>
            <a:endParaRPr sz="2400" dirty="0">
              <a:latin typeface="Comic Sans MS" pitchFamily="66" charset="0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81000" y="457200"/>
            <a:ext cx="8229600" cy="1180756"/>
          </a:xfrm>
          <a:prstGeom prst="rect">
            <a:avLst/>
          </a:prstGeom>
        </p:spPr>
        <p:txBody>
          <a:bodyPr vert="horz" wrap="square" lIns="0" tIns="193977" rIns="0" bIns="0" rtlCol="0">
            <a:spAutoFit/>
          </a:bodyPr>
          <a:lstStyle/>
          <a:p>
            <a:pPr marL="172664">
              <a:spcBef>
                <a:spcPts val="90"/>
              </a:spcBef>
            </a:pPr>
            <a:r>
              <a:rPr sz="3200" dirty="0">
                <a:latin typeface="Comic Sans MS" pitchFamily="66" charset="0"/>
              </a:rPr>
              <a:t>İnsülin</a:t>
            </a:r>
            <a:r>
              <a:rPr sz="3200" spc="-85" dirty="0">
                <a:latin typeface="Comic Sans MS" pitchFamily="66" charset="0"/>
              </a:rPr>
              <a:t> </a:t>
            </a:r>
            <a:r>
              <a:rPr sz="3200" dirty="0">
                <a:latin typeface="Comic Sans MS" pitchFamily="66" charset="0"/>
              </a:rPr>
              <a:t>enjeksiyonunda</a:t>
            </a:r>
            <a:r>
              <a:rPr sz="3200" spc="-81" dirty="0">
                <a:latin typeface="Comic Sans MS" pitchFamily="66" charset="0"/>
              </a:rPr>
              <a:t> </a:t>
            </a:r>
            <a:r>
              <a:rPr sz="3200" dirty="0">
                <a:latin typeface="Comic Sans MS" pitchFamily="66" charset="0"/>
              </a:rPr>
              <a:t>kullanılan</a:t>
            </a:r>
            <a:r>
              <a:rPr sz="3200" spc="-81" dirty="0">
                <a:latin typeface="Comic Sans MS" pitchFamily="66" charset="0"/>
              </a:rPr>
              <a:t> </a:t>
            </a:r>
            <a:r>
              <a:rPr sz="3200" dirty="0">
                <a:latin typeface="Comic Sans MS" pitchFamily="66" charset="0"/>
              </a:rPr>
              <a:t>cihazlar</a:t>
            </a:r>
            <a:r>
              <a:rPr sz="3200" spc="-67" dirty="0">
                <a:latin typeface="Comic Sans MS" pitchFamily="66" charset="0"/>
              </a:rPr>
              <a:t> </a:t>
            </a:r>
            <a:r>
              <a:rPr sz="3200" spc="-9" dirty="0">
                <a:latin typeface="Comic Sans MS" pitchFamily="66" charset="0"/>
              </a:rPr>
              <a:t>nelerdir?</a:t>
            </a:r>
          </a:p>
        </p:txBody>
      </p:sp>
      <p:sp>
        <p:nvSpPr>
          <p:cNvPr id="7" name="object 4"/>
          <p:cNvSpPr txBox="1"/>
          <p:nvPr/>
        </p:nvSpPr>
        <p:spPr>
          <a:xfrm>
            <a:off x="381000" y="5565416"/>
            <a:ext cx="6715991" cy="1304170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267259" indent="-255862">
              <a:spcBef>
                <a:spcPts val="90"/>
              </a:spcBef>
              <a:buFont typeface="Arial"/>
              <a:buChar char="•"/>
              <a:tabLst>
                <a:tab pos="267259" algn="l"/>
              </a:tabLst>
            </a:pPr>
            <a:r>
              <a:rPr sz="28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  <a:cs typeface="Calibri"/>
              </a:rPr>
              <a:t>İnsülin</a:t>
            </a:r>
            <a:r>
              <a:rPr sz="2800" spc="-58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  <a:cs typeface="Calibri"/>
              </a:rPr>
              <a:t>kalem</a:t>
            </a:r>
            <a:r>
              <a:rPr sz="2800" spc="-49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  <a:cs typeface="Calibri"/>
              </a:rPr>
              <a:t>iğnesini</a:t>
            </a:r>
            <a:r>
              <a:rPr sz="2800" spc="-58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  <a:cs typeface="Calibri"/>
              </a:rPr>
              <a:t>1</a:t>
            </a:r>
            <a:r>
              <a:rPr sz="2800" b="1" spc="-4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  <a:cs typeface="Calibri"/>
              </a:rPr>
              <a:t>defadan</a:t>
            </a:r>
            <a:r>
              <a:rPr sz="2800" b="1" spc="-36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  <a:cs typeface="Calibri"/>
              </a:rPr>
              <a:t>fazla</a:t>
            </a:r>
            <a:r>
              <a:rPr sz="2800" b="1" spc="-49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  <a:cs typeface="Calibri"/>
              </a:rPr>
              <a:t>kullanmak</a:t>
            </a:r>
            <a:r>
              <a:rPr sz="2800" b="1" spc="-54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  <a:cs typeface="Calibri"/>
              </a:rPr>
              <a:t>lipohipertrofi</a:t>
            </a:r>
            <a:r>
              <a:rPr sz="2800" spc="-45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  <a:cs typeface="Calibri"/>
              </a:rPr>
              <a:t>oluşumuna</a:t>
            </a:r>
            <a:r>
              <a:rPr sz="2800" spc="-54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  <a:cs typeface="Calibri"/>
              </a:rPr>
              <a:t>neden</a:t>
            </a:r>
            <a:r>
              <a:rPr sz="2800" spc="-45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spc="-9" dirty="0" err="1">
                <a:solidFill>
                  <a:schemeClr val="tx2">
                    <a:lumMod val="75000"/>
                  </a:schemeClr>
                </a:solidFill>
                <a:latin typeface="Comic Sans MS" pitchFamily="66" charset="0"/>
                <a:cs typeface="Calibri"/>
              </a:rPr>
              <a:t>olur</a:t>
            </a:r>
            <a:r>
              <a:rPr sz="2800" spc="-9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  <a:cs typeface="Calibri"/>
              </a:rPr>
              <a:t>.</a:t>
            </a:r>
            <a:r>
              <a:rPr lang="tr-TR" sz="2800" spc="-9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  <a:cs typeface="Calibri"/>
              </a:rPr>
              <a:t> İğneler tek kullanımlıktır.</a:t>
            </a:r>
            <a:endParaRPr sz="2800" dirty="0">
              <a:solidFill>
                <a:schemeClr val="tx2">
                  <a:lumMod val="75000"/>
                </a:schemeClr>
              </a:solidFill>
              <a:latin typeface="Comic Sans MS" pitchFamily="66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939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1911" y="228600"/>
            <a:ext cx="3581400" cy="861738"/>
          </a:xfrm>
          <a:prstGeom prst="rect">
            <a:avLst/>
          </a:prstGeom>
        </p:spPr>
        <p:txBody>
          <a:bodyPr vert="horz" wrap="square" lIns="0" tIns="91404" rIns="0" bIns="0" rtlCol="0">
            <a:spAutoFit/>
          </a:bodyPr>
          <a:lstStyle/>
          <a:p>
            <a:pPr marL="304869">
              <a:spcBef>
                <a:spcPts val="90"/>
              </a:spcBef>
            </a:pPr>
            <a:r>
              <a:rPr spc="-9" dirty="0">
                <a:latin typeface="Comic Sans MS" pitchFamily="66" charset="0"/>
              </a:rPr>
              <a:t>İnsülinler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8600" y="1371600"/>
            <a:ext cx="5257800" cy="4807693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sz="2800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İns</a:t>
            </a:r>
            <a:r>
              <a:rPr lang="tr-TR" sz="2800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ü</a:t>
            </a:r>
            <a:r>
              <a:rPr sz="2800" dirty="0" err="1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linleri</a:t>
            </a:r>
            <a:r>
              <a:rPr sz="2800" spc="-40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5</a:t>
            </a:r>
            <a:r>
              <a:rPr sz="2800" spc="-36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farklı</a:t>
            </a:r>
            <a:r>
              <a:rPr sz="2800" spc="-45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gruba</a:t>
            </a:r>
            <a:r>
              <a:rPr sz="2800" spc="-36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spc="-9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ayırabiliriz.</a:t>
            </a:r>
            <a:endParaRPr sz="2800" dirty="0">
              <a:solidFill>
                <a:schemeClr val="accent2">
                  <a:lumMod val="50000"/>
                </a:schemeClr>
              </a:solidFill>
              <a:latin typeface="Comic Sans MS" pitchFamily="66" charset="0"/>
              <a:cs typeface="Calibri"/>
            </a:endParaRPr>
          </a:p>
          <a:p>
            <a:pPr marL="11397">
              <a:spcBef>
                <a:spcPts val="1938"/>
              </a:spcBef>
            </a:pPr>
            <a:r>
              <a:rPr sz="2800" spc="-9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Bunlar;</a:t>
            </a:r>
            <a:endParaRPr sz="2800" dirty="0">
              <a:solidFill>
                <a:schemeClr val="accent2">
                  <a:lumMod val="50000"/>
                </a:schemeClr>
              </a:solidFill>
              <a:latin typeface="Comic Sans MS" pitchFamily="66" charset="0"/>
              <a:cs typeface="Calibri"/>
            </a:endParaRPr>
          </a:p>
          <a:p>
            <a:pPr marL="468597" indent="-457200">
              <a:spcBef>
                <a:spcPts val="1938"/>
              </a:spcBef>
              <a:buClr>
                <a:srgbClr val="E46C0A"/>
              </a:buClr>
              <a:buFont typeface="Wingdings" pitchFamily="2" charset="2"/>
              <a:buChar char="v"/>
              <a:tabLst>
                <a:tab pos="267259" algn="l"/>
              </a:tabLst>
            </a:pPr>
            <a:r>
              <a:rPr sz="2800" dirty="0">
                <a:solidFill>
                  <a:srgbClr val="C00000"/>
                </a:solidFill>
                <a:latin typeface="Comic Sans MS" pitchFamily="66" charset="0"/>
                <a:cs typeface="Calibri"/>
              </a:rPr>
              <a:t>Kısa</a:t>
            </a:r>
            <a:r>
              <a:rPr sz="2800" spc="-54" dirty="0">
                <a:solidFill>
                  <a:srgbClr val="C00000"/>
                </a:solidFill>
                <a:latin typeface="Comic Sans MS" pitchFamily="66" charset="0"/>
                <a:cs typeface="Calibri"/>
              </a:rPr>
              <a:t> </a:t>
            </a:r>
            <a:r>
              <a:rPr sz="2800" dirty="0">
                <a:solidFill>
                  <a:srgbClr val="C00000"/>
                </a:solidFill>
                <a:latin typeface="Comic Sans MS" pitchFamily="66" charset="0"/>
                <a:cs typeface="Calibri"/>
              </a:rPr>
              <a:t>etkili</a:t>
            </a:r>
            <a:r>
              <a:rPr sz="2800" spc="-54" dirty="0">
                <a:solidFill>
                  <a:srgbClr val="C00000"/>
                </a:solidFill>
                <a:latin typeface="Comic Sans MS" pitchFamily="66" charset="0"/>
                <a:cs typeface="Calibri"/>
              </a:rPr>
              <a:t> </a:t>
            </a:r>
            <a:r>
              <a:rPr sz="2800" dirty="0">
                <a:solidFill>
                  <a:srgbClr val="C00000"/>
                </a:solidFill>
                <a:latin typeface="Comic Sans MS" pitchFamily="66" charset="0"/>
                <a:cs typeface="Calibri"/>
              </a:rPr>
              <a:t>(reguler)</a:t>
            </a:r>
            <a:r>
              <a:rPr sz="2800" spc="-31" dirty="0">
                <a:solidFill>
                  <a:srgbClr val="C00000"/>
                </a:solidFill>
                <a:latin typeface="Comic Sans MS" pitchFamily="66" charset="0"/>
                <a:cs typeface="Calibri"/>
              </a:rPr>
              <a:t> </a:t>
            </a:r>
            <a:r>
              <a:rPr sz="2800" dirty="0" err="1">
                <a:solidFill>
                  <a:srgbClr val="C00000"/>
                </a:solidFill>
                <a:latin typeface="Comic Sans MS" pitchFamily="66" charset="0"/>
                <a:cs typeface="Calibri"/>
              </a:rPr>
              <a:t>insan</a:t>
            </a:r>
            <a:r>
              <a:rPr sz="2800" spc="-54" dirty="0">
                <a:solidFill>
                  <a:srgbClr val="C00000"/>
                </a:solidFill>
                <a:latin typeface="Comic Sans MS" pitchFamily="66" charset="0"/>
                <a:cs typeface="Calibri"/>
              </a:rPr>
              <a:t> </a:t>
            </a:r>
            <a:r>
              <a:rPr sz="2800" spc="-9" dirty="0" smtClean="0">
                <a:solidFill>
                  <a:srgbClr val="C00000"/>
                </a:solidFill>
                <a:latin typeface="Comic Sans MS" pitchFamily="66" charset="0"/>
                <a:cs typeface="Calibri"/>
              </a:rPr>
              <a:t>ins</a:t>
            </a:r>
            <a:r>
              <a:rPr lang="tr-TR" sz="2800" spc="-9" dirty="0" smtClean="0">
                <a:solidFill>
                  <a:srgbClr val="C00000"/>
                </a:solidFill>
                <a:latin typeface="Comic Sans MS" pitchFamily="66" charset="0"/>
                <a:cs typeface="Calibri"/>
              </a:rPr>
              <a:t>ü</a:t>
            </a:r>
            <a:r>
              <a:rPr sz="2800" spc="-9" dirty="0" err="1" smtClean="0">
                <a:solidFill>
                  <a:srgbClr val="C00000"/>
                </a:solidFill>
                <a:latin typeface="Comic Sans MS" pitchFamily="66" charset="0"/>
                <a:cs typeface="Calibri"/>
              </a:rPr>
              <a:t>lini</a:t>
            </a:r>
            <a:r>
              <a:rPr sz="2800" spc="-9" dirty="0">
                <a:solidFill>
                  <a:srgbClr val="C00000"/>
                </a:solidFill>
                <a:latin typeface="Comic Sans MS" pitchFamily="66" charset="0"/>
                <a:cs typeface="Calibri"/>
              </a:rPr>
              <a:t>,</a:t>
            </a:r>
            <a:endParaRPr sz="2800" dirty="0">
              <a:solidFill>
                <a:srgbClr val="C00000"/>
              </a:solidFill>
              <a:latin typeface="Comic Sans MS" pitchFamily="66" charset="0"/>
              <a:cs typeface="Calibri"/>
            </a:endParaRPr>
          </a:p>
          <a:p>
            <a:pPr marL="468597" indent="-457200">
              <a:buClr>
                <a:srgbClr val="E46C0A"/>
              </a:buClr>
              <a:buFont typeface="Wingdings" pitchFamily="2" charset="2"/>
              <a:buChar char="v"/>
              <a:tabLst>
                <a:tab pos="267259" algn="l"/>
              </a:tabLst>
            </a:pPr>
            <a:r>
              <a:rPr sz="2800" dirty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  <a:cs typeface="Calibri"/>
              </a:rPr>
              <a:t>Hızlı</a:t>
            </a:r>
            <a:r>
              <a:rPr sz="2800" spc="-40" dirty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dirty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  <a:cs typeface="Calibri"/>
              </a:rPr>
              <a:t>etkili</a:t>
            </a:r>
            <a:r>
              <a:rPr sz="2800" spc="-31" dirty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dirty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  <a:cs typeface="Calibri"/>
              </a:rPr>
              <a:t>(analog)</a:t>
            </a:r>
            <a:r>
              <a:rPr sz="2800" spc="-18" dirty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spc="-9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  <a:cs typeface="Calibri"/>
              </a:rPr>
              <a:t>ins</a:t>
            </a:r>
            <a:r>
              <a:rPr lang="tr-TR" sz="2800" spc="-9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  <a:cs typeface="Calibri"/>
              </a:rPr>
              <a:t>ü</a:t>
            </a:r>
            <a:r>
              <a:rPr sz="2800" spc="-9" dirty="0" err="1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  <a:cs typeface="Calibri"/>
              </a:rPr>
              <a:t>linler</a:t>
            </a:r>
            <a:r>
              <a:rPr sz="2800" spc="-9" dirty="0">
                <a:latin typeface="Comic Sans MS" pitchFamily="66" charset="0"/>
                <a:cs typeface="Calibri"/>
              </a:rPr>
              <a:t>,</a:t>
            </a:r>
            <a:endParaRPr sz="2800" dirty="0">
              <a:latin typeface="Comic Sans MS" pitchFamily="66" charset="0"/>
              <a:cs typeface="Calibri"/>
            </a:endParaRPr>
          </a:p>
          <a:p>
            <a:pPr marL="468597" indent="-457200">
              <a:buClr>
                <a:srgbClr val="E46C0A"/>
              </a:buClr>
              <a:buFont typeface="Wingdings" pitchFamily="2" charset="2"/>
              <a:buChar char="v"/>
              <a:tabLst>
                <a:tab pos="267259" algn="l"/>
              </a:tabLst>
            </a:pPr>
            <a:r>
              <a:rPr sz="28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Orta</a:t>
            </a:r>
            <a:r>
              <a:rPr sz="2800" spc="-45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etkili</a:t>
            </a:r>
            <a:r>
              <a:rPr sz="2800" spc="-3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(NPH)</a:t>
            </a:r>
            <a:r>
              <a:rPr sz="2800" spc="-3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insan</a:t>
            </a:r>
            <a:r>
              <a:rPr sz="2800" spc="-27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spc="-9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ins</a:t>
            </a:r>
            <a:r>
              <a:rPr lang="tr-TR" sz="2800" spc="-9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ü</a:t>
            </a:r>
            <a:r>
              <a:rPr sz="2800" spc="-9" dirty="0" err="1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lini</a:t>
            </a:r>
            <a:r>
              <a:rPr sz="2800" spc="-9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,</a:t>
            </a:r>
            <a:endParaRPr sz="2800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cs typeface="Calibri"/>
            </a:endParaRPr>
          </a:p>
          <a:p>
            <a:pPr marL="468597" indent="-457200">
              <a:buClr>
                <a:srgbClr val="E46C0A"/>
              </a:buClr>
              <a:buFont typeface="Wingdings" pitchFamily="2" charset="2"/>
              <a:buChar char="v"/>
              <a:tabLst>
                <a:tab pos="267259" algn="l"/>
              </a:tabLst>
            </a:pPr>
            <a:r>
              <a:rPr sz="2800" dirty="0">
                <a:solidFill>
                  <a:srgbClr val="FFC000"/>
                </a:solidFill>
                <a:latin typeface="Comic Sans MS" pitchFamily="66" charset="0"/>
                <a:cs typeface="Calibri"/>
              </a:rPr>
              <a:t>Uzun</a:t>
            </a:r>
            <a:r>
              <a:rPr sz="2800" spc="-36" dirty="0">
                <a:solidFill>
                  <a:srgbClr val="FFC000"/>
                </a:solidFill>
                <a:latin typeface="Comic Sans MS" pitchFamily="66" charset="0"/>
                <a:cs typeface="Calibri"/>
              </a:rPr>
              <a:t> </a:t>
            </a:r>
            <a:r>
              <a:rPr sz="2800" dirty="0">
                <a:solidFill>
                  <a:srgbClr val="FFC000"/>
                </a:solidFill>
                <a:latin typeface="Comic Sans MS" pitchFamily="66" charset="0"/>
                <a:cs typeface="Calibri"/>
              </a:rPr>
              <a:t>etkili</a:t>
            </a:r>
            <a:r>
              <a:rPr sz="2800" spc="-31" dirty="0">
                <a:solidFill>
                  <a:srgbClr val="FFC000"/>
                </a:solidFill>
                <a:latin typeface="Comic Sans MS" pitchFamily="66" charset="0"/>
                <a:cs typeface="Calibri"/>
              </a:rPr>
              <a:t> </a:t>
            </a:r>
            <a:r>
              <a:rPr sz="2800" dirty="0">
                <a:solidFill>
                  <a:srgbClr val="FFC000"/>
                </a:solidFill>
                <a:latin typeface="Comic Sans MS" pitchFamily="66" charset="0"/>
                <a:cs typeface="Calibri"/>
              </a:rPr>
              <a:t>analog</a:t>
            </a:r>
            <a:r>
              <a:rPr sz="2800" spc="-27" dirty="0">
                <a:solidFill>
                  <a:srgbClr val="FFC000"/>
                </a:solidFill>
                <a:latin typeface="Comic Sans MS" pitchFamily="66" charset="0"/>
                <a:cs typeface="Calibri"/>
              </a:rPr>
              <a:t> </a:t>
            </a:r>
            <a:r>
              <a:rPr sz="2800" spc="-9" dirty="0">
                <a:solidFill>
                  <a:srgbClr val="FFC000"/>
                </a:solidFill>
                <a:latin typeface="Comic Sans MS" pitchFamily="66" charset="0"/>
                <a:cs typeface="Calibri"/>
              </a:rPr>
              <a:t>insulinler,</a:t>
            </a:r>
            <a:endParaRPr sz="2800" dirty="0">
              <a:solidFill>
                <a:srgbClr val="FFC000"/>
              </a:solidFill>
              <a:latin typeface="Comic Sans MS" pitchFamily="66" charset="0"/>
              <a:cs typeface="Calibri"/>
            </a:endParaRPr>
          </a:p>
          <a:p>
            <a:pPr marL="468597" indent="-457200">
              <a:buClr>
                <a:srgbClr val="E46C0A"/>
              </a:buClr>
              <a:buFont typeface="Wingdings" pitchFamily="2" charset="2"/>
              <a:buChar char="v"/>
              <a:tabLst>
                <a:tab pos="267259" algn="l"/>
              </a:tabLst>
            </a:pPr>
            <a:r>
              <a:rPr sz="2800" dirty="0" err="1">
                <a:solidFill>
                  <a:srgbClr val="FFC000"/>
                </a:solidFill>
                <a:latin typeface="Comic Sans MS" pitchFamily="66" charset="0"/>
                <a:cs typeface="Calibri"/>
              </a:rPr>
              <a:t>Karışım</a:t>
            </a:r>
            <a:r>
              <a:rPr sz="2800" spc="-54" dirty="0">
                <a:solidFill>
                  <a:srgbClr val="FFC000"/>
                </a:solidFill>
                <a:latin typeface="Comic Sans MS" pitchFamily="66" charset="0"/>
                <a:cs typeface="Calibri"/>
              </a:rPr>
              <a:t> </a:t>
            </a:r>
            <a:r>
              <a:rPr sz="2800" spc="-9" dirty="0" smtClean="0">
                <a:solidFill>
                  <a:srgbClr val="FFC000"/>
                </a:solidFill>
                <a:latin typeface="Comic Sans MS" pitchFamily="66" charset="0"/>
                <a:cs typeface="Calibri"/>
              </a:rPr>
              <a:t>ins</a:t>
            </a:r>
            <a:r>
              <a:rPr lang="tr-TR" sz="2800" spc="-9" dirty="0" smtClean="0">
                <a:solidFill>
                  <a:srgbClr val="FFC000"/>
                </a:solidFill>
                <a:latin typeface="Comic Sans MS" pitchFamily="66" charset="0"/>
                <a:cs typeface="Calibri"/>
              </a:rPr>
              <a:t>ü</a:t>
            </a:r>
            <a:r>
              <a:rPr sz="2800" spc="-9" dirty="0" err="1" smtClean="0">
                <a:solidFill>
                  <a:srgbClr val="FFC000"/>
                </a:solidFill>
                <a:latin typeface="Comic Sans MS" pitchFamily="66" charset="0"/>
                <a:cs typeface="Calibri"/>
              </a:rPr>
              <a:t>linlerdir</a:t>
            </a:r>
            <a:r>
              <a:rPr sz="2800" spc="-9" dirty="0">
                <a:solidFill>
                  <a:srgbClr val="FFC000"/>
                </a:solidFill>
                <a:latin typeface="Comic Sans MS" pitchFamily="66" charset="0"/>
                <a:cs typeface="Calibri"/>
              </a:rPr>
              <a:t>.</a:t>
            </a:r>
            <a:endParaRPr sz="2800" dirty="0">
              <a:solidFill>
                <a:srgbClr val="FFC000"/>
              </a:solidFill>
              <a:latin typeface="Comic Sans MS" pitchFamily="66" charset="0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91200" y="2286000"/>
            <a:ext cx="2692631" cy="2290034"/>
          </a:xfrm>
          <a:prstGeom prst="rect">
            <a:avLst/>
          </a:prstGeom>
          <a:ln w="127000"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171074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90600" y="609600"/>
            <a:ext cx="6248400" cy="626758"/>
          </a:xfrm>
          <a:prstGeom prst="rect">
            <a:avLst/>
          </a:prstGeom>
        </p:spPr>
        <p:txBody>
          <a:bodyPr vert="horz" wrap="square" lIns="0" tIns="193977" rIns="0" bIns="0" rtlCol="0">
            <a:spAutoFit/>
          </a:bodyPr>
          <a:lstStyle/>
          <a:p>
            <a:pPr marL="249594">
              <a:spcBef>
                <a:spcPts val="90"/>
              </a:spcBef>
            </a:pPr>
            <a:r>
              <a:rPr lang="en-US" sz="2800" dirty="0" err="1" smtClean="0">
                <a:solidFill>
                  <a:srgbClr val="FF9900"/>
                </a:solidFill>
                <a:latin typeface="Comic Sans MS" pitchFamily="66" charset="0"/>
              </a:rPr>
              <a:t>Kısa</a:t>
            </a:r>
            <a:r>
              <a:rPr lang="en-US" sz="2800" spc="-54" dirty="0" smtClean="0">
                <a:solidFill>
                  <a:srgbClr val="FF9900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rgbClr val="FF9900"/>
                </a:solidFill>
                <a:latin typeface="Comic Sans MS" pitchFamily="66" charset="0"/>
              </a:rPr>
              <a:t>Etkili</a:t>
            </a:r>
            <a:r>
              <a:rPr lang="en-US" sz="2800" spc="-54" dirty="0" smtClean="0">
                <a:solidFill>
                  <a:srgbClr val="FF9900"/>
                </a:solidFill>
                <a:latin typeface="Comic Sans MS" pitchFamily="66" charset="0"/>
              </a:rPr>
              <a:t> </a:t>
            </a:r>
            <a:r>
              <a:rPr lang="en-US" sz="2800" dirty="0" smtClean="0">
                <a:solidFill>
                  <a:srgbClr val="FF9900"/>
                </a:solidFill>
                <a:latin typeface="Comic Sans MS" pitchFamily="66" charset="0"/>
              </a:rPr>
              <a:t>(</a:t>
            </a:r>
            <a:r>
              <a:rPr lang="en-US" sz="2800" dirty="0" err="1" smtClean="0">
                <a:solidFill>
                  <a:srgbClr val="FF9900"/>
                </a:solidFill>
                <a:latin typeface="Comic Sans MS" pitchFamily="66" charset="0"/>
              </a:rPr>
              <a:t>Regüler</a:t>
            </a:r>
            <a:r>
              <a:rPr lang="en-US" sz="2800" dirty="0" smtClean="0">
                <a:solidFill>
                  <a:srgbClr val="FF9900"/>
                </a:solidFill>
                <a:latin typeface="Comic Sans MS" pitchFamily="66" charset="0"/>
              </a:rPr>
              <a:t>)</a:t>
            </a:r>
            <a:r>
              <a:rPr lang="en-US" sz="2800" spc="-58" dirty="0" smtClean="0">
                <a:solidFill>
                  <a:srgbClr val="FF9900"/>
                </a:solidFill>
                <a:latin typeface="Comic Sans MS" pitchFamily="66" charset="0"/>
              </a:rPr>
              <a:t> </a:t>
            </a:r>
            <a:r>
              <a:rPr lang="tr-TR" sz="2800" dirty="0" err="1">
                <a:solidFill>
                  <a:srgbClr val="FF9900"/>
                </a:solidFill>
                <a:latin typeface="Comic Sans MS" pitchFamily="66" charset="0"/>
              </a:rPr>
              <a:t>İ</a:t>
            </a:r>
            <a:r>
              <a:rPr lang="en-US" sz="2800" dirty="0" err="1" smtClean="0">
                <a:solidFill>
                  <a:srgbClr val="FF9900"/>
                </a:solidFill>
                <a:latin typeface="Comic Sans MS" pitchFamily="66" charset="0"/>
              </a:rPr>
              <a:t>nsan</a:t>
            </a:r>
            <a:r>
              <a:rPr lang="en-US" sz="2800" spc="-72" dirty="0" smtClean="0">
                <a:solidFill>
                  <a:srgbClr val="FF9900"/>
                </a:solidFill>
                <a:latin typeface="Comic Sans MS" pitchFamily="66" charset="0"/>
              </a:rPr>
              <a:t> </a:t>
            </a:r>
            <a:r>
              <a:rPr lang="tr-TR" sz="2800" spc="-9" dirty="0" err="1">
                <a:solidFill>
                  <a:srgbClr val="FF9900"/>
                </a:solidFill>
                <a:latin typeface="Comic Sans MS" pitchFamily="66" charset="0"/>
              </a:rPr>
              <a:t>İ</a:t>
            </a:r>
            <a:r>
              <a:rPr lang="en-US" sz="2800" spc="-9" dirty="0" err="1" smtClean="0">
                <a:solidFill>
                  <a:srgbClr val="FF9900"/>
                </a:solidFill>
                <a:latin typeface="Comic Sans MS" pitchFamily="66" charset="0"/>
              </a:rPr>
              <a:t>nsülini</a:t>
            </a:r>
            <a:endParaRPr lang="en-US" sz="2800" spc="-9" dirty="0">
              <a:solidFill>
                <a:srgbClr val="FF9900"/>
              </a:solidFill>
              <a:latin typeface="Comic Sans MS" pitchFamily="66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38199" y="1524000"/>
            <a:ext cx="6738505" cy="2037704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468597" marR="13106" indent="-457200">
              <a:spcBef>
                <a:spcPts val="90"/>
              </a:spcBef>
              <a:buFont typeface="Wingdings" pitchFamily="2" charset="2"/>
              <a:buChar char="v"/>
            </a:pPr>
            <a:r>
              <a:rPr sz="2600" spc="-9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Yemek</a:t>
            </a:r>
            <a:r>
              <a:rPr sz="2600" spc="-54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6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yedikten</a:t>
            </a:r>
            <a:r>
              <a:rPr sz="2600" spc="-4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6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sonra</a:t>
            </a:r>
            <a:r>
              <a:rPr sz="2600" spc="-58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6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yükselen</a:t>
            </a:r>
            <a:r>
              <a:rPr sz="2600" spc="-54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6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kan</a:t>
            </a:r>
            <a:r>
              <a:rPr sz="2600" spc="-58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600" spc="-9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şekerinizin</a:t>
            </a:r>
            <a:r>
              <a:rPr sz="2600" spc="-54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600" spc="-9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düzenlenmesi</a:t>
            </a:r>
            <a:r>
              <a:rPr sz="2600" spc="-45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6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amacıyla</a:t>
            </a:r>
            <a:r>
              <a:rPr sz="2600" spc="-63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600" spc="-9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kullanılır. </a:t>
            </a:r>
            <a:endParaRPr lang="tr-TR" sz="2600" spc="-9" dirty="0" smtClean="0">
              <a:solidFill>
                <a:schemeClr val="accent2">
                  <a:lumMod val="50000"/>
                </a:schemeClr>
              </a:solidFill>
              <a:latin typeface="Comic Sans MS" pitchFamily="66" charset="0"/>
              <a:cs typeface="Calibri"/>
            </a:endParaRPr>
          </a:p>
          <a:p>
            <a:pPr marL="468597" marR="13106" indent="-457200">
              <a:spcBef>
                <a:spcPts val="90"/>
              </a:spcBef>
              <a:buFont typeface="Wingdings" pitchFamily="2" charset="2"/>
              <a:buChar char="v"/>
            </a:pPr>
            <a:r>
              <a:rPr sz="2600" spc="-18" dirty="0" err="1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Yemeklerden</a:t>
            </a:r>
            <a:r>
              <a:rPr sz="2600" spc="-9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600" b="1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30</a:t>
            </a:r>
            <a:r>
              <a:rPr sz="2600" b="1" spc="-22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600" b="1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dakika</a:t>
            </a:r>
            <a:r>
              <a:rPr sz="2600" b="1" spc="-36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6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önce</a:t>
            </a:r>
            <a:r>
              <a:rPr sz="2600" spc="-18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600" spc="-9" dirty="0" err="1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yapılır</a:t>
            </a:r>
            <a:r>
              <a:rPr sz="2600" spc="-9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.</a:t>
            </a:r>
            <a:endParaRPr lang="tr-TR" sz="2600" spc="-9" dirty="0" smtClean="0">
              <a:solidFill>
                <a:schemeClr val="accent2">
                  <a:lumMod val="50000"/>
                </a:schemeClr>
              </a:solidFill>
              <a:latin typeface="Comic Sans MS" pitchFamily="66" charset="0"/>
              <a:cs typeface="Calibri"/>
            </a:endParaRPr>
          </a:p>
          <a:p>
            <a:pPr marL="468597" marR="13106" indent="-457200">
              <a:spcBef>
                <a:spcPts val="90"/>
              </a:spcBef>
              <a:buFont typeface="Wingdings" pitchFamily="2" charset="2"/>
              <a:buChar char="v"/>
            </a:pPr>
            <a:r>
              <a:rPr lang="tr-TR" sz="2600" spc="-9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Görünümü berraktır.</a:t>
            </a:r>
            <a:endParaRPr sz="2600" dirty="0">
              <a:solidFill>
                <a:schemeClr val="accent2">
                  <a:lumMod val="50000"/>
                </a:schemeClr>
              </a:solidFill>
              <a:latin typeface="Comic Sans MS" pitchFamily="66" charset="0"/>
              <a:cs typeface="Calibri"/>
            </a:endParaRPr>
          </a:p>
        </p:txBody>
      </p:sp>
      <p:pic>
        <p:nvPicPr>
          <p:cNvPr id="5" name="Picture 2" descr="C:\Users\HIST  DAHİLYE HMŞİRE\Desktop\ppt\humulin r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191000"/>
            <a:ext cx="3124200" cy="2008255"/>
          </a:xfrm>
          <a:prstGeom prst="rect">
            <a:avLst/>
          </a:prstGeom>
          <a:noFill/>
          <a:ln w="127000">
            <a:solidFill>
              <a:schemeClr val="accent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4706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6400" y="609600"/>
            <a:ext cx="5715000" cy="688314"/>
          </a:xfrm>
          <a:prstGeom prst="rect">
            <a:avLst/>
          </a:prstGeom>
        </p:spPr>
        <p:txBody>
          <a:bodyPr vert="horz" wrap="square" lIns="0" tIns="193977" rIns="0" bIns="0" rtlCol="0">
            <a:spAutoFit/>
          </a:bodyPr>
          <a:lstStyle/>
          <a:p>
            <a:pPr marL="249594">
              <a:spcBef>
                <a:spcPts val="90"/>
              </a:spcBef>
            </a:pPr>
            <a:r>
              <a:rPr lang="en-US" sz="3200" dirty="0" err="1" smtClean="0">
                <a:solidFill>
                  <a:srgbClr val="FF9900"/>
                </a:solidFill>
                <a:latin typeface="Comic Sans MS" pitchFamily="66" charset="0"/>
              </a:rPr>
              <a:t>Hızlı</a:t>
            </a:r>
            <a:r>
              <a:rPr lang="en-US" sz="3200" spc="-40" dirty="0" smtClean="0">
                <a:solidFill>
                  <a:srgbClr val="FF9900"/>
                </a:solidFill>
                <a:latin typeface="Comic Sans MS" pitchFamily="66" charset="0"/>
              </a:rPr>
              <a:t> </a:t>
            </a:r>
            <a:r>
              <a:rPr lang="en-US" sz="3200" dirty="0" err="1" smtClean="0">
                <a:solidFill>
                  <a:srgbClr val="FF9900"/>
                </a:solidFill>
                <a:latin typeface="Comic Sans MS" pitchFamily="66" charset="0"/>
              </a:rPr>
              <a:t>Etkili</a:t>
            </a:r>
            <a:r>
              <a:rPr lang="en-US" sz="3200" spc="-13" dirty="0" smtClean="0">
                <a:solidFill>
                  <a:srgbClr val="FF9900"/>
                </a:solidFill>
                <a:latin typeface="Comic Sans MS" pitchFamily="66" charset="0"/>
              </a:rPr>
              <a:t> </a:t>
            </a:r>
            <a:r>
              <a:rPr lang="en-US" sz="3200" dirty="0" smtClean="0">
                <a:solidFill>
                  <a:srgbClr val="FF9900"/>
                </a:solidFill>
                <a:latin typeface="Comic Sans MS" pitchFamily="66" charset="0"/>
              </a:rPr>
              <a:t>Analog</a:t>
            </a:r>
            <a:r>
              <a:rPr lang="en-US" sz="3200" spc="-36" dirty="0" smtClean="0">
                <a:solidFill>
                  <a:srgbClr val="FF9900"/>
                </a:solidFill>
                <a:latin typeface="Comic Sans MS" pitchFamily="66" charset="0"/>
              </a:rPr>
              <a:t> </a:t>
            </a:r>
            <a:r>
              <a:rPr lang="tr-TR" sz="3200" spc="-9" dirty="0" err="1">
                <a:solidFill>
                  <a:srgbClr val="FF9900"/>
                </a:solidFill>
                <a:latin typeface="Comic Sans MS" pitchFamily="66" charset="0"/>
              </a:rPr>
              <a:t>İ</a:t>
            </a:r>
            <a:r>
              <a:rPr lang="en-US" sz="3200" spc="-9" dirty="0" err="1" smtClean="0">
                <a:solidFill>
                  <a:srgbClr val="FF9900"/>
                </a:solidFill>
                <a:latin typeface="Comic Sans MS" pitchFamily="66" charset="0"/>
              </a:rPr>
              <a:t>nsülinler</a:t>
            </a:r>
            <a:endParaRPr lang="en-US" sz="3200" spc="-9" dirty="0">
              <a:solidFill>
                <a:srgbClr val="FF9900"/>
              </a:solidFill>
              <a:latin typeface="Comic Sans MS" pitchFamily="66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4800" y="1447800"/>
            <a:ext cx="3657600" cy="4438361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468597" marR="4559" indent="-457200">
              <a:spcBef>
                <a:spcPts val="90"/>
              </a:spcBef>
              <a:buFont typeface="Wingdings" pitchFamily="2" charset="2"/>
              <a:buChar char="v"/>
            </a:pPr>
            <a:r>
              <a:rPr sz="2600" spc="-18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Yemek</a:t>
            </a:r>
            <a:r>
              <a:rPr sz="2600" spc="-36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6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yedikten</a:t>
            </a:r>
            <a:r>
              <a:rPr sz="2600" spc="-31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6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sonra</a:t>
            </a:r>
            <a:r>
              <a:rPr sz="2600" spc="-18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6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yükselen</a:t>
            </a:r>
            <a:r>
              <a:rPr sz="2600" spc="-31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6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kan</a:t>
            </a:r>
            <a:r>
              <a:rPr sz="2600" spc="-4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600" spc="-9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şekerinizin</a:t>
            </a:r>
            <a:r>
              <a:rPr sz="2600" spc="-27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600" spc="-9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düzenlenmesi</a:t>
            </a:r>
            <a:r>
              <a:rPr sz="2600" spc="-27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6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amacıyla</a:t>
            </a:r>
            <a:r>
              <a:rPr sz="2600" spc="-54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600" spc="-9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kullanılırlar.</a:t>
            </a:r>
            <a:r>
              <a:rPr sz="2600" spc="449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endParaRPr lang="tr-TR" sz="2600" spc="449" dirty="0" smtClean="0">
              <a:solidFill>
                <a:schemeClr val="accent2">
                  <a:lumMod val="50000"/>
                </a:schemeClr>
              </a:solidFill>
              <a:latin typeface="Comic Sans MS" pitchFamily="66" charset="0"/>
              <a:cs typeface="Calibri"/>
            </a:endParaRPr>
          </a:p>
          <a:p>
            <a:pPr marL="468597" marR="4559" indent="-457200">
              <a:spcBef>
                <a:spcPts val="90"/>
              </a:spcBef>
              <a:buFont typeface="Wingdings" pitchFamily="2" charset="2"/>
              <a:buChar char="v"/>
            </a:pPr>
            <a:r>
              <a:rPr sz="2600" spc="-22" dirty="0" err="1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Tokluk</a:t>
            </a:r>
            <a:r>
              <a:rPr sz="2600" spc="-40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6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kan</a:t>
            </a:r>
            <a:r>
              <a:rPr sz="2600" spc="-36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600" spc="-9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şekeri</a:t>
            </a:r>
            <a:r>
              <a:rPr sz="2600" spc="-31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6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düzeyi</a:t>
            </a:r>
            <a:r>
              <a:rPr sz="2600" spc="-31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6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üzerine</a:t>
            </a:r>
            <a:r>
              <a:rPr sz="2600" spc="-22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600" spc="-18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etkilidirler.</a:t>
            </a:r>
            <a:r>
              <a:rPr sz="2600" spc="-49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endParaRPr lang="tr-TR" sz="2600" spc="-49" dirty="0" smtClean="0">
              <a:solidFill>
                <a:schemeClr val="accent2">
                  <a:lumMod val="50000"/>
                </a:schemeClr>
              </a:solidFill>
              <a:latin typeface="Comic Sans MS" pitchFamily="66" charset="0"/>
              <a:cs typeface="Calibri"/>
            </a:endParaRPr>
          </a:p>
          <a:p>
            <a:pPr marL="468597" marR="4559" indent="-457200">
              <a:spcBef>
                <a:spcPts val="90"/>
              </a:spcBef>
              <a:buFont typeface="Wingdings" pitchFamily="2" charset="2"/>
              <a:buChar char="v"/>
            </a:pPr>
            <a:r>
              <a:rPr sz="2600" spc="-9" dirty="0" err="1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Yemeklerden</a:t>
            </a:r>
            <a:r>
              <a:rPr sz="2600" spc="-3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6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hemen</a:t>
            </a:r>
            <a:r>
              <a:rPr sz="2600" spc="-45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6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önce</a:t>
            </a:r>
            <a:r>
              <a:rPr sz="2600" spc="-27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600" b="1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(5‐10</a:t>
            </a:r>
            <a:r>
              <a:rPr sz="2600" b="1" spc="-31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600" b="1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dk)</a:t>
            </a:r>
            <a:r>
              <a:rPr sz="2600" b="1" spc="-31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600" spc="-9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yapılırlar.</a:t>
            </a:r>
            <a:endParaRPr sz="2600" dirty="0">
              <a:solidFill>
                <a:schemeClr val="accent2">
                  <a:lumMod val="50000"/>
                </a:schemeClr>
              </a:solidFill>
              <a:latin typeface="Comic Sans MS" pitchFamily="66" charset="0"/>
              <a:cs typeface="Calibri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438400"/>
            <a:ext cx="2971800" cy="2101256"/>
          </a:xfrm>
          <a:prstGeom prst="rect">
            <a:avLst/>
          </a:prstGeom>
          <a:noFill/>
          <a:ln w="1270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425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762000"/>
            <a:ext cx="8229600" cy="688314"/>
          </a:xfrm>
          <a:prstGeom prst="rect">
            <a:avLst/>
          </a:prstGeom>
        </p:spPr>
        <p:txBody>
          <a:bodyPr vert="horz" wrap="square" lIns="0" tIns="193977" rIns="0" bIns="0" rtlCol="0">
            <a:spAutoFit/>
          </a:bodyPr>
          <a:lstStyle/>
          <a:p>
            <a:pPr marL="249594">
              <a:spcBef>
                <a:spcPts val="90"/>
              </a:spcBef>
            </a:pPr>
            <a:r>
              <a:rPr sz="3200" b="1" dirty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Orta</a:t>
            </a:r>
            <a:r>
              <a:rPr sz="3200" b="1" spc="-31" dirty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sz="3200" b="1" dirty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etkili</a:t>
            </a:r>
            <a:r>
              <a:rPr sz="3200" b="1" spc="-31" dirty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sz="3200" b="1" dirty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(NPH)</a:t>
            </a:r>
            <a:r>
              <a:rPr sz="3200" b="1" spc="-49" dirty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sz="3200" b="1" dirty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insan</a:t>
            </a:r>
            <a:r>
              <a:rPr sz="3200" b="1" spc="-45" dirty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sz="3200" b="1" spc="-9" dirty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insulini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09600" y="2080552"/>
            <a:ext cx="7467599" cy="1760705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468027" marR="4559" indent="-457200">
              <a:spcBef>
                <a:spcPts val="90"/>
              </a:spcBef>
              <a:buFont typeface="Wingdings" pitchFamily="2" charset="2"/>
              <a:buChar char="v"/>
            </a:pPr>
            <a:r>
              <a:rPr sz="28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Öğünden</a:t>
            </a:r>
            <a:r>
              <a:rPr sz="2800" spc="-49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bağımsız</a:t>
            </a:r>
            <a:r>
              <a:rPr sz="2800" spc="-36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olarak</a:t>
            </a:r>
            <a:r>
              <a:rPr sz="2800" spc="-4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yapılan</a:t>
            </a:r>
            <a:r>
              <a:rPr sz="2800" spc="-49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spc="-18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ins</a:t>
            </a:r>
            <a:r>
              <a:rPr lang="tr-TR" sz="2800" spc="-18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ü</a:t>
            </a:r>
            <a:r>
              <a:rPr sz="2800" spc="-18" dirty="0" err="1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lindir</a:t>
            </a:r>
            <a:r>
              <a:rPr sz="2800" spc="-18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.</a:t>
            </a:r>
            <a:endParaRPr lang="tr-TR" sz="2800" spc="-18" dirty="0" smtClean="0">
              <a:solidFill>
                <a:schemeClr val="accent1">
                  <a:lumMod val="75000"/>
                </a:schemeClr>
              </a:solidFill>
              <a:latin typeface="Comic Sans MS" pitchFamily="66" charset="0"/>
              <a:cs typeface="Calibri"/>
            </a:endParaRPr>
          </a:p>
          <a:p>
            <a:pPr marL="468027" marR="4559" indent="-457200">
              <a:spcBef>
                <a:spcPts val="90"/>
              </a:spcBef>
              <a:buFont typeface="Wingdings" pitchFamily="2" charset="2"/>
              <a:buChar char="v"/>
            </a:pPr>
            <a:r>
              <a:rPr sz="2800" dirty="0" err="1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Ancak</a:t>
            </a:r>
            <a:r>
              <a:rPr sz="2800" spc="-36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uygulamadan</a:t>
            </a:r>
            <a:r>
              <a:rPr sz="2800" spc="-49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1‐2</a:t>
            </a:r>
            <a:r>
              <a:rPr sz="2800" spc="-3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saat</a:t>
            </a:r>
            <a:r>
              <a:rPr sz="2800" spc="-4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spc="-9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sonra </a:t>
            </a:r>
            <a:r>
              <a:rPr sz="28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ara</a:t>
            </a:r>
            <a:r>
              <a:rPr sz="2800" spc="-27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öğün</a:t>
            </a:r>
            <a:r>
              <a:rPr sz="2800" spc="-36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alınması</a:t>
            </a:r>
            <a:r>
              <a:rPr sz="2800" spc="-45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lang="tr-TR" sz="2800" spc="-18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ö</a:t>
            </a:r>
            <a:r>
              <a:rPr sz="2800" spc="-18" dirty="0" err="1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nerilir</a:t>
            </a:r>
            <a:r>
              <a:rPr sz="2800" spc="-18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.</a:t>
            </a:r>
            <a:endParaRPr lang="tr-TR" sz="2800" spc="-18" dirty="0" smtClean="0">
              <a:solidFill>
                <a:schemeClr val="accent1">
                  <a:lumMod val="75000"/>
                </a:schemeClr>
              </a:solidFill>
              <a:latin typeface="Comic Sans MS" pitchFamily="66" charset="0"/>
              <a:cs typeface="Calibri"/>
            </a:endParaRPr>
          </a:p>
          <a:p>
            <a:pPr marL="468027" marR="4559" indent="-457200">
              <a:spcBef>
                <a:spcPts val="90"/>
              </a:spcBef>
              <a:buFont typeface="Wingdings" pitchFamily="2" charset="2"/>
              <a:buChar char="v"/>
            </a:pPr>
            <a:r>
              <a:rPr sz="2800" spc="-27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Bulanık</a:t>
            </a:r>
            <a:r>
              <a:rPr sz="2800" spc="-36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spc="-9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görünümlüdür.</a:t>
            </a:r>
            <a:endParaRPr sz="2800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cs typeface="Calibri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762375"/>
            <a:ext cx="2909888" cy="2154730"/>
          </a:xfrm>
          <a:prstGeom prst="rect">
            <a:avLst/>
          </a:prstGeom>
          <a:noFill/>
          <a:ln w="3810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939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66800" y="533400"/>
            <a:ext cx="5791200" cy="688314"/>
          </a:xfrm>
          <a:prstGeom prst="rect">
            <a:avLst/>
          </a:prstGeom>
        </p:spPr>
        <p:txBody>
          <a:bodyPr vert="horz" wrap="square" lIns="0" tIns="193977" rIns="0" bIns="0" rtlCol="0">
            <a:spAutoFit/>
          </a:bodyPr>
          <a:lstStyle/>
          <a:p>
            <a:pPr marL="249594">
              <a:spcBef>
                <a:spcPts val="90"/>
              </a:spcBef>
            </a:pPr>
            <a:r>
              <a:rPr sz="3200" b="1" dirty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Uzun</a:t>
            </a:r>
            <a:r>
              <a:rPr sz="3200" b="1" spc="-40" dirty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sz="3200" b="1" dirty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etkili</a:t>
            </a:r>
            <a:r>
              <a:rPr sz="3200" b="1" spc="-36" dirty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sz="3200" b="1" dirty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analog</a:t>
            </a:r>
            <a:r>
              <a:rPr sz="3200" b="1" spc="-36" dirty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sz="3200" b="1" spc="-9" dirty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insülinler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81000" y="1491623"/>
            <a:ext cx="6195868" cy="2622479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468027" marR="4559" indent="-457200">
              <a:spcBef>
                <a:spcPts val="90"/>
              </a:spcBef>
              <a:buFont typeface="Wingdings" pitchFamily="2" charset="2"/>
              <a:buChar char="v"/>
            </a:pPr>
            <a:r>
              <a:rPr sz="28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Açlıkta</a:t>
            </a:r>
            <a:r>
              <a:rPr sz="2800" spc="-49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ve</a:t>
            </a:r>
            <a:r>
              <a:rPr sz="2800" spc="-31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gece</a:t>
            </a:r>
            <a:r>
              <a:rPr sz="2800" spc="-45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boyunca</a:t>
            </a:r>
            <a:r>
              <a:rPr sz="2800" spc="-49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kan</a:t>
            </a:r>
            <a:r>
              <a:rPr sz="2800" spc="-45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spc="-9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şekerimizi</a:t>
            </a:r>
            <a:r>
              <a:rPr sz="2800" spc="-36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normal</a:t>
            </a:r>
            <a:r>
              <a:rPr sz="2800" spc="-36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spc="-9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düzeyde</a:t>
            </a:r>
            <a:r>
              <a:rPr sz="2800" spc="-31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tutmaya</a:t>
            </a:r>
            <a:r>
              <a:rPr sz="2800" spc="-4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spc="-9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yarayan</a:t>
            </a:r>
            <a:r>
              <a:rPr sz="2800" spc="-49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spc="-9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insülindir. </a:t>
            </a:r>
            <a:endParaRPr lang="tr-TR" sz="2800" spc="-9" dirty="0">
              <a:solidFill>
                <a:schemeClr val="accent2">
                  <a:lumMod val="50000"/>
                </a:schemeClr>
              </a:solidFill>
              <a:latin typeface="Comic Sans MS" pitchFamily="66" charset="0"/>
              <a:cs typeface="Calibri"/>
            </a:endParaRPr>
          </a:p>
          <a:p>
            <a:pPr marL="468027" marR="4559" indent="-457200">
              <a:spcBef>
                <a:spcPts val="90"/>
              </a:spcBef>
              <a:buFont typeface="Wingdings" pitchFamily="2" charset="2"/>
              <a:buChar char="v"/>
            </a:pPr>
            <a:r>
              <a:rPr sz="2800" dirty="0" err="1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Genelde</a:t>
            </a:r>
            <a:r>
              <a:rPr sz="2800" spc="-3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günde</a:t>
            </a:r>
            <a:r>
              <a:rPr sz="2800" spc="-45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1</a:t>
            </a:r>
            <a:r>
              <a:rPr sz="2800" spc="-45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kez,</a:t>
            </a:r>
            <a:r>
              <a:rPr sz="2800" spc="-27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bazı</a:t>
            </a:r>
            <a:r>
              <a:rPr sz="2800" spc="-36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durumlarda</a:t>
            </a:r>
            <a:r>
              <a:rPr sz="2800" spc="-45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2</a:t>
            </a:r>
            <a:r>
              <a:rPr sz="2800" spc="-4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kez</a:t>
            </a:r>
            <a:r>
              <a:rPr sz="2800" spc="-27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de</a:t>
            </a:r>
            <a:r>
              <a:rPr sz="2800" spc="-36" dirty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spc="-9" dirty="0" err="1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yapılabilirler</a:t>
            </a:r>
            <a:r>
              <a:rPr sz="2800" spc="-9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.</a:t>
            </a:r>
            <a:endParaRPr lang="tr-TR" sz="2800" spc="-9" dirty="0" smtClean="0">
              <a:solidFill>
                <a:schemeClr val="accent2">
                  <a:lumMod val="50000"/>
                </a:schemeClr>
              </a:solidFill>
              <a:latin typeface="Comic Sans MS" pitchFamily="66" charset="0"/>
              <a:cs typeface="Calibri"/>
            </a:endParaRPr>
          </a:p>
          <a:p>
            <a:pPr marL="468027" marR="4559" indent="-457200">
              <a:spcBef>
                <a:spcPts val="90"/>
              </a:spcBef>
              <a:buFont typeface="Wingdings" pitchFamily="2" charset="2"/>
              <a:buChar char="v"/>
            </a:pPr>
            <a:r>
              <a:rPr lang="tr-TR" sz="2800" spc="-9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  <a:cs typeface="Calibri"/>
              </a:rPr>
              <a:t>Açlık veya tokluk farketmez.</a:t>
            </a:r>
            <a:endParaRPr sz="2800" dirty="0">
              <a:solidFill>
                <a:schemeClr val="accent2">
                  <a:lumMod val="50000"/>
                </a:schemeClr>
              </a:solidFill>
              <a:latin typeface="Comic Sans MS" pitchFamily="66" charset="0"/>
              <a:cs typeface="Calibri"/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4381500"/>
            <a:ext cx="3505200" cy="2019300"/>
          </a:xfrm>
          <a:prstGeom prst="rect">
            <a:avLst/>
          </a:prstGeom>
          <a:noFill/>
          <a:ln w="38100">
            <a:solidFill>
              <a:schemeClr val="accent4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81100" y="3848100"/>
            <a:ext cx="2057400" cy="3048000"/>
          </a:xfrm>
          <a:prstGeom prst="rect">
            <a:avLst/>
          </a:prstGeom>
          <a:noFill/>
          <a:ln w="38100">
            <a:solidFill>
              <a:schemeClr val="accent4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7103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591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33600" y="653694"/>
            <a:ext cx="6019916" cy="565506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lang="en-US" sz="3600" dirty="0" err="1" smtClean="0">
                <a:latin typeface="Comic Sans MS" pitchFamily="66" charset="0"/>
              </a:rPr>
              <a:t>Karışım</a:t>
            </a:r>
            <a:r>
              <a:rPr lang="en-US" sz="3600" spc="-81" dirty="0" smtClean="0">
                <a:latin typeface="Comic Sans MS" pitchFamily="66" charset="0"/>
              </a:rPr>
              <a:t> </a:t>
            </a:r>
            <a:r>
              <a:rPr lang="tr-TR" sz="3600" spc="-9" dirty="0" err="1">
                <a:latin typeface="Comic Sans MS" pitchFamily="66" charset="0"/>
              </a:rPr>
              <a:t>İ</a:t>
            </a:r>
            <a:r>
              <a:rPr lang="en-US" sz="3600" spc="-9" dirty="0" err="1" smtClean="0">
                <a:latin typeface="Comic Sans MS" pitchFamily="66" charset="0"/>
              </a:rPr>
              <a:t>nsülinler</a:t>
            </a:r>
            <a:endParaRPr lang="en-US" sz="3600" spc="-9" dirty="0">
              <a:latin typeface="Comic Sans MS" pitchFamily="66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5527" y="1219200"/>
            <a:ext cx="8686800" cy="1677000"/>
          </a:xfrm>
          <a:prstGeom prst="rect">
            <a:avLst/>
          </a:prstGeom>
        </p:spPr>
        <p:txBody>
          <a:bodyPr vert="horz" wrap="square" lIns="0" tIns="108841" rIns="0" bIns="0" rtlCol="0">
            <a:spAutoFit/>
          </a:bodyPr>
          <a:lstStyle/>
          <a:p>
            <a:pPr marL="11397">
              <a:spcBef>
                <a:spcPts val="857"/>
              </a:spcBef>
            </a:pPr>
            <a:r>
              <a:rPr sz="2400" b="1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Hızlı</a:t>
            </a:r>
            <a:r>
              <a:rPr sz="2400" b="1" spc="-27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 </a:t>
            </a:r>
            <a:r>
              <a:rPr sz="2400" b="1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+</a:t>
            </a:r>
            <a:r>
              <a:rPr sz="2400" b="1" spc="-9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 </a:t>
            </a:r>
            <a:r>
              <a:rPr sz="2400" b="1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Orta</a:t>
            </a:r>
            <a:r>
              <a:rPr sz="2400" b="1" spc="-18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 </a:t>
            </a:r>
            <a:r>
              <a:rPr sz="2400" b="1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Etkili</a:t>
            </a:r>
            <a:r>
              <a:rPr sz="2400" b="1" spc="-22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 </a:t>
            </a:r>
            <a:r>
              <a:rPr sz="2400" b="1" spc="-9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Karışım</a:t>
            </a:r>
            <a:endParaRPr sz="2400" dirty="0">
              <a:latin typeface="Comic Sans MS" pitchFamily="66" charset="0"/>
              <a:cs typeface="Calibri"/>
            </a:endParaRPr>
          </a:p>
          <a:p>
            <a:pPr marL="463857" marR="4559" indent="-570">
              <a:spcBef>
                <a:spcPts val="687"/>
              </a:spcBef>
            </a:pPr>
            <a:r>
              <a:rPr sz="2400" dirty="0">
                <a:latin typeface="Comic Sans MS" pitchFamily="66" charset="0"/>
                <a:cs typeface="Calibri"/>
              </a:rPr>
              <a:t>Bulanık</a:t>
            </a:r>
            <a:r>
              <a:rPr sz="2400" spc="-36" dirty="0">
                <a:latin typeface="Comic Sans MS" pitchFamily="66" charset="0"/>
                <a:cs typeface="Calibri"/>
              </a:rPr>
              <a:t> </a:t>
            </a:r>
            <a:r>
              <a:rPr sz="2400" spc="-18" dirty="0">
                <a:latin typeface="Comic Sans MS" pitchFamily="66" charset="0"/>
                <a:cs typeface="Calibri"/>
              </a:rPr>
              <a:t>görünümlüdürler. </a:t>
            </a:r>
            <a:r>
              <a:rPr sz="2400" dirty="0">
                <a:latin typeface="Comic Sans MS" pitchFamily="66" charset="0"/>
                <a:cs typeface="Calibri"/>
              </a:rPr>
              <a:t>Açlık</a:t>
            </a:r>
            <a:r>
              <a:rPr sz="2400" spc="-22" dirty="0">
                <a:latin typeface="Comic Sans MS" pitchFamily="66" charset="0"/>
                <a:cs typeface="Calibri"/>
              </a:rPr>
              <a:t> </a:t>
            </a:r>
            <a:r>
              <a:rPr sz="2400" dirty="0">
                <a:latin typeface="Comic Sans MS" pitchFamily="66" charset="0"/>
                <a:cs typeface="Calibri"/>
              </a:rPr>
              <a:t>ve tokluk</a:t>
            </a:r>
            <a:r>
              <a:rPr sz="2400" spc="-4" dirty="0">
                <a:latin typeface="Comic Sans MS" pitchFamily="66" charset="0"/>
                <a:cs typeface="Calibri"/>
              </a:rPr>
              <a:t> </a:t>
            </a:r>
            <a:r>
              <a:rPr sz="2400" dirty="0">
                <a:latin typeface="Comic Sans MS" pitchFamily="66" charset="0"/>
                <a:cs typeface="Calibri"/>
              </a:rPr>
              <a:t>kan</a:t>
            </a:r>
            <a:r>
              <a:rPr sz="2400" spc="-13" dirty="0">
                <a:latin typeface="Comic Sans MS" pitchFamily="66" charset="0"/>
                <a:cs typeface="Calibri"/>
              </a:rPr>
              <a:t> </a:t>
            </a:r>
            <a:r>
              <a:rPr sz="2400" spc="-9" dirty="0">
                <a:latin typeface="Comic Sans MS" pitchFamily="66" charset="0"/>
                <a:cs typeface="Calibri"/>
              </a:rPr>
              <a:t>şekerinizin düzenlenmesi </a:t>
            </a:r>
            <a:r>
              <a:rPr sz="2400" spc="-18" dirty="0">
                <a:latin typeface="Comic Sans MS" pitchFamily="66" charset="0"/>
                <a:cs typeface="Calibri"/>
              </a:rPr>
              <a:t>için kullanılır.</a:t>
            </a:r>
            <a:r>
              <a:rPr sz="2400" spc="-45" dirty="0">
                <a:latin typeface="Comic Sans MS" pitchFamily="66" charset="0"/>
                <a:cs typeface="Calibri"/>
              </a:rPr>
              <a:t> </a:t>
            </a:r>
            <a:r>
              <a:rPr sz="2400" dirty="0">
                <a:latin typeface="Comic Sans MS" pitchFamily="66" charset="0"/>
                <a:cs typeface="Calibri"/>
              </a:rPr>
              <a:t>Bu</a:t>
            </a:r>
            <a:r>
              <a:rPr sz="2400" spc="-22" dirty="0">
                <a:latin typeface="Comic Sans MS" pitchFamily="66" charset="0"/>
                <a:cs typeface="Calibri"/>
              </a:rPr>
              <a:t> </a:t>
            </a:r>
            <a:r>
              <a:rPr sz="2400" dirty="0">
                <a:latin typeface="Comic Sans MS" pitchFamily="66" charset="0"/>
                <a:cs typeface="Calibri"/>
              </a:rPr>
              <a:t>insülinler</a:t>
            </a:r>
            <a:r>
              <a:rPr sz="2400" spc="-31" dirty="0">
                <a:latin typeface="Comic Sans MS" pitchFamily="66" charset="0"/>
                <a:cs typeface="Calibri"/>
              </a:rPr>
              <a:t> </a:t>
            </a:r>
            <a:r>
              <a:rPr sz="2400" dirty="0">
                <a:latin typeface="Comic Sans MS" pitchFamily="66" charset="0"/>
                <a:cs typeface="Calibri"/>
              </a:rPr>
              <a:t>günde</a:t>
            </a:r>
            <a:r>
              <a:rPr sz="2400" spc="-54" dirty="0">
                <a:latin typeface="Comic Sans MS" pitchFamily="66" charset="0"/>
                <a:cs typeface="Calibri"/>
              </a:rPr>
              <a:t> </a:t>
            </a:r>
            <a:r>
              <a:rPr sz="2400" b="1" dirty="0">
                <a:latin typeface="Comic Sans MS" pitchFamily="66" charset="0"/>
                <a:cs typeface="Calibri"/>
              </a:rPr>
              <a:t>2</a:t>
            </a:r>
            <a:r>
              <a:rPr sz="2400" b="1" spc="-22" dirty="0">
                <a:latin typeface="Comic Sans MS" pitchFamily="66" charset="0"/>
                <a:cs typeface="Calibri"/>
              </a:rPr>
              <a:t> </a:t>
            </a:r>
            <a:r>
              <a:rPr sz="2400" dirty="0">
                <a:latin typeface="Comic Sans MS" pitchFamily="66" charset="0"/>
                <a:cs typeface="Calibri"/>
              </a:rPr>
              <a:t>bazen</a:t>
            </a:r>
            <a:r>
              <a:rPr sz="2400" spc="-27" dirty="0">
                <a:latin typeface="Comic Sans MS" pitchFamily="66" charset="0"/>
                <a:cs typeface="Calibri"/>
              </a:rPr>
              <a:t> </a:t>
            </a:r>
            <a:r>
              <a:rPr sz="2400" dirty="0">
                <a:latin typeface="Comic Sans MS" pitchFamily="66" charset="0"/>
                <a:cs typeface="Calibri"/>
              </a:rPr>
              <a:t>de</a:t>
            </a:r>
            <a:r>
              <a:rPr sz="2400" spc="-22" dirty="0">
                <a:latin typeface="Comic Sans MS" pitchFamily="66" charset="0"/>
                <a:cs typeface="Calibri"/>
              </a:rPr>
              <a:t> </a:t>
            </a:r>
            <a:r>
              <a:rPr sz="2400" b="1" dirty="0">
                <a:latin typeface="Comic Sans MS" pitchFamily="66" charset="0"/>
                <a:cs typeface="Calibri"/>
              </a:rPr>
              <a:t>3</a:t>
            </a:r>
            <a:r>
              <a:rPr sz="2400" b="1" spc="-27" dirty="0">
                <a:latin typeface="Comic Sans MS" pitchFamily="66" charset="0"/>
                <a:cs typeface="Calibri"/>
              </a:rPr>
              <a:t> </a:t>
            </a:r>
            <a:r>
              <a:rPr sz="2400" b="1" dirty="0">
                <a:latin typeface="Comic Sans MS" pitchFamily="66" charset="0"/>
                <a:cs typeface="Calibri"/>
              </a:rPr>
              <a:t>kez</a:t>
            </a:r>
            <a:r>
              <a:rPr sz="2400" b="1" spc="-31" dirty="0">
                <a:latin typeface="Comic Sans MS" pitchFamily="66" charset="0"/>
                <a:cs typeface="Calibri"/>
              </a:rPr>
              <a:t> </a:t>
            </a:r>
            <a:r>
              <a:rPr sz="2400" spc="-9" dirty="0">
                <a:latin typeface="Comic Sans MS" pitchFamily="66" charset="0"/>
                <a:cs typeface="Calibri"/>
              </a:rPr>
              <a:t>uygulanabilirler.</a:t>
            </a:r>
            <a:endParaRPr sz="2400" dirty="0">
              <a:latin typeface="Comic Sans MS" pitchFamily="66" charset="0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36418" y="4495800"/>
            <a:ext cx="8285018" cy="1488836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sz="2400" b="1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Kısa</a:t>
            </a:r>
            <a:r>
              <a:rPr sz="2400" b="1" spc="-27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 </a:t>
            </a:r>
            <a:r>
              <a:rPr sz="2400" b="1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+</a:t>
            </a:r>
            <a:r>
              <a:rPr sz="2400" b="1" spc="-18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 </a:t>
            </a:r>
            <a:r>
              <a:rPr sz="2400" b="1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Orta</a:t>
            </a:r>
            <a:r>
              <a:rPr sz="2400" b="1" spc="-18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 </a:t>
            </a:r>
            <a:r>
              <a:rPr sz="2400" b="1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Etkili</a:t>
            </a:r>
            <a:r>
              <a:rPr sz="2400" b="1" spc="-22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 </a:t>
            </a:r>
            <a:r>
              <a:rPr sz="2400" b="1" spc="-9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Karışım:</a:t>
            </a:r>
            <a:endParaRPr sz="2400" dirty="0">
              <a:latin typeface="Comic Sans MS" pitchFamily="66" charset="0"/>
              <a:cs typeface="Calibri"/>
            </a:endParaRPr>
          </a:p>
          <a:p>
            <a:pPr marL="437644" marR="4559">
              <a:spcBef>
                <a:spcPts val="4"/>
              </a:spcBef>
            </a:pPr>
            <a:r>
              <a:rPr sz="2400" dirty="0" err="1" smtClean="0">
                <a:latin typeface="Comic Sans MS" pitchFamily="66" charset="0"/>
                <a:cs typeface="Calibri"/>
              </a:rPr>
              <a:t>Bulanık</a:t>
            </a:r>
            <a:r>
              <a:rPr sz="2400" spc="-36" dirty="0" smtClean="0">
                <a:latin typeface="Comic Sans MS" pitchFamily="66" charset="0"/>
                <a:cs typeface="Calibri"/>
              </a:rPr>
              <a:t> </a:t>
            </a:r>
            <a:r>
              <a:rPr sz="2400" spc="-18" dirty="0">
                <a:latin typeface="Comic Sans MS" pitchFamily="66" charset="0"/>
                <a:cs typeface="Calibri"/>
              </a:rPr>
              <a:t>görünümlüdürler. </a:t>
            </a:r>
            <a:r>
              <a:rPr sz="2400" dirty="0">
                <a:latin typeface="Comic Sans MS" pitchFamily="66" charset="0"/>
                <a:cs typeface="Calibri"/>
              </a:rPr>
              <a:t>Açlık</a:t>
            </a:r>
            <a:r>
              <a:rPr sz="2400" spc="-22" dirty="0">
                <a:latin typeface="Comic Sans MS" pitchFamily="66" charset="0"/>
                <a:cs typeface="Calibri"/>
              </a:rPr>
              <a:t> </a:t>
            </a:r>
            <a:r>
              <a:rPr sz="2400" dirty="0">
                <a:latin typeface="Comic Sans MS" pitchFamily="66" charset="0"/>
                <a:cs typeface="Calibri"/>
              </a:rPr>
              <a:t>ve tokluk</a:t>
            </a:r>
            <a:r>
              <a:rPr sz="2400" spc="-4" dirty="0">
                <a:latin typeface="Comic Sans MS" pitchFamily="66" charset="0"/>
                <a:cs typeface="Calibri"/>
              </a:rPr>
              <a:t> </a:t>
            </a:r>
            <a:r>
              <a:rPr sz="2400" dirty="0">
                <a:latin typeface="Comic Sans MS" pitchFamily="66" charset="0"/>
                <a:cs typeface="Calibri"/>
              </a:rPr>
              <a:t>kan</a:t>
            </a:r>
            <a:r>
              <a:rPr sz="2400" spc="-13" dirty="0">
                <a:latin typeface="Comic Sans MS" pitchFamily="66" charset="0"/>
                <a:cs typeface="Calibri"/>
              </a:rPr>
              <a:t> </a:t>
            </a:r>
            <a:r>
              <a:rPr sz="2400" spc="-9" dirty="0">
                <a:latin typeface="Comic Sans MS" pitchFamily="66" charset="0"/>
                <a:cs typeface="Calibri"/>
              </a:rPr>
              <a:t>şekerinizin düzenlenmesi içindir. </a:t>
            </a:r>
            <a:r>
              <a:rPr sz="2400" spc="-18" dirty="0">
                <a:latin typeface="Comic Sans MS" pitchFamily="66" charset="0"/>
                <a:cs typeface="Calibri"/>
              </a:rPr>
              <a:t>Yemeklerden </a:t>
            </a:r>
            <a:r>
              <a:rPr sz="2400" b="1" dirty="0">
                <a:latin typeface="Comic Sans MS" pitchFamily="66" charset="0"/>
                <a:cs typeface="Calibri"/>
              </a:rPr>
              <a:t>30</a:t>
            </a:r>
            <a:r>
              <a:rPr sz="2400" b="1" spc="-9" dirty="0">
                <a:latin typeface="Comic Sans MS" pitchFamily="66" charset="0"/>
                <a:cs typeface="Calibri"/>
              </a:rPr>
              <a:t> </a:t>
            </a:r>
            <a:r>
              <a:rPr sz="2400" b="1" dirty="0">
                <a:latin typeface="Comic Sans MS" pitchFamily="66" charset="0"/>
                <a:cs typeface="Calibri"/>
              </a:rPr>
              <a:t>dakika</a:t>
            </a:r>
            <a:r>
              <a:rPr sz="2400" b="1" spc="-31" dirty="0">
                <a:latin typeface="Comic Sans MS" pitchFamily="66" charset="0"/>
                <a:cs typeface="Calibri"/>
              </a:rPr>
              <a:t> </a:t>
            </a:r>
            <a:r>
              <a:rPr sz="2400" dirty="0">
                <a:latin typeface="Comic Sans MS" pitchFamily="66" charset="0"/>
                <a:cs typeface="Calibri"/>
              </a:rPr>
              <a:t>önce</a:t>
            </a:r>
            <a:r>
              <a:rPr sz="2400" spc="-4" dirty="0">
                <a:latin typeface="Comic Sans MS" pitchFamily="66" charset="0"/>
                <a:cs typeface="Calibri"/>
              </a:rPr>
              <a:t> </a:t>
            </a:r>
            <a:r>
              <a:rPr sz="2400" spc="-9" dirty="0">
                <a:latin typeface="Comic Sans MS" pitchFamily="66" charset="0"/>
                <a:cs typeface="Calibri"/>
              </a:rPr>
              <a:t>yapılır.</a:t>
            </a:r>
            <a:endParaRPr sz="2400" dirty="0">
              <a:latin typeface="Comic Sans MS" pitchFamily="66" charset="0"/>
              <a:cs typeface="Calibri"/>
            </a:endParaRPr>
          </a:p>
        </p:txBody>
      </p:sp>
      <p:pic>
        <p:nvPicPr>
          <p:cNvPr id="8" name="Picture 2" descr="C:\Users\HIST  DAHİLYE HMŞİRE\Desktop\ppt\nmix 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124200"/>
            <a:ext cx="3727704" cy="1143000"/>
          </a:xfrm>
          <a:prstGeom prst="rect">
            <a:avLst/>
          </a:prstGeom>
          <a:noFill/>
          <a:ln w="88900">
            <a:solidFill>
              <a:schemeClr val="accent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124200"/>
            <a:ext cx="2874818" cy="1247775"/>
          </a:xfrm>
          <a:prstGeom prst="rect">
            <a:avLst/>
          </a:prstGeom>
          <a:noFill/>
          <a:ln w="889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969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7679628"/>
              </p:ext>
            </p:extLst>
          </p:nvPr>
        </p:nvGraphicFramePr>
        <p:xfrm>
          <a:off x="228600" y="990598"/>
          <a:ext cx="8686801" cy="48944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90600"/>
                <a:gridCol w="838200"/>
                <a:gridCol w="1143000"/>
                <a:gridCol w="990600"/>
                <a:gridCol w="762000"/>
                <a:gridCol w="1066800"/>
                <a:gridCol w="547818"/>
                <a:gridCol w="1153506"/>
                <a:gridCol w="1194277"/>
              </a:tblGrid>
              <a:tr h="60579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İNSÜLİN TİPİ 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PİYASA  ADI 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JENERİK ADI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UYGULAMA YOLU</a:t>
                      </a:r>
                      <a:endParaRPr lang="en-US" sz="1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ETKİ BAŞLANGICI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PİK ETKİ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ETKİ SÜRESİ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UYGULAMA ZAMANI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69799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BOLUS İNSÜLİNLER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KISA ETKİLİ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ACTRAPİD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KRİSTALİZE İNSÜLİN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solidFill>
                            <a:schemeClr val="tx1"/>
                          </a:solidFill>
                          <a:effectLst/>
                        </a:rPr>
                        <a:t>IV /  SC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solidFill>
                            <a:schemeClr val="tx1"/>
                          </a:solidFill>
                          <a:effectLst/>
                        </a:rPr>
                        <a:t>1/2 SAAT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solidFill>
                            <a:schemeClr val="tx1"/>
                          </a:solidFill>
                          <a:effectLst/>
                        </a:rPr>
                        <a:t>1.5-3.5 SAAT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solidFill>
                            <a:schemeClr val="tx1"/>
                          </a:solidFill>
                          <a:effectLst/>
                        </a:rPr>
                        <a:t>7-8 SAAT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solidFill>
                            <a:schemeClr val="tx1"/>
                          </a:solidFill>
                          <a:effectLst/>
                        </a:rPr>
                        <a:t>YEMEKTEN 20-30 DAKİKA ÖNCE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603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HUMULİN R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30-60 DAKİKA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solidFill>
                            <a:schemeClr val="tx1"/>
                          </a:solidFill>
                          <a:effectLst/>
                        </a:rPr>
                        <a:t>2-4 SAAT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solidFill>
                            <a:schemeClr val="tx1"/>
                          </a:solidFill>
                          <a:effectLst/>
                        </a:rPr>
                        <a:t>5-8 SAAT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472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HIZLI ETKİLİ 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APİDRA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GLULUSİN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solidFill>
                            <a:schemeClr val="tx1"/>
                          </a:solidFill>
                          <a:effectLst/>
                        </a:rPr>
                        <a:t>SC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solidFill>
                            <a:schemeClr val="tx1"/>
                          </a:solidFill>
                          <a:effectLst/>
                        </a:rPr>
                        <a:t>15 DAKİKA 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solidFill>
                            <a:schemeClr val="tx1"/>
                          </a:solidFill>
                          <a:effectLst/>
                        </a:rPr>
                        <a:t>30 - 90 DAKİKA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solidFill>
                            <a:schemeClr val="tx1"/>
                          </a:solidFill>
                          <a:effectLst/>
                        </a:rPr>
                        <a:t>3-5 SAAT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solidFill>
                            <a:schemeClr val="tx1"/>
                          </a:solidFill>
                          <a:effectLst/>
                        </a:rPr>
                        <a:t>YEMEKTEN 5 DAKİKA ÖNCE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0798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HUMALOG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LİSPRO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472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NOVORAPİD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ASPART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47262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247262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solidFill>
                            <a:schemeClr val="tx1"/>
                          </a:solidFill>
                          <a:effectLst/>
                        </a:rPr>
                        <a:t>BAZAL İNSÜLİNLER</a:t>
                      </a:r>
                      <a:endParaRPr lang="en-US" sz="1100" b="1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solidFill>
                            <a:schemeClr val="tx1"/>
                          </a:solidFill>
                          <a:effectLst/>
                        </a:rPr>
                        <a:t>ORTA ETKİLİ 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HUMULİN N 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solidFill>
                            <a:schemeClr val="tx1"/>
                          </a:solidFill>
                          <a:effectLst/>
                        </a:rPr>
                        <a:t>NPH İNSÜLİN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solidFill>
                            <a:schemeClr val="tx1"/>
                          </a:solidFill>
                          <a:effectLst/>
                        </a:rPr>
                        <a:t>SC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solidFill>
                            <a:schemeClr val="tx1"/>
                          </a:solidFill>
                          <a:effectLst/>
                        </a:rPr>
                        <a:t>1-3 SAAT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solidFill>
                            <a:schemeClr val="tx1"/>
                          </a:solidFill>
                          <a:effectLst/>
                        </a:rPr>
                        <a:t>8 SAAT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solidFill>
                            <a:schemeClr val="tx1"/>
                          </a:solidFill>
                          <a:effectLst/>
                        </a:rPr>
                        <a:t>12 - 16 SAAT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solidFill>
                            <a:schemeClr val="tx1"/>
                          </a:solidFill>
                          <a:effectLst/>
                        </a:rPr>
                        <a:t>YEMEKTEN 30 DAKİKA ÖNCE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603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İNSULATARD HM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472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solidFill>
                            <a:schemeClr val="tx1"/>
                          </a:solidFill>
                          <a:effectLst/>
                        </a:rPr>
                        <a:t>UZUN ETKİLİ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LANTUS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solidFill>
                            <a:schemeClr val="tx1"/>
                          </a:solidFill>
                          <a:effectLst/>
                        </a:rPr>
                        <a:t>GLARJİN 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solidFill>
                            <a:schemeClr val="tx1"/>
                          </a:solidFill>
                          <a:effectLst/>
                        </a:rPr>
                        <a:t>SC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solidFill>
                            <a:schemeClr val="tx1"/>
                          </a:solidFill>
                          <a:effectLst/>
                        </a:rPr>
                        <a:t>1 SAAT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solidFill>
                            <a:schemeClr val="tx1"/>
                          </a:solidFill>
                          <a:effectLst/>
                        </a:rPr>
                        <a:t>PİKSİZ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solidFill>
                            <a:schemeClr val="tx1"/>
                          </a:solidFill>
                          <a:effectLst/>
                        </a:rPr>
                        <a:t>20 - 26 SAAT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solidFill>
                            <a:schemeClr val="tx1"/>
                          </a:solidFill>
                          <a:effectLst/>
                        </a:rPr>
                        <a:t>YEMEKTEN BAĞIMSIZ AYNI SAATTE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2472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BASAGLAR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472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solidFill>
                            <a:schemeClr val="tx1"/>
                          </a:solidFill>
                          <a:effectLst/>
                        </a:rPr>
                        <a:t>TOUJEO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solidFill>
                            <a:schemeClr val="tx1"/>
                          </a:solidFill>
                          <a:effectLst/>
                        </a:rPr>
                        <a:t>GLARJİN 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solidFill>
                            <a:schemeClr val="tx1"/>
                          </a:solidFill>
                          <a:effectLst/>
                        </a:rPr>
                        <a:t>24-36 SAAT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472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solidFill>
                            <a:schemeClr val="tx1"/>
                          </a:solidFill>
                          <a:effectLst/>
                        </a:rPr>
                        <a:t>LEVEMİR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solidFill>
                            <a:schemeClr val="tx1"/>
                          </a:solidFill>
                          <a:effectLst/>
                        </a:rPr>
                        <a:t>DETEMİR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solidFill>
                            <a:schemeClr val="tx1"/>
                          </a:solidFill>
                          <a:effectLst/>
                        </a:rPr>
                        <a:t>20 - 26 SAAT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945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solidFill>
                            <a:schemeClr val="tx1"/>
                          </a:solidFill>
                          <a:effectLst/>
                        </a:rPr>
                        <a:t>ULTRA UZUN ETKİLİ 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solidFill>
                            <a:schemeClr val="tx1"/>
                          </a:solidFill>
                          <a:effectLst/>
                        </a:rPr>
                        <a:t>TRESEBA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DEGLUDEC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solidFill>
                            <a:schemeClr val="tx1"/>
                          </a:solidFill>
                          <a:effectLst/>
                        </a:rPr>
                        <a:t>2 SAAT 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40 SAAT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701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190782"/>
              </p:ext>
            </p:extLst>
          </p:nvPr>
        </p:nvGraphicFramePr>
        <p:xfrm>
          <a:off x="457200" y="1162050"/>
          <a:ext cx="8229601" cy="45361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85449"/>
                <a:gridCol w="985449"/>
                <a:gridCol w="988216"/>
                <a:gridCol w="919014"/>
                <a:gridCol w="586840"/>
                <a:gridCol w="1184752"/>
                <a:gridCol w="751080"/>
                <a:gridCol w="644049"/>
                <a:gridCol w="1184752"/>
              </a:tblGrid>
              <a:tr h="75880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</a:rPr>
                        <a:t>İNSÜLİN TİPİ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>
                          <a:effectLst/>
                        </a:rPr>
                        <a:t>PİYASA  ADI 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>
                          <a:effectLst/>
                        </a:rPr>
                        <a:t>JENERİK ADI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>
                          <a:effectLst/>
                        </a:rPr>
                        <a:t>UYGULAMA YOLU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>
                          <a:effectLst/>
                        </a:rPr>
                        <a:t>ETKİ BAŞLANGICI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>
                          <a:effectLst/>
                        </a:rPr>
                        <a:t>PİK ETKİ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>
                          <a:effectLst/>
                        </a:rPr>
                        <a:t>ETKİ SÜRESİ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>
                          <a:effectLst/>
                        </a:rPr>
                        <a:t>UYGULAMA ZAMANI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334983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HAZIR KARIŞIM  İNSÜLİNLER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HAZIR KARIŞIM HUMAN           ( REGÜLER + NPH 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HUMULİN M 70/30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% 30 KRİSTALİZE +% 70 NPH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SC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30- 60  DAKİKA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DEĞİŞKEN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10 -16  SAAT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YEMEKTEN 30 DAKİKA ÖNCE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1850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MİXTARD HM 30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552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HAZIR KARIŞIM ANALOG                             ( LİSPRO  + NPL 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HUMALOG MİX 25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u="none" strike="noStrike">
                          <a:effectLst/>
                        </a:rPr>
                        <a:t>% 25 LİSPRO + % 75 LİSPRO  PROTAMİN 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10-15 DAKİKA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YEMEKTEN 5 DAKİKA ÖNCE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552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HUMALOG MİX 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% 50 LİSPRO + % 50LİSPRO  PROTAMİN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552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HAZIR KARIŞIM ANALOG                                   ( ASPART + NPA 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NOVOMİX 30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% 30 ASPART + % 70 ASPART PROTAMİN 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10-15 DAKİKA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402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HAZIR KARIŞIM ANALOG                             ( ASPART +  DEGLUDEC 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RYZODEG 30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% 30 ASPART + % 70 DEGLUDEC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10-15 DAKİKA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40 SAAT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4" marR="9254" marT="92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7653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3400" y="2057400"/>
            <a:ext cx="8153400" cy="4191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58982" y="1143000"/>
            <a:ext cx="8305800" cy="688314"/>
          </a:xfrm>
          <a:prstGeom prst="rect">
            <a:avLst/>
          </a:prstGeom>
        </p:spPr>
        <p:txBody>
          <a:bodyPr vert="horz" wrap="square" lIns="0" tIns="193977" rIns="0" bIns="0" rtlCol="0">
            <a:spAutoFit/>
          </a:bodyPr>
          <a:lstStyle/>
          <a:p>
            <a:pPr marL="249594">
              <a:spcBef>
                <a:spcPts val="90"/>
              </a:spcBef>
            </a:pPr>
            <a:r>
              <a:rPr lang="en-US" sz="3200" dirty="0" err="1" smtClean="0">
                <a:latin typeface="Comic Sans MS" pitchFamily="66" charset="0"/>
              </a:rPr>
              <a:t>İnsülinler</a:t>
            </a:r>
            <a:r>
              <a:rPr lang="en-US" sz="3200" spc="-22" dirty="0" smtClean="0">
                <a:latin typeface="Comic Sans MS" pitchFamily="66" charset="0"/>
              </a:rPr>
              <a:t> </a:t>
            </a:r>
            <a:r>
              <a:rPr lang="en-US" sz="3200" dirty="0" err="1" smtClean="0">
                <a:latin typeface="Comic Sans MS" pitchFamily="66" charset="0"/>
              </a:rPr>
              <a:t>Nasıl</a:t>
            </a:r>
            <a:r>
              <a:rPr lang="en-US" sz="3200" spc="-31" dirty="0" smtClean="0">
                <a:latin typeface="Comic Sans MS" pitchFamily="66" charset="0"/>
              </a:rPr>
              <a:t> </a:t>
            </a:r>
            <a:r>
              <a:rPr lang="en-US" sz="3200" spc="-9" dirty="0" err="1" smtClean="0">
                <a:latin typeface="Comic Sans MS" pitchFamily="66" charset="0"/>
              </a:rPr>
              <a:t>Saklanmalı</a:t>
            </a:r>
            <a:r>
              <a:rPr lang="en-US" sz="3200" spc="-9" dirty="0" smtClean="0">
                <a:latin typeface="Comic Sans MS" pitchFamily="66" charset="0"/>
              </a:rPr>
              <a:t>?</a:t>
            </a:r>
            <a:endParaRPr lang="en-US" sz="3200" spc="-9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67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xfrm>
            <a:off x="457200" y="1935480"/>
            <a:ext cx="8229600" cy="3055931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 marR="4559">
              <a:spcBef>
                <a:spcPts val="90"/>
              </a:spcBef>
            </a:pPr>
            <a:r>
              <a:rPr b="1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Açlık</a:t>
            </a:r>
            <a:r>
              <a:rPr b="1" spc="-45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 </a:t>
            </a:r>
            <a:r>
              <a:rPr b="1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kan</a:t>
            </a:r>
            <a:r>
              <a:rPr b="1" spc="-31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 </a:t>
            </a:r>
            <a:r>
              <a:rPr b="1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şekeri:</a:t>
            </a:r>
            <a:r>
              <a:rPr b="1" spc="-45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 </a:t>
            </a:r>
            <a:r>
              <a:rPr dirty="0">
                <a:latin typeface="Comic Sans MS" pitchFamily="66" charset="0"/>
              </a:rPr>
              <a:t>En</a:t>
            </a:r>
            <a:r>
              <a:rPr spc="-18" dirty="0">
                <a:latin typeface="Comic Sans MS" pitchFamily="66" charset="0"/>
              </a:rPr>
              <a:t> </a:t>
            </a:r>
            <a:r>
              <a:rPr dirty="0">
                <a:latin typeface="Comic Sans MS" pitchFamily="66" charset="0"/>
              </a:rPr>
              <a:t>az</a:t>
            </a:r>
            <a:r>
              <a:rPr spc="-27" dirty="0">
                <a:latin typeface="Comic Sans MS" pitchFamily="66" charset="0"/>
              </a:rPr>
              <a:t> </a:t>
            </a:r>
            <a:r>
              <a:rPr dirty="0">
                <a:latin typeface="Comic Sans MS" pitchFamily="66" charset="0"/>
              </a:rPr>
              <a:t>8</a:t>
            </a:r>
            <a:r>
              <a:rPr spc="-27" dirty="0">
                <a:latin typeface="Comic Sans MS" pitchFamily="66" charset="0"/>
              </a:rPr>
              <a:t> </a:t>
            </a:r>
            <a:r>
              <a:rPr dirty="0">
                <a:latin typeface="Comic Sans MS" pitchFamily="66" charset="0"/>
              </a:rPr>
              <a:t>saat,</a:t>
            </a:r>
            <a:r>
              <a:rPr spc="-27" dirty="0">
                <a:latin typeface="Comic Sans MS" pitchFamily="66" charset="0"/>
              </a:rPr>
              <a:t> </a:t>
            </a:r>
            <a:r>
              <a:rPr dirty="0">
                <a:latin typeface="Comic Sans MS" pitchFamily="66" charset="0"/>
              </a:rPr>
              <a:t>ideal</a:t>
            </a:r>
            <a:r>
              <a:rPr spc="-22" dirty="0">
                <a:latin typeface="Comic Sans MS" pitchFamily="66" charset="0"/>
              </a:rPr>
              <a:t> </a:t>
            </a:r>
            <a:r>
              <a:rPr b="1" dirty="0">
                <a:latin typeface="Comic Sans MS" pitchFamily="66" charset="0"/>
                <a:cs typeface="Calibri"/>
              </a:rPr>
              <a:t>10</a:t>
            </a:r>
            <a:r>
              <a:rPr b="1" spc="-22" dirty="0">
                <a:latin typeface="Comic Sans MS" pitchFamily="66" charset="0"/>
                <a:cs typeface="Calibri"/>
              </a:rPr>
              <a:t> </a:t>
            </a:r>
            <a:r>
              <a:rPr b="1" dirty="0">
                <a:latin typeface="Comic Sans MS" pitchFamily="66" charset="0"/>
                <a:cs typeface="Calibri"/>
              </a:rPr>
              <a:t>saat</a:t>
            </a:r>
            <a:r>
              <a:rPr b="1" spc="-31" dirty="0">
                <a:latin typeface="Comic Sans MS" pitchFamily="66" charset="0"/>
                <a:cs typeface="Calibri"/>
              </a:rPr>
              <a:t> </a:t>
            </a:r>
            <a:r>
              <a:rPr b="1" dirty="0">
                <a:latin typeface="Comic Sans MS" pitchFamily="66" charset="0"/>
                <a:cs typeface="Calibri"/>
              </a:rPr>
              <a:t>aç</a:t>
            </a:r>
            <a:r>
              <a:rPr b="1" spc="-31" dirty="0">
                <a:latin typeface="Comic Sans MS" pitchFamily="66" charset="0"/>
                <a:cs typeface="Calibri"/>
              </a:rPr>
              <a:t> </a:t>
            </a:r>
            <a:r>
              <a:rPr b="1" dirty="0">
                <a:latin typeface="Comic Sans MS" pitchFamily="66" charset="0"/>
                <a:cs typeface="Calibri"/>
              </a:rPr>
              <a:t>kaldıktan</a:t>
            </a:r>
            <a:r>
              <a:rPr b="1" spc="-45" dirty="0">
                <a:latin typeface="Comic Sans MS" pitchFamily="66" charset="0"/>
                <a:cs typeface="Calibri"/>
              </a:rPr>
              <a:t> </a:t>
            </a:r>
            <a:r>
              <a:rPr dirty="0">
                <a:latin typeface="Comic Sans MS" pitchFamily="66" charset="0"/>
              </a:rPr>
              <a:t>sonra</a:t>
            </a:r>
            <a:r>
              <a:rPr spc="-27" dirty="0">
                <a:latin typeface="Comic Sans MS" pitchFamily="66" charset="0"/>
              </a:rPr>
              <a:t> </a:t>
            </a:r>
            <a:r>
              <a:rPr dirty="0">
                <a:latin typeface="Comic Sans MS" pitchFamily="66" charset="0"/>
              </a:rPr>
              <a:t>ölçülen</a:t>
            </a:r>
            <a:r>
              <a:rPr spc="-22" dirty="0">
                <a:latin typeface="Comic Sans MS" pitchFamily="66" charset="0"/>
              </a:rPr>
              <a:t> </a:t>
            </a:r>
            <a:r>
              <a:rPr spc="-27" dirty="0">
                <a:latin typeface="Comic Sans MS" pitchFamily="66" charset="0"/>
              </a:rPr>
              <a:t>şekerdir. </a:t>
            </a:r>
            <a:r>
              <a:rPr spc="-9" dirty="0">
                <a:latin typeface="Comic Sans MS" pitchFamily="66" charset="0"/>
              </a:rPr>
              <a:t>Açlık </a:t>
            </a:r>
            <a:r>
              <a:rPr dirty="0">
                <a:latin typeface="Comic Sans MS" pitchFamily="66" charset="0"/>
              </a:rPr>
              <a:t>kan</a:t>
            </a:r>
            <a:r>
              <a:rPr spc="-45" dirty="0">
                <a:latin typeface="Comic Sans MS" pitchFamily="66" charset="0"/>
              </a:rPr>
              <a:t> </a:t>
            </a:r>
            <a:r>
              <a:rPr dirty="0">
                <a:latin typeface="Comic Sans MS" pitchFamily="66" charset="0"/>
              </a:rPr>
              <a:t>şekeriniz</a:t>
            </a:r>
            <a:r>
              <a:rPr spc="-36" dirty="0">
                <a:latin typeface="Comic Sans MS" pitchFamily="66" charset="0"/>
              </a:rPr>
              <a:t> </a:t>
            </a:r>
            <a:r>
              <a:rPr b="1" dirty="0">
                <a:latin typeface="Comic Sans MS" pitchFamily="66" charset="0"/>
                <a:cs typeface="Calibri"/>
              </a:rPr>
              <a:t>80‐130</a:t>
            </a:r>
            <a:r>
              <a:rPr b="1" spc="-40" dirty="0">
                <a:latin typeface="Comic Sans MS" pitchFamily="66" charset="0"/>
                <a:cs typeface="Calibri"/>
              </a:rPr>
              <a:t> </a:t>
            </a:r>
            <a:r>
              <a:rPr b="1" dirty="0">
                <a:latin typeface="Comic Sans MS" pitchFamily="66" charset="0"/>
                <a:cs typeface="Calibri"/>
              </a:rPr>
              <a:t>mg/dl</a:t>
            </a:r>
            <a:r>
              <a:rPr b="1" spc="-49" dirty="0">
                <a:latin typeface="Comic Sans MS" pitchFamily="66" charset="0"/>
                <a:cs typeface="Calibri"/>
              </a:rPr>
              <a:t> </a:t>
            </a:r>
            <a:r>
              <a:rPr dirty="0">
                <a:latin typeface="Comic Sans MS" pitchFamily="66" charset="0"/>
              </a:rPr>
              <a:t>arasında</a:t>
            </a:r>
            <a:r>
              <a:rPr spc="-49" dirty="0">
                <a:latin typeface="Comic Sans MS" pitchFamily="66" charset="0"/>
              </a:rPr>
              <a:t> </a:t>
            </a:r>
            <a:r>
              <a:rPr spc="-9" dirty="0">
                <a:latin typeface="Comic Sans MS" pitchFamily="66" charset="0"/>
              </a:rPr>
              <a:t>olmalıdır.</a:t>
            </a:r>
          </a:p>
          <a:p>
            <a:pPr marL="11397" marR="8548" indent="-570">
              <a:spcBef>
                <a:spcPts val="1938"/>
              </a:spcBef>
            </a:pPr>
            <a:r>
              <a:rPr b="1" spc="-18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Tokluk</a:t>
            </a:r>
            <a:r>
              <a:rPr b="1" spc="-63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 </a:t>
            </a:r>
            <a:r>
              <a:rPr b="1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kan</a:t>
            </a:r>
            <a:r>
              <a:rPr b="1" spc="-54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 </a:t>
            </a:r>
            <a:r>
              <a:rPr b="1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şekeri:</a:t>
            </a:r>
            <a:r>
              <a:rPr b="1" spc="-49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 </a:t>
            </a:r>
            <a:r>
              <a:rPr spc="-18" dirty="0">
                <a:latin typeface="Comic Sans MS" pitchFamily="66" charset="0"/>
              </a:rPr>
              <a:t>Yemeğe</a:t>
            </a:r>
            <a:r>
              <a:rPr spc="-22" dirty="0">
                <a:latin typeface="Comic Sans MS" pitchFamily="66" charset="0"/>
              </a:rPr>
              <a:t> </a:t>
            </a:r>
            <a:r>
              <a:rPr spc="-9" dirty="0">
                <a:latin typeface="Comic Sans MS" pitchFamily="66" charset="0"/>
              </a:rPr>
              <a:t>başladıktan</a:t>
            </a:r>
            <a:r>
              <a:rPr spc="-45" dirty="0">
                <a:latin typeface="Comic Sans MS" pitchFamily="66" charset="0"/>
              </a:rPr>
              <a:t> </a:t>
            </a:r>
            <a:r>
              <a:rPr dirty="0">
                <a:latin typeface="Comic Sans MS" pitchFamily="66" charset="0"/>
              </a:rPr>
              <a:t>yani</a:t>
            </a:r>
            <a:r>
              <a:rPr spc="-40" dirty="0">
                <a:latin typeface="Comic Sans MS" pitchFamily="66" charset="0"/>
              </a:rPr>
              <a:t> </a:t>
            </a:r>
            <a:r>
              <a:rPr dirty="0">
                <a:latin typeface="Comic Sans MS" pitchFamily="66" charset="0"/>
              </a:rPr>
              <a:t>ağzınıza</a:t>
            </a:r>
            <a:r>
              <a:rPr spc="-40" dirty="0">
                <a:latin typeface="Comic Sans MS" pitchFamily="66" charset="0"/>
              </a:rPr>
              <a:t> </a:t>
            </a:r>
            <a:r>
              <a:rPr dirty="0">
                <a:latin typeface="Comic Sans MS" pitchFamily="66" charset="0"/>
              </a:rPr>
              <a:t>attığınız</a:t>
            </a:r>
            <a:r>
              <a:rPr spc="-45" dirty="0">
                <a:latin typeface="Comic Sans MS" pitchFamily="66" charset="0"/>
              </a:rPr>
              <a:t> </a:t>
            </a:r>
            <a:r>
              <a:rPr dirty="0">
                <a:latin typeface="Comic Sans MS" pitchFamily="66" charset="0"/>
              </a:rPr>
              <a:t>ilk</a:t>
            </a:r>
            <a:r>
              <a:rPr spc="-45" dirty="0">
                <a:latin typeface="Comic Sans MS" pitchFamily="66" charset="0"/>
              </a:rPr>
              <a:t> </a:t>
            </a:r>
            <a:r>
              <a:rPr spc="-9" dirty="0">
                <a:latin typeface="Comic Sans MS" pitchFamily="66" charset="0"/>
              </a:rPr>
              <a:t>lokmadan</a:t>
            </a:r>
            <a:r>
              <a:rPr spc="-45" dirty="0">
                <a:latin typeface="Comic Sans MS" pitchFamily="66" charset="0"/>
              </a:rPr>
              <a:t> </a:t>
            </a:r>
            <a:r>
              <a:rPr dirty="0">
                <a:latin typeface="Comic Sans MS" pitchFamily="66" charset="0"/>
              </a:rPr>
              <a:t>itibaren</a:t>
            </a:r>
            <a:r>
              <a:rPr spc="-31" dirty="0">
                <a:latin typeface="Comic Sans MS" pitchFamily="66" charset="0"/>
              </a:rPr>
              <a:t> </a:t>
            </a:r>
            <a:r>
              <a:rPr b="1" spc="-45" dirty="0">
                <a:latin typeface="Comic Sans MS" pitchFamily="66" charset="0"/>
                <a:cs typeface="Calibri"/>
              </a:rPr>
              <a:t>2 </a:t>
            </a:r>
            <a:r>
              <a:rPr b="1" dirty="0">
                <a:latin typeface="Comic Sans MS" pitchFamily="66" charset="0"/>
                <a:cs typeface="Calibri"/>
              </a:rPr>
              <a:t>saat</a:t>
            </a:r>
            <a:r>
              <a:rPr b="1" spc="-40" dirty="0">
                <a:latin typeface="Comic Sans MS" pitchFamily="66" charset="0"/>
                <a:cs typeface="Calibri"/>
              </a:rPr>
              <a:t> </a:t>
            </a:r>
            <a:r>
              <a:rPr dirty="0">
                <a:latin typeface="Comic Sans MS" pitchFamily="66" charset="0"/>
              </a:rPr>
              <a:t>sonra</a:t>
            </a:r>
            <a:r>
              <a:rPr spc="-31" dirty="0">
                <a:latin typeface="Comic Sans MS" pitchFamily="66" charset="0"/>
              </a:rPr>
              <a:t> </a:t>
            </a:r>
            <a:r>
              <a:rPr dirty="0">
                <a:latin typeface="Comic Sans MS" pitchFamily="66" charset="0"/>
              </a:rPr>
              <a:t>bakılan</a:t>
            </a:r>
            <a:r>
              <a:rPr spc="-36" dirty="0">
                <a:latin typeface="Comic Sans MS" pitchFamily="66" charset="0"/>
              </a:rPr>
              <a:t> </a:t>
            </a:r>
            <a:r>
              <a:rPr dirty="0">
                <a:latin typeface="Comic Sans MS" pitchFamily="66" charset="0"/>
              </a:rPr>
              <a:t>kan</a:t>
            </a:r>
            <a:r>
              <a:rPr spc="-22" dirty="0">
                <a:latin typeface="Comic Sans MS" pitchFamily="66" charset="0"/>
              </a:rPr>
              <a:t> şekeridir.</a:t>
            </a:r>
            <a:r>
              <a:rPr spc="-40" dirty="0">
                <a:latin typeface="Comic Sans MS" pitchFamily="66" charset="0"/>
              </a:rPr>
              <a:t> </a:t>
            </a:r>
            <a:r>
              <a:rPr spc="-9" dirty="0">
                <a:latin typeface="Comic Sans MS" pitchFamily="66" charset="0"/>
              </a:rPr>
              <a:t>TKŞ’nin</a:t>
            </a:r>
            <a:r>
              <a:rPr spc="-22" dirty="0">
                <a:latin typeface="Comic Sans MS" pitchFamily="66" charset="0"/>
              </a:rPr>
              <a:t> </a:t>
            </a:r>
            <a:r>
              <a:rPr b="1" dirty="0">
                <a:latin typeface="Comic Sans MS" pitchFamily="66" charset="0"/>
                <a:cs typeface="Calibri"/>
              </a:rPr>
              <a:t>140</a:t>
            </a:r>
            <a:r>
              <a:rPr b="1" spc="-27" dirty="0">
                <a:latin typeface="Comic Sans MS" pitchFamily="66" charset="0"/>
                <a:cs typeface="Calibri"/>
              </a:rPr>
              <a:t> </a:t>
            </a:r>
            <a:r>
              <a:rPr b="1" dirty="0">
                <a:latin typeface="Comic Sans MS" pitchFamily="66" charset="0"/>
                <a:cs typeface="Calibri"/>
              </a:rPr>
              <a:t>mg/dl</a:t>
            </a:r>
            <a:r>
              <a:rPr dirty="0">
                <a:latin typeface="Comic Sans MS" pitchFamily="66" charset="0"/>
              </a:rPr>
              <a:t>’nin</a:t>
            </a:r>
            <a:r>
              <a:rPr spc="-40" dirty="0">
                <a:latin typeface="Comic Sans MS" pitchFamily="66" charset="0"/>
              </a:rPr>
              <a:t> </a:t>
            </a:r>
            <a:r>
              <a:rPr dirty="0">
                <a:latin typeface="Comic Sans MS" pitchFamily="66" charset="0"/>
              </a:rPr>
              <a:t>altında</a:t>
            </a:r>
            <a:r>
              <a:rPr spc="-27" dirty="0">
                <a:latin typeface="Comic Sans MS" pitchFamily="66" charset="0"/>
              </a:rPr>
              <a:t> </a:t>
            </a:r>
            <a:r>
              <a:rPr dirty="0">
                <a:latin typeface="Comic Sans MS" pitchFamily="66" charset="0"/>
              </a:rPr>
              <a:t>olması</a:t>
            </a:r>
            <a:r>
              <a:rPr spc="-36" dirty="0">
                <a:latin typeface="Comic Sans MS" pitchFamily="66" charset="0"/>
              </a:rPr>
              <a:t> </a:t>
            </a:r>
            <a:r>
              <a:rPr spc="-9" dirty="0" err="1">
                <a:latin typeface="Comic Sans MS" pitchFamily="66" charset="0"/>
              </a:rPr>
              <a:t>beklenir</a:t>
            </a:r>
            <a:r>
              <a:rPr spc="-9" dirty="0" smtClean="0">
                <a:latin typeface="Comic Sans MS" pitchFamily="66" charset="0"/>
              </a:rPr>
              <a:t>.</a:t>
            </a:r>
            <a:endParaRPr spc="-9" dirty="0">
              <a:latin typeface="Comic Sans MS" pitchFamily="66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0" y="609600"/>
            <a:ext cx="8229600" cy="557809"/>
          </a:xfrm>
          <a:prstGeom prst="rect">
            <a:avLst/>
          </a:prstGeom>
        </p:spPr>
        <p:txBody>
          <a:bodyPr vert="horz" wrap="square" lIns="0" tIns="64734" rIns="0" bIns="0" rtlCol="0">
            <a:spAutoFit/>
          </a:bodyPr>
          <a:lstStyle/>
          <a:p>
            <a:pPr marL="236487">
              <a:spcBef>
                <a:spcPts val="90"/>
              </a:spcBef>
            </a:pPr>
            <a:r>
              <a:rPr sz="3200" dirty="0">
                <a:latin typeface="Comic Sans MS" pitchFamily="66" charset="0"/>
              </a:rPr>
              <a:t>Kan</a:t>
            </a:r>
            <a:r>
              <a:rPr sz="3200" spc="-67" dirty="0">
                <a:latin typeface="Comic Sans MS" pitchFamily="66" charset="0"/>
              </a:rPr>
              <a:t> </a:t>
            </a:r>
            <a:r>
              <a:rPr sz="3200" dirty="0">
                <a:latin typeface="Comic Sans MS" pitchFamily="66" charset="0"/>
              </a:rPr>
              <a:t>şekeri</a:t>
            </a:r>
            <a:r>
              <a:rPr sz="3200" spc="-54" dirty="0">
                <a:latin typeface="Comic Sans MS" pitchFamily="66" charset="0"/>
              </a:rPr>
              <a:t> </a:t>
            </a:r>
            <a:r>
              <a:rPr sz="3200" dirty="0">
                <a:latin typeface="Comic Sans MS" pitchFamily="66" charset="0"/>
              </a:rPr>
              <a:t>için</a:t>
            </a:r>
            <a:r>
              <a:rPr sz="3200" spc="-72" dirty="0">
                <a:latin typeface="Comic Sans MS" pitchFamily="66" charset="0"/>
              </a:rPr>
              <a:t> </a:t>
            </a:r>
            <a:r>
              <a:rPr sz="3200" dirty="0">
                <a:latin typeface="Comic Sans MS" pitchFamily="66" charset="0"/>
              </a:rPr>
              <a:t>istenen</a:t>
            </a:r>
            <a:r>
              <a:rPr sz="3200" spc="-67" dirty="0">
                <a:latin typeface="Comic Sans MS" pitchFamily="66" charset="0"/>
              </a:rPr>
              <a:t> </a:t>
            </a:r>
            <a:r>
              <a:rPr sz="3200" dirty="0">
                <a:latin typeface="Comic Sans MS" pitchFamily="66" charset="0"/>
              </a:rPr>
              <a:t>hedefler</a:t>
            </a:r>
            <a:r>
              <a:rPr sz="3200" spc="-72" dirty="0">
                <a:latin typeface="Comic Sans MS" pitchFamily="66" charset="0"/>
              </a:rPr>
              <a:t> </a:t>
            </a:r>
            <a:r>
              <a:rPr sz="3200" spc="-9" dirty="0">
                <a:latin typeface="Comic Sans MS" pitchFamily="66" charset="0"/>
              </a:rPr>
              <a:t>nelerdir?</a:t>
            </a:r>
          </a:p>
        </p:txBody>
      </p:sp>
    </p:spTree>
    <p:extLst>
      <p:ext uri="{BB962C8B-B14F-4D97-AF65-F5344CB8AC3E}">
        <p14:creationId xmlns:p14="http://schemas.microsoft.com/office/powerpoint/2010/main" val="171957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762000"/>
          </a:xfrm>
        </p:spPr>
        <p:txBody>
          <a:bodyPr>
            <a:normAutofit/>
          </a:bodyPr>
          <a:lstStyle/>
          <a:p>
            <a:r>
              <a:rPr lang="en-US" sz="3200" dirty="0" err="1">
                <a:latin typeface="Comic Sans MS" pitchFamily="66" charset="0"/>
              </a:rPr>
              <a:t>Kan</a:t>
            </a:r>
            <a:r>
              <a:rPr lang="en-US" sz="3200" spc="-67" dirty="0">
                <a:latin typeface="Comic Sans MS" pitchFamily="66" charset="0"/>
              </a:rPr>
              <a:t> </a:t>
            </a:r>
            <a:r>
              <a:rPr lang="en-US" sz="3200" dirty="0" err="1">
                <a:latin typeface="Comic Sans MS" pitchFamily="66" charset="0"/>
              </a:rPr>
              <a:t>şekeri</a:t>
            </a:r>
            <a:r>
              <a:rPr lang="en-US" sz="3200" spc="-54" dirty="0">
                <a:latin typeface="Comic Sans MS" pitchFamily="66" charset="0"/>
              </a:rPr>
              <a:t> </a:t>
            </a:r>
            <a:r>
              <a:rPr lang="en-US" sz="3200" dirty="0" err="1">
                <a:latin typeface="Comic Sans MS" pitchFamily="66" charset="0"/>
              </a:rPr>
              <a:t>için</a:t>
            </a:r>
            <a:r>
              <a:rPr lang="en-US" sz="3200" spc="-72" dirty="0">
                <a:latin typeface="Comic Sans MS" pitchFamily="66" charset="0"/>
              </a:rPr>
              <a:t> </a:t>
            </a:r>
            <a:r>
              <a:rPr lang="en-US" sz="3200" dirty="0" err="1">
                <a:latin typeface="Comic Sans MS" pitchFamily="66" charset="0"/>
              </a:rPr>
              <a:t>istenen</a:t>
            </a:r>
            <a:r>
              <a:rPr lang="en-US" sz="3200" spc="-67" dirty="0">
                <a:latin typeface="Comic Sans MS" pitchFamily="66" charset="0"/>
              </a:rPr>
              <a:t> </a:t>
            </a:r>
            <a:r>
              <a:rPr lang="en-US" sz="3200" dirty="0" err="1">
                <a:latin typeface="Comic Sans MS" pitchFamily="66" charset="0"/>
              </a:rPr>
              <a:t>hedefler</a:t>
            </a:r>
            <a:r>
              <a:rPr lang="en-US" sz="3200" spc="-72" dirty="0">
                <a:latin typeface="Comic Sans MS" pitchFamily="66" charset="0"/>
              </a:rPr>
              <a:t> </a:t>
            </a:r>
            <a:r>
              <a:rPr lang="en-US" sz="3200" spc="-9" dirty="0" err="1">
                <a:latin typeface="Comic Sans MS" pitchFamily="66" charset="0"/>
              </a:rPr>
              <a:t>nelerdir</a:t>
            </a:r>
            <a:r>
              <a:rPr lang="en-US" sz="3200" spc="-9" dirty="0">
                <a:latin typeface="Comic Sans MS" pitchFamily="66" charset="0"/>
              </a:rPr>
              <a:t>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94277" marR="585235" indent="-457200">
              <a:spcBef>
                <a:spcPts val="1938"/>
              </a:spcBef>
              <a:buFont typeface="Wingdings" pitchFamily="2" charset="2"/>
              <a:buChar char="v"/>
            </a:pPr>
            <a:r>
              <a:rPr lang="en-US" b="1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HbA1c</a:t>
            </a:r>
            <a:r>
              <a:rPr lang="en-US" b="1" spc="-27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 </a:t>
            </a:r>
            <a:r>
              <a:rPr lang="en-US" b="1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:</a:t>
            </a:r>
            <a:r>
              <a:rPr lang="en-US" b="1" spc="-22" dirty="0">
                <a:solidFill>
                  <a:srgbClr val="00B050"/>
                </a:solidFill>
                <a:latin typeface="Comic Sans MS" pitchFamily="66" charset="0"/>
                <a:cs typeface="Calibri"/>
              </a:rPr>
              <a:t> </a:t>
            </a:r>
            <a:r>
              <a:rPr lang="en-US" dirty="0" err="1">
                <a:latin typeface="Comic Sans MS" pitchFamily="66" charset="0"/>
              </a:rPr>
              <a:t>ortalama</a:t>
            </a:r>
            <a:r>
              <a:rPr lang="en-US" spc="-31" dirty="0">
                <a:latin typeface="Comic Sans MS" pitchFamily="66" charset="0"/>
              </a:rPr>
              <a:t> </a:t>
            </a:r>
            <a:r>
              <a:rPr lang="en-US" b="1" dirty="0">
                <a:latin typeface="Comic Sans MS" pitchFamily="66" charset="0"/>
                <a:cs typeface="Calibri"/>
              </a:rPr>
              <a:t>90</a:t>
            </a:r>
            <a:r>
              <a:rPr lang="en-US" b="1" spc="-22" dirty="0">
                <a:latin typeface="Comic Sans MS" pitchFamily="66" charset="0"/>
                <a:cs typeface="Calibri"/>
              </a:rPr>
              <a:t> </a:t>
            </a:r>
            <a:r>
              <a:rPr lang="en-US" b="1" dirty="0" err="1">
                <a:latin typeface="Comic Sans MS" pitchFamily="66" charset="0"/>
                <a:cs typeface="Calibri"/>
              </a:rPr>
              <a:t>günlük</a:t>
            </a:r>
            <a:r>
              <a:rPr lang="en-US" b="1" spc="-36" dirty="0">
                <a:latin typeface="Comic Sans MS" pitchFamily="66" charset="0"/>
                <a:cs typeface="Calibri"/>
              </a:rPr>
              <a:t> </a:t>
            </a:r>
            <a:r>
              <a:rPr lang="en-US" dirty="0" err="1">
                <a:latin typeface="Comic Sans MS" pitchFamily="66" charset="0"/>
              </a:rPr>
              <a:t>yani</a:t>
            </a:r>
            <a:r>
              <a:rPr lang="en-US" spc="-27" dirty="0">
                <a:latin typeface="Comic Sans MS" pitchFamily="66" charset="0"/>
              </a:rPr>
              <a:t> </a:t>
            </a:r>
            <a:r>
              <a:rPr lang="en-US" b="1" dirty="0">
                <a:latin typeface="Comic Sans MS" pitchFamily="66" charset="0"/>
                <a:cs typeface="Calibri"/>
              </a:rPr>
              <a:t>3</a:t>
            </a:r>
            <a:r>
              <a:rPr lang="en-US" b="1" spc="-22" dirty="0">
                <a:latin typeface="Comic Sans MS" pitchFamily="66" charset="0"/>
                <a:cs typeface="Calibri"/>
              </a:rPr>
              <a:t> </a:t>
            </a:r>
            <a:r>
              <a:rPr lang="en-US" b="1" dirty="0" err="1">
                <a:latin typeface="Comic Sans MS" pitchFamily="66" charset="0"/>
                <a:cs typeface="Calibri"/>
              </a:rPr>
              <a:t>aylık</a:t>
            </a:r>
            <a:r>
              <a:rPr lang="en-US" b="1" spc="-45" dirty="0">
                <a:latin typeface="Comic Sans MS" pitchFamily="66" charset="0"/>
                <a:cs typeface="Calibri"/>
              </a:rPr>
              <a:t> </a:t>
            </a:r>
            <a:r>
              <a:rPr lang="en-US" dirty="0" err="1">
                <a:latin typeface="Comic Sans MS" pitchFamily="66" charset="0"/>
              </a:rPr>
              <a:t>ortalama</a:t>
            </a:r>
            <a:r>
              <a:rPr lang="en-US" spc="-27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kan</a:t>
            </a:r>
            <a:r>
              <a:rPr lang="en-US" spc="-22" dirty="0">
                <a:latin typeface="Comic Sans MS" pitchFamily="66" charset="0"/>
              </a:rPr>
              <a:t> </a:t>
            </a:r>
            <a:r>
              <a:rPr lang="en-US" spc="-9" dirty="0" err="1">
                <a:latin typeface="Comic Sans MS" pitchFamily="66" charset="0"/>
              </a:rPr>
              <a:t>şekerimizi</a:t>
            </a:r>
            <a:r>
              <a:rPr lang="en-US" spc="-27" dirty="0">
                <a:latin typeface="Comic Sans MS" pitchFamily="66" charset="0"/>
              </a:rPr>
              <a:t> </a:t>
            </a:r>
            <a:r>
              <a:rPr lang="en-US" spc="-9" dirty="0" err="1">
                <a:latin typeface="Comic Sans MS" pitchFamily="66" charset="0"/>
              </a:rPr>
              <a:t>gösteren</a:t>
            </a:r>
            <a:r>
              <a:rPr lang="en-US" spc="-18" dirty="0">
                <a:latin typeface="Comic Sans MS" pitchFamily="66" charset="0"/>
              </a:rPr>
              <a:t> </a:t>
            </a:r>
            <a:r>
              <a:rPr lang="en-US" spc="-22" dirty="0" err="1">
                <a:latin typeface="Comic Sans MS" pitchFamily="66" charset="0"/>
              </a:rPr>
              <a:t>bir</a:t>
            </a:r>
            <a:r>
              <a:rPr lang="en-US" spc="-22" dirty="0">
                <a:latin typeface="Comic Sans MS" pitchFamily="66" charset="0"/>
              </a:rPr>
              <a:t> </a:t>
            </a:r>
            <a:r>
              <a:rPr lang="en-US" spc="-22" dirty="0" err="1">
                <a:latin typeface="Comic Sans MS" pitchFamily="66" charset="0"/>
              </a:rPr>
              <a:t>değerdir</a:t>
            </a:r>
            <a:r>
              <a:rPr lang="en-US" spc="-22" dirty="0">
                <a:latin typeface="Comic Sans MS" pitchFamily="66" charset="0"/>
              </a:rPr>
              <a:t>.</a:t>
            </a:r>
            <a:r>
              <a:rPr lang="en-US" spc="-40" dirty="0">
                <a:latin typeface="Comic Sans MS" pitchFamily="66" charset="0"/>
              </a:rPr>
              <a:t> </a:t>
            </a:r>
            <a:endParaRPr lang="tr-TR" spc="-40" dirty="0" smtClean="0">
              <a:latin typeface="Comic Sans MS" pitchFamily="66" charset="0"/>
            </a:endParaRPr>
          </a:p>
          <a:p>
            <a:pPr marL="194277" marR="585235" indent="-457200">
              <a:spcBef>
                <a:spcPts val="1938"/>
              </a:spcBef>
              <a:buFont typeface="Wingdings" pitchFamily="2" charset="2"/>
              <a:buChar char="v"/>
            </a:pPr>
            <a:r>
              <a:rPr lang="en-US" spc="-18" dirty="0" err="1" smtClean="0">
                <a:latin typeface="Comic Sans MS" pitchFamily="66" charset="0"/>
              </a:rPr>
              <a:t>Yetişkin</a:t>
            </a:r>
            <a:r>
              <a:rPr lang="en-US" spc="-31" dirty="0" smtClean="0">
                <a:latin typeface="Comic Sans MS" pitchFamily="66" charset="0"/>
              </a:rPr>
              <a:t> </a:t>
            </a:r>
            <a:r>
              <a:rPr lang="en-US" spc="-9" dirty="0" err="1" smtClean="0">
                <a:latin typeface="Comic Sans MS" pitchFamily="66" charset="0"/>
              </a:rPr>
              <a:t>diyabetlilerde</a:t>
            </a:r>
            <a:r>
              <a:rPr lang="tr-TR" spc="-9" dirty="0" smtClean="0">
                <a:latin typeface="Comic Sans MS" pitchFamily="66" charset="0"/>
              </a:rPr>
              <a:t> </a:t>
            </a:r>
            <a:r>
              <a:rPr lang="en-US" dirty="0" smtClean="0">
                <a:latin typeface="Comic Sans MS" pitchFamily="66" charset="0"/>
              </a:rPr>
              <a:t>HbA1c</a:t>
            </a:r>
            <a:r>
              <a:rPr lang="en-US" spc="-45" dirty="0" smtClean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değerinin</a:t>
            </a:r>
            <a:r>
              <a:rPr lang="en-US" spc="-36" dirty="0">
                <a:latin typeface="Comic Sans MS" pitchFamily="66" charset="0"/>
              </a:rPr>
              <a:t> </a:t>
            </a:r>
            <a:r>
              <a:rPr lang="en-US" b="1" dirty="0">
                <a:latin typeface="Comic Sans MS" pitchFamily="66" charset="0"/>
                <a:cs typeface="Calibri"/>
              </a:rPr>
              <a:t>%7</a:t>
            </a:r>
            <a:r>
              <a:rPr lang="en-US" dirty="0">
                <a:latin typeface="Comic Sans MS" pitchFamily="66" charset="0"/>
              </a:rPr>
              <a:t>’nin</a:t>
            </a:r>
            <a:r>
              <a:rPr lang="en-US" spc="-36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altında</a:t>
            </a:r>
            <a:r>
              <a:rPr lang="en-US" spc="-49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olması</a:t>
            </a:r>
            <a:r>
              <a:rPr lang="en-US" spc="-49" dirty="0">
                <a:latin typeface="Comic Sans MS" pitchFamily="66" charset="0"/>
              </a:rPr>
              <a:t> </a:t>
            </a:r>
            <a:r>
              <a:rPr lang="en-US" spc="-9" dirty="0" err="1">
                <a:latin typeface="Comic Sans MS" pitchFamily="66" charset="0"/>
              </a:rPr>
              <a:t>hedeflenir</a:t>
            </a:r>
            <a:r>
              <a:rPr lang="en-US" spc="-9" dirty="0">
                <a:latin typeface="Comic Sans MS" pitchFamily="66" charset="0"/>
              </a:rPr>
              <a:t>.</a:t>
            </a:r>
          </a:p>
          <a:p>
            <a:pPr>
              <a:spcBef>
                <a:spcPts val="1902"/>
              </a:spcBef>
              <a:buFont typeface="Wingdings" pitchFamily="2" charset="2"/>
              <a:buChar char="v"/>
            </a:pPr>
            <a:endParaRPr lang="en-US" spc="-9" dirty="0">
              <a:latin typeface="Comic Sans MS" pitchFamily="66" charset="0"/>
            </a:endParaRPr>
          </a:p>
          <a:p>
            <a:pPr marL="194277" marR="84338" indent="-457200">
              <a:buFont typeface="Wingdings" pitchFamily="2" charset="2"/>
              <a:buChar char="v"/>
            </a:pPr>
            <a:r>
              <a:rPr lang="en-US" dirty="0">
                <a:latin typeface="Comic Sans MS" pitchFamily="66" charset="0"/>
              </a:rPr>
              <a:t>HbA1c</a:t>
            </a:r>
            <a:r>
              <a:rPr lang="en-US" spc="-31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hedef</a:t>
            </a:r>
            <a:r>
              <a:rPr lang="en-US" spc="-18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değeri</a:t>
            </a:r>
            <a:r>
              <a:rPr lang="en-US" spc="-22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tüm</a:t>
            </a:r>
            <a:r>
              <a:rPr lang="en-US" spc="-27" dirty="0">
                <a:latin typeface="Comic Sans MS" pitchFamily="66" charset="0"/>
              </a:rPr>
              <a:t> </a:t>
            </a:r>
            <a:r>
              <a:rPr lang="en-US" b="1" dirty="0" err="1">
                <a:latin typeface="Comic Sans MS" pitchFamily="66" charset="0"/>
                <a:cs typeface="Calibri"/>
              </a:rPr>
              <a:t>çocukluk</a:t>
            </a:r>
            <a:r>
              <a:rPr lang="en-US" b="1" spc="-45" dirty="0">
                <a:latin typeface="Comic Sans MS" pitchFamily="66" charset="0"/>
                <a:cs typeface="Calibri"/>
              </a:rPr>
              <a:t> </a:t>
            </a:r>
            <a:r>
              <a:rPr lang="en-US" b="1" dirty="0" err="1">
                <a:latin typeface="Comic Sans MS" pitchFamily="66" charset="0"/>
                <a:cs typeface="Calibri"/>
              </a:rPr>
              <a:t>çağında</a:t>
            </a:r>
            <a:r>
              <a:rPr lang="en-US" b="1" spc="-49" dirty="0">
                <a:latin typeface="Comic Sans MS" pitchFamily="66" charset="0"/>
                <a:cs typeface="Calibri"/>
              </a:rPr>
              <a:t> </a:t>
            </a:r>
            <a:r>
              <a:rPr lang="en-US" b="1" dirty="0">
                <a:latin typeface="Comic Sans MS" pitchFamily="66" charset="0"/>
                <a:cs typeface="Calibri"/>
              </a:rPr>
              <a:t>%7,5’</a:t>
            </a:r>
            <a:r>
              <a:rPr lang="en-US" b="1" spc="-31" dirty="0">
                <a:latin typeface="Comic Sans MS" pitchFamily="66" charset="0"/>
                <a:cs typeface="Calibri"/>
              </a:rPr>
              <a:t> </a:t>
            </a:r>
            <a:r>
              <a:rPr lang="en-US" b="1" dirty="0">
                <a:latin typeface="Comic Sans MS" pitchFamily="66" charset="0"/>
                <a:cs typeface="Calibri"/>
              </a:rPr>
              <a:t>in</a:t>
            </a:r>
            <a:r>
              <a:rPr lang="en-US" b="1" spc="-45" dirty="0">
                <a:latin typeface="Comic Sans MS" pitchFamily="66" charset="0"/>
                <a:cs typeface="Calibri"/>
              </a:rPr>
              <a:t> </a:t>
            </a:r>
            <a:r>
              <a:rPr lang="en-US" b="1" dirty="0" err="1">
                <a:latin typeface="Comic Sans MS" pitchFamily="66" charset="0"/>
                <a:cs typeface="Calibri"/>
              </a:rPr>
              <a:t>altı</a:t>
            </a:r>
            <a:r>
              <a:rPr lang="en-US" b="1" spc="-36" dirty="0">
                <a:latin typeface="Comic Sans MS" pitchFamily="66" charset="0"/>
                <a:cs typeface="Calibri"/>
              </a:rPr>
              <a:t> </a:t>
            </a:r>
            <a:r>
              <a:rPr lang="en-US" b="1" dirty="0" err="1">
                <a:latin typeface="Comic Sans MS" pitchFamily="66" charset="0"/>
                <a:cs typeface="Calibri"/>
              </a:rPr>
              <a:t>iken</a:t>
            </a:r>
            <a:r>
              <a:rPr lang="en-US" b="1" dirty="0">
                <a:latin typeface="Comic Sans MS" pitchFamily="66" charset="0"/>
                <a:cs typeface="Calibri"/>
              </a:rPr>
              <a:t>,</a:t>
            </a:r>
            <a:r>
              <a:rPr lang="en-US" b="1" spc="-54" dirty="0">
                <a:latin typeface="Comic Sans MS" pitchFamily="66" charset="0"/>
                <a:cs typeface="Calibri"/>
              </a:rPr>
              <a:t> </a:t>
            </a:r>
            <a:r>
              <a:rPr lang="en-US" b="1" dirty="0" err="1">
                <a:latin typeface="Comic Sans MS" pitchFamily="66" charset="0"/>
                <a:cs typeface="Calibri"/>
              </a:rPr>
              <a:t>gebelerde</a:t>
            </a:r>
            <a:r>
              <a:rPr lang="en-US" b="1" dirty="0">
                <a:latin typeface="Comic Sans MS" pitchFamily="66" charset="0"/>
                <a:cs typeface="Calibri"/>
              </a:rPr>
              <a:t>,</a:t>
            </a:r>
            <a:r>
              <a:rPr lang="en-US" b="1" spc="-49" dirty="0">
                <a:latin typeface="Comic Sans MS" pitchFamily="66" charset="0"/>
                <a:cs typeface="Calibri"/>
              </a:rPr>
              <a:t> </a:t>
            </a:r>
            <a:r>
              <a:rPr lang="en-US" b="1" dirty="0">
                <a:latin typeface="Comic Sans MS" pitchFamily="66" charset="0"/>
                <a:cs typeface="Calibri"/>
              </a:rPr>
              <a:t>65</a:t>
            </a:r>
            <a:r>
              <a:rPr lang="en-US" b="1" spc="-27" dirty="0">
                <a:latin typeface="Comic Sans MS" pitchFamily="66" charset="0"/>
                <a:cs typeface="Calibri"/>
              </a:rPr>
              <a:t> </a:t>
            </a:r>
            <a:r>
              <a:rPr lang="en-US" b="1" spc="-22" dirty="0" err="1">
                <a:latin typeface="Comic Sans MS" pitchFamily="66" charset="0"/>
                <a:cs typeface="Calibri"/>
              </a:rPr>
              <a:t>yaş</a:t>
            </a:r>
            <a:r>
              <a:rPr lang="en-US" b="1" spc="-22" dirty="0">
                <a:latin typeface="Comic Sans MS" pitchFamily="66" charset="0"/>
                <a:cs typeface="Calibri"/>
              </a:rPr>
              <a:t> </a:t>
            </a:r>
            <a:r>
              <a:rPr lang="en-US" b="1" dirty="0" err="1">
                <a:latin typeface="Comic Sans MS" pitchFamily="66" charset="0"/>
                <a:cs typeface="Calibri"/>
              </a:rPr>
              <a:t>üstünde</a:t>
            </a:r>
            <a:r>
              <a:rPr lang="en-US" b="1" spc="-49" dirty="0">
                <a:latin typeface="Comic Sans MS" pitchFamily="66" charset="0"/>
                <a:cs typeface="Calibri"/>
              </a:rPr>
              <a:t> </a:t>
            </a:r>
            <a:r>
              <a:rPr lang="en-US" dirty="0" err="1">
                <a:latin typeface="Comic Sans MS" pitchFamily="66" charset="0"/>
              </a:rPr>
              <a:t>ve</a:t>
            </a:r>
            <a:r>
              <a:rPr lang="en-US" spc="-54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veya</a:t>
            </a:r>
            <a:r>
              <a:rPr lang="en-US" spc="-40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diyabetle</a:t>
            </a:r>
            <a:r>
              <a:rPr lang="en-US" spc="-36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birlikte</a:t>
            </a:r>
            <a:r>
              <a:rPr lang="en-US" spc="-45" dirty="0">
                <a:latin typeface="Comic Sans MS" pitchFamily="66" charset="0"/>
              </a:rPr>
              <a:t> </a:t>
            </a:r>
            <a:r>
              <a:rPr lang="en-US" spc="-9" dirty="0" err="1">
                <a:latin typeface="Comic Sans MS" pitchFamily="66" charset="0"/>
              </a:rPr>
              <a:t>kalp‐damar</a:t>
            </a:r>
            <a:r>
              <a:rPr lang="en-US" spc="-49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hastalığı</a:t>
            </a:r>
            <a:r>
              <a:rPr lang="en-US" spc="-45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gibi</a:t>
            </a:r>
            <a:r>
              <a:rPr lang="en-US" spc="-40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eşlik</a:t>
            </a:r>
            <a:r>
              <a:rPr lang="en-US" spc="-49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eden</a:t>
            </a:r>
            <a:r>
              <a:rPr lang="en-US" spc="-22" dirty="0">
                <a:latin typeface="Comic Sans MS" pitchFamily="66" charset="0"/>
              </a:rPr>
              <a:t> </a:t>
            </a:r>
            <a:r>
              <a:rPr lang="en-US" b="1" dirty="0" err="1">
                <a:latin typeface="Comic Sans MS" pitchFamily="66" charset="0"/>
                <a:cs typeface="Calibri"/>
              </a:rPr>
              <a:t>kronik</a:t>
            </a:r>
            <a:r>
              <a:rPr lang="en-US" b="1" spc="-63" dirty="0">
                <a:latin typeface="Comic Sans MS" pitchFamily="66" charset="0"/>
                <a:cs typeface="Calibri"/>
              </a:rPr>
              <a:t> </a:t>
            </a:r>
            <a:r>
              <a:rPr lang="en-US" b="1" spc="-9" dirty="0" err="1">
                <a:latin typeface="Comic Sans MS" pitchFamily="66" charset="0"/>
                <a:cs typeface="Calibri"/>
              </a:rPr>
              <a:t>başka</a:t>
            </a:r>
            <a:r>
              <a:rPr lang="en-US" b="1" spc="-9" dirty="0">
                <a:latin typeface="Comic Sans MS" pitchFamily="66" charset="0"/>
                <a:cs typeface="Calibri"/>
              </a:rPr>
              <a:t> </a:t>
            </a:r>
            <a:r>
              <a:rPr lang="en-US" b="1" dirty="0" err="1">
                <a:latin typeface="Comic Sans MS" pitchFamily="66" charset="0"/>
                <a:cs typeface="Calibri"/>
              </a:rPr>
              <a:t>bir</a:t>
            </a:r>
            <a:r>
              <a:rPr lang="en-US" b="1" spc="-40" dirty="0">
                <a:latin typeface="Comic Sans MS" pitchFamily="66" charset="0"/>
                <a:cs typeface="Calibri"/>
              </a:rPr>
              <a:t> </a:t>
            </a:r>
            <a:r>
              <a:rPr lang="en-US" b="1" dirty="0" err="1">
                <a:latin typeface="Comic Sans MS" pitchFamily="66" charset="0"/>
                <a:cs typeface="Calibri"/>
              </a:rPr>
              <a:t>hastalığı</a:t>
            </a:r>
            <a:r>
              <a:rPr lang="en-US" b="1" spc="-49" dirty="0">
                <a:latin typeface="Comic Sans MS" pitchFamily="66" charset="0"/>
                <a:cs typeface="Calibri"/>
              </a:rPr>
              <a:t> </a:t>
            </a:r>
            <a:r>
              <a:rPr lang="en-US" b="1" dirty="0" err="1">
                <a:latin typeface="Comic Sans MS" pitchFamily="66" charset="0"/>
                <a:cs typeface="Calibri"/>
              </a:rPr>
              <a:t>olan</a:t>
            </a:r>
            <a:r>
              <a:rPr lang="en-US" b="1" spc="-31" dirty="0">
                <a:latin typeface="Comic Sans MS" pitchFamily="66" charset="0"/>
                <a:cs typeface="Calibri"/>
              </a:rPr>
              <a:t> </a:t>
            </a:r>
            <a:r>
              <a:rPr lang="en-US" b="1" dirty="0" err="1">
                <a:latin typeface="Comic Sans MS" pitchFamily="66" charset="0"/>
                <a:cs typeface="Calibri"/>
              </a:rPr>
              <a:t>kişilerde</a:t>
            </a:r>
            <a:r>
              <a:rPr lang="en-US" b="1" spc="-31" dirty="0">
                <a:latin typeface="Comic Sans MS" pitchFamily="66" charset="0"/>
                <a:cs typeface="Calibri"/>
              </a:rPr>
              <a:t> </a:t>
            </a:r>
            <a:r>
              <a:rPr lang="en-US" spc="-9" dirty="0" err="1">
                <a:latin typeface="Comic Sans MS" pitchFamily="66" charset="0"/>
              </a:rPr>
              <a:t>değişebilir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315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8600" y="1981200"/>
            <a:ext cx="4127024" cy="372640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4355624" y="2540232"/>
            <a:ext cx="4575048" cy="1304170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sz="2800" dirty="0">
                <a:solidFill>
                  <a:schemeClr val="tx1"/>
                </a:solidFill>
                <a:latin typeface="Comic Sans MS" pitchFamily="66" charset="0"/>
              </a:rPr>
              <a:t>Kalem</a:t>
            </a:r>
            <a:r>
              <a:rPr sz="2800" spc="-58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sz="2800" dirty="0">
                <a:solidFill>
                  <a:schemeClr val="tx1"/>
                </a:solidFill>
                <a:latin typeface="Comic Sans MS" pitchFamily="66" charset="0"/>
              </a:rPr>
              <a:t>iğnesi</a:t>
            </a:r>
            <a:r>
              <a:rPr sz="2800" spc="-67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sz="2800" dirty="0">
                <a:solidFill>
                  <a:schemeClr val="tx1"/>
                </a:solidFill>
                <a:latin typeface="Comic Sans MS" pitchFamily="66" charset="0"/>
              </a:rPr>
              <a:t>uzunluğuna</a:t>
            </a:r>
            <a:r>
              <a:rPr sz="2800" spc="-72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sz="2800" dirty="0">
                <a:solidFill>
                  <a:schemeClr val="tx1"/>
                </a:solidFill>
                <a:latin typeface="Comic Sans MS" pitchFamily="66" charset="0"/>
              </a:rPr>
              <a:t>göre</a:t>
            </a:r>
            <a:r>
              <a:rPr sz="2800" spc="-58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sz="2800" dirty="0">
                <a:solidFill>
                  <a:schemeClr val="tx1"/>
                </a:solidFill>
                <a:latin typeface="Comic Sans MS" pitchFamily="66" charset="0"/>
              </a:rPr>
              <a:t>enjeksiyon</a:t>
            </a:r>
            <a:r>
              <a:rPr sz="2800" spc="-76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sz="2800" dirty="0">
                <a:solidFill>
                  <a:schemeClr val="tx1"/>
                </a:solidFill>
                <a:latin typeface="Comic Sans MS" pitchFamily="66" charset="0"/>
              </a:rPr>
              <a:t>tekniği</a:t>
            </a:r>
            <a:r>
              <a:rPr sz="2800" spc="-49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sz="2800" dirty="0">
                <a:solidFill>
                  <a:schemeClr val="tx1"/>
                </a:solidFill>
                <a:latin typeface="Comic Sans MS" pitchFamily="66" charset="0"/>
              </a:rPr>
              <a:t>değişir</a:t>
            </a:r>
            <a:r>
              <a:rPr sz="2800" spc="-67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sz="2800" spc="-22" dirty="0">
                <a:solidFill>
                  <a:schemeClr val="tx1"/>
                </a:solidFill>
                <a:latin typeface="Comic Sans MS" pitchFamily="66" charset="0"/>
              </a:rPr>
              <a:t>mi?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46742" y="1191633"/>
            <a:ext cx="3191857" cy="442395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sz="28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  <a:cs typeface="Calibri"/>
              </a:rPr>
              <a:t>Çocuk</a:t>
            </a:r>
            <a:r>
              <a:rPr sz="2800" b="1" spc="-36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  <a:cs typeface="Calibri"/>
              </a:rPr>
              <a:t>ve</a:t>
            </a:r>
            <a:r>
              <a:rPr sz="2800" b="1" spc="-22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800" b="1" spc="-9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  <a:cs typeface="Calibri"/>
              </a:rPr>
              <a:t>Ad</a:t>
            </a:r>
            <a:r>
              <a:rPr lang="tr-TR" sz="2800" b="1" spc="-9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  <a:cs typeface="Calibri"/>
              </a:rPr>
              <a:t>ö</a:t>
            </a:r>
            <a:r>
              <a:rPr sz="2800" b="1" spc="-9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  <a:cs typeface="Calibri"/>
              </a:rPr>
              <a:t>lesan</a:t>
            </a:r>
            <a:endParaRPr sz="2800" dirty="0">
              <a:solidFill>
                <a:schemeClr val="accent3">
                  <a:lumMod val="60000"/>
                  <a:lumOff val="40000"/>
                </a:schemeClr>
              </a:solidFill>
              <a:latin typeface="Comic Sans MS" pitchFamily="66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65988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6400" y="5334000"/>
            <a:ext cx="6400800" cy="627061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sz="4000" b="1" u="sng" spc="-27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  <a:cs typeface="Calibri"/>
              </a:rPr>
              <a:t>Yetişkin</a:t>
            </a:r>
            <a:r>
              <a:rPr lang="tr-TR" sz="4000" b="1" u="sng" spc="-27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  <a:cs typeface="Calibri"/>
              </a:rPr>
              <a:t>  4 ve 6 mm</a:t>
            </a:r>
            <a:endParaRPr sz="4000" u="sng" dirty="0">
              <a:solidFill>
                <a:schemeClr val="accent3">
                  <a:lumMod val="60000"/>
                  <a:lumOff val="40000"/>
                </a:schemeClr>
              </a:solidFill>
              <a:latin typeface="Comic Sans MS" pitchFamily="66" charset="0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52600" y="2438400"/>
            <a:ext cx="5818909" cy="257443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ctrTitle"/>
          </p:nvPr>
        </p:nvSpPr>
        <p:spPr>
          <a:xfrm>
            <a:off x="228600" y="1219200"/>
            <a:ext cx="7851648" cy="873283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</a:rPr>
              <a:t>Kalem</a:t>
            </a:r>
            <a:r>
              <a:rPr sz="2800" spc="-58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</a:rPr>
              <a:t>iğnesi</a:t>
            </a:r>
            <a:r>
              <a:rPr sz="2800" spc="-67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</a:rPr>
              <a:t>uzunluğuna</a:t>
            </a:r>
            <a:r>
              <a:rPr sz="2800" spc="-72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</a:rPr>
              <a:t>göre</a:t>
            </a:r>
            <a:r>
              <a:rPr sz="2800" spc="-58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</a:rPr>
              <a:t>enjeksiyon</a:t>
            </a:r>
            <a:r>
              <a:rPr sz="2800" spc="-76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</a:rPr>
              <a:t>tekniği</a:t>
            </a:r>
            <a:r>
              <a:rPr sz="2800" spc="-49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</a:rPr>
              <a:t>değişir</a:t>
            </a:r>
            <a:r>
              <a:rPr sz="2800" spc="-67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sz="2800" spc="-22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</a:rPr>
              <a:t>mi?</a:t>
            </a:r>
          </a:p>
        </p:txBody>
      </p:sp>
    </p:spTree>
    <p:extLst>
      <p:ext uri="{BB962C8B-B14F-4D97-AF65-F5344CB8AC3E}">
        <p14:creationId xmlns:p14="http://schemas.microsoft.com/office/powerpoint/2010/main" val="24996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86000" y="2676525"/>
            <a:ext cx="4389813" cy="2452744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sp>
        <p:nvSpPr>
          <p:cNvPr id="3" name="object 3"/>
          <p:cNvSpPr txBox="1"/>
          <p:nvPr/>
        </p:nvSpPr>
        <p:spPr>
          <a:xfrm>
            <a:off x="1647825" y="5493802"/>
            <a:ext cx="7086600" cy="627061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sz="4000" b="1" u="sng" spc="-27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  <a:cs typeface="Calibri"/>
              </a:rPr>
              <a:t>Yetişkin</a:t>
            </a:r>
            <a:r>
              <a:rPr lang="tr-TR" sz="4000" b="1" u="sng" spc="-27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  <a:cs typeface="Calibri"/>
              </a:rPr>
              <a:t> 6 ve 8 mm</a:t>
            </a:r>
            <a:endParaRPr sz="4000" u="sng" dirty="0">
              <a:solidFill>
                <a:schemeClr val="accent3">
                  <a:lumMod val="60000"/>
                  <a:lumOff val="40000"/>
                </a:schemeClr>
              </a:solidFill>
              <a:latin typeface="Comic Sans MS" pitchFamily="66" charset="0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ctrTitle"/>
          </p:nvPr>
        </p:nvSpPr>
        <p:spPr>
          <a:xfrm>
            <a:off x="152400" y="1219200"/>
            <a:ext cx="7851648" cy="873283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sz="2800" dirty="0">
                <a:latin typeface="Comic Sans MS" pitchFamily="66" charset="0"/>
              </a:rPr>
              <a:t>Kalem</a:t>
            </a:r>
            <a:r>
              <a:rPr sz="2800" spc="-58" dirty="0">
                <a:latin typeface="Comic Sans MS" pitchFamily="66" charset="0"/>
              </a:rPr>
              <a:t> </a:t>
            </a:r>
            <a:r>
              <a:rPr sz="2800" dirty="0">
                <a:latin typeface="Comic Sans MS" pitchFamily="66" charset="0"/>
              </a:rPr>
              <a:t>iğnesi</a:t>
            </a:r>
            <a:r>
              <a:rPr sz="2800" spc="-67" dirty="0">
                <a:latin typeface="Comic Sans MS" pitchFamily="66" charset="0"/>
              </a:rPr>
              <a:t> </a:t>
            </a:r>
            <a:r>
              <a:rPr sz="2800" dirty="0">
                <a:latin typeface="Comic Sans MS" pitchFamily="66" charset="0"/>
              </a:rPr>
              <a:t>uzunluğuna</a:t>
            </a:r>
            <a:r>
              <a:rPr sz="2800" spc="-72" dirty="0">
                <a:latin typeface="Comic Sans MS" pitchFamily="66" charset="0"/>
              </a:rPr>
              <a:t> </a:t>
            </a:r>
            <a:r>
              <a:rPr sz="2800" dirty="0">
                <a:latin typeface="Comic Sans MS" pitchFamily="66" charset="0"/>
              </a:rPr>
              <a:t>göre</a:t>
            </a:r>
            <a:r>
              <a:rPr sz="2800" spc="-58" dirty="0">
                <a:latin typeface="Comic Sans MS" pitchFamily="66" charset="0"/>
              </a:rPr>
              <a:t> </a:t>
            </a:r>
            <a:r>
              <a:rPr sz="2800" dirty="0">
                <a:latin typeface="Comic Sans MS" pitchFamily="66" charset="0"/>
              </a:rPr>
              <a:t>enjeksiyon</a:t>
            </a:r>
            <a:r>
              <a:rPr sz="2800" spc="-76" dirty="0">
                <a:latin typeface="Comic Sans MS" pitchFamily="66" charset="0"/>
              </a:rPr>
              <a:t> </a:t>
            </a:r>
            <a:r>
              <a:rPr sz="2800" dirty="0">
                <a:latin typeface="Comic Sans MS" pitchFamily="66" charset="0"/>
              </a:rPr>
              <a:t>tekniği</a:t>
            </a:r>
            <a:r>
              <a:rPr sz="2800" spc="-49" dirty="0">
                <a:latin typeface="Comic Sans MS" pitchFamily="66" charset="0"/>
              </a:rPr>
              <a:t> </a:t>
            </a:r>
            <a:r>
              <a:rPr sz="2800" dirty="0">
                <a:latin typeface="Comic Sans MS" pitchFamily="66" charset="0"/>
              </a:rPr>
              <a:t>değişir</a:t>
            </a:r>
            <a:r>
              <a:rPr sz="2800" spc="-67" dirty="0">
                <a:latin typeface="Comic Sans MS" pitchFamily="66" charset="0"/>
              </a:rPr>
              <a:t> </a:t>
            </a:r>
            <a:r>
              <a:rPr sz="2800" spc="-22" dirty="0">
                <a:latin typeface="Comic Sans MS" pitchFamily="66" charset="0"/>
              </a:rPr>
              <a:t>mi?</a:t>
            </a:r>
          </a:p>
        </p:txBody>
      </p:sp>
    </p:spTree>
    <p:extLst>
      <p:ext uri="{BB962C8B-B14F-4D97-AF65-F5344CB8AC3E}">
        <p14:creationId xmlns:p14="http://schemas.microsoft.com/office/powerpoint/2010/main" val="138140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5000" y="2667000"/>
            <a:ext cx="5341720" cy="2719667"/>
          </a:xfrm>
          <a:prstGeom prst="rect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09600" y="1676400"/>
            <a:ext cx="8305800" cy="503951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sz="3200" dirty="0">
                <a:latin typeface="Comic Sans MS" pitchFamily="66" charset="0"/>
              </a:rPr>
              <a:t>Doğru</a:t>
            </a:r>
            <a:r>
              <a:rPr sz="3200" spc="-36" dirty="0">
                <a:latin typeface="Comic Sans MS" pitchFamily="66" charset="0"/>
              </a:rPr>
              <a:t> </a:t>
            </a:r>
            <a:r>
              <a:rPr sz="3200" dirty="0">
                <a:latin typeface="Comic Sans MS" pitchFamily="66" charset="0"/>
              </a:rPr>
              <a:t>deri</a:t>
            </a:r>
            <a:r>
              <a:rPr sz="3200" spc="-36" dirty="0">
                <a:latin typeface="Comic Sans MS" pitchFamily="66" charset="0"/>
              </a:rPr>
              <a:t> </a:t>
            </a:r>
            <a:r>
              <a:rPr sz="3200" dirty="0">
                <a:latin typeface="Comic Sans MS" pitchFamily="66" charset="0"/>
              </a:rPr>
              <a:t>kıvrımı</a:t>
            </a:r>
            <a:r>
              <a:rPr sz="3200" spc="-27" dirty="0">
                <a:latin typeface="Comic Sans MS" pitchFamily="66" charset="0"/>
              </a:rPr>
              <a:t> </a:t>
            </a:r>
            <a:r>
              <a:rPr sz="3200" dirty="0">
                <a:latin typeface="Comic Sans MS" pitchFamily="66" charset="0"/>
              </a:rPr>
              <a:t>nasıl</a:t>
            </a:r>
            <a:r>
              <a:rPr sz="3200" spc="-40" dirty="0">
                <a:latin typeface="Comic Sans MS" pitchFamily="66" charset="0"/>
              </a:rPr>
              <a:t> </a:t>
            </a:r>
            <a:r>
              <a:rPr sz="3200" spc="-9" dirty="0">
                <a:latin typeface="Comic Sans MS" pitchFamily="66" charset="0"/>
              </a:rPr>
              <a:t>uygulanır?</a:t>
            </a:r>
          </a:p>
        </p:txBody>
      </p:sp>
    </p:spTree>
    <p:extLst>
      <p:ext uri="{BB962C8B-B14F-4D97-AF65-F5344CB8AC3E}">
        <p14:creationId xmlns:p14="http://schemas.microsoft.com/office/powerpoint/2010/main" val="207450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285" y="533400"/>
            <a:ext cx="6699115" cy="762000"/>
          </a:xfrm>
        </p:spPr>
        <p:txBody>
          <a:bodyPr>
            <a:normAutofit/>
          </a:bodyPr>
          <a:lstStyle/>
          <a:p>
            <a:r>
              <a:rPr lang="tr-TR" sz="4000" dirty="0" smtClean="0">
                <a:latin typeface="Comic Sans MS" pitchFamily="66" charset="0"/>
              </a:rPr>
              <a:t>DİYABET OLMAYAN</a:t>
            </a:r>
            <a:endParaRPr lang="en-US" sz="4000" dirty="0">
              <a:latin typeface="Comic Sans MS" pitchFamily="66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990600" y="2267712"/>
            <a:ext cx="0" cy="32766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048000" y="2286000"/>
            <a:ext cx="0" cy="121920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048000" y="4343400"/>
            <a:ext cx="0" cy="121920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Freeform 27"/>
          <p:cNvSpPr/>
          <p:nvPr/>
        </p:nvSpPr>
        <p:spPr>
          <a:xfrm>
            <a:off x="999744" y="2267712"/>
            <a:ext cx="2027484" cy="109728"/>
          </a:xfrm>
          <a:custGeom>
            <a:avLst/>
            <a:gdLst>
              <a:gd name="connsiteX0" fmla="*/ 0 w 1990908"/>
              <a:gd name="connsiteY0" fmla="*/ 0 h 146304"/>
              <a:gd name="connsiteX1" fmla="*/ 109728 w 1990908"/>
              <a:gd name="connsiteY1" fmla="*/ 0 h 146304"/>
              <a:gd name="connsiteX2" fmla="*/ 182880 w 1990908"/>
              <a:gd name="connsiteY2" fmla="*/ 12192 h 146304"/>
              <a:gd name="connsiteX3" fmla="*/ 219456 w 1990908"/>
              <a:gd name="connsiteY3" fmla="*/ 36576 h 146304"/>
              <a:gd name="connsiteX4" fmla="*/ 292608 w 1990908"/>
              <a:gd name="connsiteY4" fmla="*/ 97536 h 146304"/>
              <a:gd name="connsiteX5" fmla="*/ 402336 w 1990908"/>
              <a:gd name="connsiteY5" fmla="*/ 146304 h 146304"/>
              <a:gd name="connsiteX6" fmla="*/ 573024 w 1990908"/>
              <a:gd name="connsiteY6" fmla="*/ 97536 h 146304"/>
              <a:gd name="connsiteX7" fmla="*/ 585216 w 1990908"/>
              <a:gd name="connsiteY7" fmla="*/ 60960 h 146304"/>
              <a:gd name="connsiteX8" fmla="*/ 658368 w 1990908"/>
              <a:gd name="connsiteY8" fmla="*/ 12192 h 146304"/>
              <a:gd name="connsiteX9" fmla="*/ 877824 w 1990908"/>
              <a:gd name="connsiteY9" fmla="*/ 24384 h 146304"/>
              <a:gd name="connsiteX10" fmla="*/ 950976 w 1990908"/>
              <a:gd name="connsiteY10" fmla="*/ 48768 h 146304"/>
              <a:gd name="connsiteX11" fmla="*/ 987552 w 1990908"/>
              <a:gd name="connsiteY11" fmla="*/ 60960 h 146304"/>
              <a:gd name="connsiteX12" fmla="*/ 1024128 w 1990908"/>
              <a:gd name="connsiteY12" fmla="*/ 73152 h 146304"/>
              <a:gd name="connsiteX13" fmla="*/ 1060704 w 1990908"/>
              <a:gd name="connsiteY13" fmla="*/ 97536 h 146304"/>
              <a:gd name="connsiteX14" fmla="*/ 1158240 w 1990908"/>
              <a:gd name="connsiteY14" fmla="*/ 85344 h 146304"/>
              <a:gd name="connsiteX15" fmla="*/ 1231392 w 1990908"/>
              <a:gd name="connsiteY15" fmla="*/ 36576 h 146304"/>
              <a:gd name="connsiteX16" fmla="*/ 1377696 w 1990908"/>
              <a:gd name="connsiteY16" fmla="*/ 60960 h 146304"/>
              <a:gd name="connsiteX17" fmla="*/ 1450848 w 1990908"/>
              <a:gd name="connsiteY17" fmla="*/ 109728 h 146304"/>
              <a:gd name="connsiteX18" fmla="*/ 1487424 w 1990908"/>
              <a:gd name="connsiteY18" fmla="*/ 121920 h 146304"/>
              <a:gd name="connsiteX19" fmla="*/ 1572768 w 1990908"/>
              <a:gd name="connsiteY19" fmla="*/ 97536 h 146304"/>
              <a:gd name="connsiteX20" fmla="*/ 1609344 w 1990908"/>
              <a:gd name="connsiteY20" fmla="*/ 85344 h 146304"/>
              <a:gd name="connsiteX21" fmla="*/ 1719072 w 1990908"/>
              <a:gd name="connsiteY21" fmla="*/ 73152 h 146304"/>
              <a:gd name="connsiteX22" fmla="*/ 1865376 w 1990908"/>
              <a:gd name="connsiteY22" fmla="*/ 85344 h 146304"/>
              <a:gd name="connsiteX23" fmla="*/ 1914144 w 1990908"/>
              <a:gd name="connsiteY23" fmla="*/ 109728 h 146304"/>
              <a:gd name="connsiteX24" fmla="*/ 1950720 w 1990908"/>
              <a:gd name="connsiteY24" fmla="*/ 121920 h 146304"/>
              <a:gd name="connsiteX25" fmla="*/ 1987296 w 1990908"/>
              <a:gd name="connsiteY25" fmla="*/ 146304 h 146304"/>
              <a:gd name="connsiteX26" fmla="*/ 1987296 w 1990908"/>
              <a:gd name="connsiteY26" fmla="*/ 121920 h 146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990908" h="146304">
                <a:moveTo>
                  <a:pt x="0" y="0"/>
                </a:moveTo>
                <a:cubicBezTo>
                  <a:pt x="183857" y="36771"/>
                  <a:pt x="-45233" y="0"/>
                  <a:pt x="109728" y="0"/>
                </a:cubicBezTo>
                <a:cubicBezTo>
                  <a:pt x="134448" y="0"/>
                  <a:pt x="158496" y="8128"/>
                  <a:pt x="182880" y="12192"/>
                </a:cubicBezTo>
                <a:cubicBezTo>
                  <a:pt x="195072" y="20320"/>
                  <a:pt x="208199" y="27195"/>
                  <a:pt x="219456" y="36576"/>
                </a:cubicBezTo>
                <a:cubicBezTo>
                  <a:pt x="252269" y="63920"/>
                  <a:pt x="253689" y="80239"/>
                  <a:pt x="292608" y="97536"/>
                </a:cubicBezTo>
                <a:cubicBezTo>
                  <a:pt x="423188" y="155571"/>
                  <a:pt x="319560" y="91120"/>
                  <a:pt x="402336" y="146304"/>
                </a:cubicBezTo>
                <a:cubicBezTo>
                  <a:pt x="470961" y="138679"/>
                  <a:pt x="522140" y="148420"/>
                  <a:pt x="573024" y="97536"/>
                </a:cubicBezTo>
                <a:cubicBezTo>
                  <a:pt x="582111" y="88449"/>
                  <a:pt x="576129" y="70047"/>
                  <a:pt x="585216" y="60960"/>
                </a:cubicBezTo>
                <a:cubicBezTo>
                  <a:pt x="605938" y="40238"/>
                  <a:pt x="658368" y="12192"/>
                  <a:pt x="658368" y="12192"/>
                </a:cubicBezTo>
                <a:cubicBezTo>
                  <a:pt x="731520" y="16256"/>
                  <a:pt x="805125" y="15297"/>
                  <a:pt x="877824" y="24384"/>
                </a:cubicBezTo>
                <a:cubicBezTo>
                  <a:pt x="903329" y="27572"/>
                  <a:pt x="926592" y="40640"/>
                  <a:pt x="950976" y="48768"/>
                </a:cubicBezTo>
                <a:lnTo>
                  <a:pt x="987552" y="60960"/>
                </a:lnTo>
                <a:cubicBezTo>
                  <a:pt x="999744" y="65024"/>
                  <a:pt x="1013435" y="66023"/>
                  <a:pt x="1024128" y="73152"/>
                </a:cubicBezTo>
                <a:lnTo>
                  <a:pt x="1060704" y="97536"/>
                </a:lnTo>
                <a:cubicBezTo>
                  <a:pt x="1093216" y="93472"/>
                  <a:pt x="1127384" y="96364"/>
                  <a:pt x="1158240" y="85344"/>
                </a:cubicBezTo>
                <a:cubicBezTo>
                  <a:pt x="1185839" y="75487"/>
                  <a:pt x="1231392" y="36576"/>
                  <a:pt x="1231392" y="36576"/>
                </a:cubicBezTo>
                <a:cubicBezTo>
                  <a:pt x="1280160" y="44704"/>
                  <a:pt x="1330792" y="45325"/>
                  <a:pt x="1377696" y="60960"/>
                </a:cubicBezTo>
                <a:cubicBezTo>
                  <a:pt x="1405498" y="70227"/>
                  <a:pt x="1423046" y="100461"/>
                  <a:pt x="1450848" y="109728"/>
                </a:cubicBezTo>
                <a:lnTo>
                  <a:pt x="1487424" y="121920"/>
                </a:lnTo>
                <a:cubicBezTo>
                  <a:pt x="1575121" y="92688"/>
                  <a:pt x="1465605" y="128154"/>
                  <a:pt x="1572768" y="97536"/>
                </a:cubicBezTo>
                <a:cubicBezTo>
                  <a:pt x="1585125" y="94005"/>
                  <a:pt x="1596667" y="87457"/>
                  <a:pt x="1609344" y="85344"/>
                </a:cubicBezTo>
                <a:cubicBezTo>
                  <a:pt x="1645644" y="79294"/>
                  <a:pt x="1682496" y="77216"/>
                  <a:pt x="1719072" y="73152"/>
                </a:cubicBezTo>
                <a:cubicBezTo>
                  <a:pt x="1767840" y="77216"/>
                  <a:pt x="1817277" y="76325"/>
                  <a:pt x="1865376" y="85344"/>
                </a:cubicBezTo>
                <a:cubicBezTo>
                  <a:pt x="1883239" y="88693"/>
                  <a:pt x="1897439" y="102569"/>
                  <a:pt x="1914144" y="109728"/>
                </a:cubicBezTo>
                <a:cubicBezTo>
                  <a:pt x="1925956" y="114790"/>
                  <a:pt x="1939225" y="116173"/>
                  <a:pt x="1950720" y="121920"/>
                </a:cubicBezTo>
                <a:cubicBezTo>
                  <a:pt x="1963826" y="128473"/>
                  <a:pt x="1972643" y="146304"/>
                  <a:pt x="1987296" y="146304"/>
                </a:cubicBezTo>
                <a:cubicBezTo>
                  <a:pt x="1995424" y="146304"/>
                  <a:pt x="1987296" y="130048"/>
                  <a:pt x="1987296" y="121920"/>
                </a:cubicBezTo>
              </a:path>
            </a:pathLst>
          </a:cu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2899390" y="4365488"/>
            <a:ext cx="1895" cy="1258824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28" idx="22"/>
          </p:cNvCxnSpPr>
          <p:nvPr/>
        </p:nvCxnSpPr>
        <p:spPr>
          <a:xfrm flipH="1">
            <a:off x="2895600" y="2331720"/>
            <a:ext cx="3790" cy="117348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 flipV="1">
            <a:off x="3151017" y="3624610"/>
            <a:ext cx="1" cy="358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2895600" y="4343400"/>
            <a:ext cx="13162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Freeform 43"/>
          <p:cNvSpPr/>
          <p:nvPr/>
        </p:nvSpPr>
        <p:spPr>
          <a:xfrm>
            <a:off x="999744" y="5425440"/>
            <a:ext cx="1889760" cy="182880"/>
          </a:xfrm>
          <a:custGeom>
            <a:avLst/>
            <a:gdLst>
              <a:gd name="connsiteX0" fmla="*/ 0 w 1889760"/>
              <a:gd name="connsiteY0" fmla="*/ 121920 h 182880"/>
              <a:gd name="connsiteX1" fmla="*/ 73152 w 1889760"/>
              <a:gd name="connsiteY1" fmla="*/ 109728 h 182880"/>
              <a:gd name="connsiteX2" fmla="*/ 109728 w 1889760"/>
              <a:gd name="connsiteY2" fmla="*/ 73152 h 182880"/>
              <a:gd name="connsiteX3" fmla="*/ 158496 w 1889760"/>
              <a:gd name="connsiteY3" fmla="*/ 48768 h 182880"/>
              <a:gd name="connsiteX4" fmla="*/ 304800 w 1889760"/>
              <a:gd name="connsiteY4" fmla="*/ 73152 h 182880"/>
              <a:gd name="connsiteX5" fmla="*/ 402336 w 1889760"/>
              <a:gd name="connsiteY5" fmla="*/ 109728 h 182880"/>
              <a:gd name="connsiteX6" fmla="*/ 426720 w 1889760"/>
              <a:gd name="connsiteY6" fmla="*/ 73152 h 182880"/>
              <a:gd name="connsiteX7" fmla="*/ 451104 w 1889760"/>
              <a:gd name="connsiteY7" fmla="*/ 0 h 182880"/>
              <a:gd name="connsiteX8" fmla="*/ 646176 w 1889760"/>
              <a:gd name="connsiteY8" fmla="*/ 12192 h 182880"/>
              <a:gd name="connsiteX9" fmla="*/ 768096 w 1889760"/>
              <a:gd name="connsiteY9" fmla="*/ 97536 h 182880"/>
              <a:gd name="connsiteX10" fmla="*/ 987552 w 1889760"/>
              <a:gd name="connsiteY10" fmla="*/ 97536 h 182880"/>
              <a:gd name="connsiteX11" fmla="*/ 1024128 w 1889760"/>
              <a:gd name="connsiteY11" fmla="*/ 121920 h 182880"/>
              <a:gd name="connsiteX12" fmla="*/ 1060704 w 1889760"/>
              <a:gd name="connsiteY12" fmla="*/ 134112 h 182880"/>
              <a:gd name="connsiteX13" fmla="*/ 1121664 w 1889760"/>
              <a:gd name="connsiteY13" fmla="*/ 182880 h 182880"/>
              <a:gd name="connsiteX14" fmla="*/ 1158240 w 1889760"/>
              <a:gd name="connsiteY14" fmla="*/ 170688 h 182880"/>
              <a:gd name="connsiteX15" fmla="*/ 1170432 w 1889760"/>
              <a:gd name="connsiteY15" fmla="*/ 134112 h 182880"/>
              <a:gd name="connsiteX16" fmla="*/ 1194816 w 1889760"/>
              <a:gd name="connsiteY16" fmla="*/ 36576 h 182880"/>
              <a:gd name="connsiteX17" fmla="*/ 1341120 w 1889760"/>
              <a:gd name="connsiteY17" fmla="*/ 48768 h 182880"/>
              <a:gd name="connsiteX18" fmla="*/ 1389888 w 1889760"/>
              <a:gd name="connsiteY18" fmla="*/ 73152 h 182880"/>
              <a:gd name="connsiteX19" fmla="*/ 1426464 w 1889760"/>
              <a:gd name="connsiteY19" fmla="*/ 85344 h 182880"/>
              <a:gd name="connsiteX20" fmla="*/ 1511808 w 1889760"/>
              <a:gd name="connsiteY20" fmla="*/ 146304 h 182880"/>
              <a:gd name="connsiteX21" fmla="*/ 1597152 w 1889760"/>
              <a:gd name="connsiteY21" fmla="*/ 134112 h 182880"/>
              <a:gd name="connsiteX22" fmla="*/ 1633728 w 1889760"/>
              <a:gd name="connsiteY22" fmla="*/ 109728 h 182880"/>
              <a:gd name="connsiteX23" fmla="*/ 1731264 w 1889760"/>
              <a:gd name="connsiteY23" fmla="*/ 121920 h 182880"/>
              <a:gd name="connsiteX24" fmla="*/ 1804416 w 1889760"/>
              <a:gd name="connsiteY24" fmla="*/ 170688 h 182880"/>
              <a:gd name="connsiteX25" fmla="*/ 1889760 w 1889760"/>
              <a:gd name="connsiteY25" fmla="*/ 158496 h 182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889760" h="182880">
                <a:moveTo>
                  <a:pt x="0" y="121920"/>
                </a:moveTo>
                <a:cubicBezTo>
                  <a:pt x="24384" y="117856"/>
                  <a:pt x="50562" y="119768"/>
                  <a:pt x="73152" y="109728"/>
                </a:cubicBezTo>
                <a:cubicBezTo>
                  <a:pt x="88908" y="102725"/>
                  <a:pt x="95698" y="83174"/>
                  <a:pt x="109728" y="73152"/>
                </a:cubicBezTo>
                <a:cubicBezTo>
                  <a:pt x="124517" y="62588"/>
                  <a:pt x="142240" y="56896"/>
                  <a:pt x="158496" y="48768"/>
                </a:cubicBezTo>
                <a:cubicBezTo>
                  <a:pt x="180003" y="51456"/>
                  <a:pt x="271630" y="58936"/>
                  <a:pt x="304800" y="73152"/>
                </a:cubicBezTo>
                <a:cubicBezTo>
                  <a:pt x="414679" y="120243"/>
                  <a:pt x="247726" y="78806"/>
                  <a:pt x="402336" y="109728"/>
                </a:cubicBezTo>
                <a:cubicBezTo>
                  <a:pt x="410464" y="97536"/>
                  <a:pt x="420769" y="86542"/>
                  <a:pt x="426720" y="73152"/>
                </a:cubicBezTo>
                <a:cubicBezTo>
                  <a:pt x="437159" y="49664"/>
                  <a:pt x="451104" y="0"/>
                  <a:pt x="451104" y="0"/>
                </a:cubicBezTo>
                <a:cubicBezTo>
                  <a:pt x="516128" y="4064"/>
                  <a:pt x="582645" y="-2247"/>
                  <a:pt x="646176" y="12192"/>
                </a:cubicBezTo>
                <a:cubicBezTo>
                  <a:pt x="660533" y="15455"/>
                  <a:pt x="748373" y="82744"/>
                  <a:pt x="768096" y="97536"/>
                </a:cubicBezTo>
                <a:cubicBezTo>
                  <a:pt x="854399" y="68768"/>
                  <a:pt x="830990" y="71442"/>
                  <a:pt x="987552" y="97536"/>
                </a:cubicBezTo>
                <a:cubicBezTo>
                  <a:pt x="1002006" y="99945"/>
                  <a:pt x="1011022" y="115367"/>
                  <a:pt x="1024128" y="121920"/>
                </a:cubicBezTo>
                <a:cubicBezTo>
                  <a:pt x="1035623" y="127667"/>
                  <a:pt x="1048512" y="130048"/>
                  <a:pt x="1060704" y="134112"/>
                </a:cubicBezTo>
                <a:cubicBezTo>
                  <a:pt x="1079427" y="162197"/>
                  <a:pt x="1082404" y="182880"/>
                  <a:pt x="1121664" y="182880"/>
                </a:cubicBezTo>
                <a:cubicBezTo>
                  <a:pt x="1134515" y="182880"/>
                  <a:pt x="1146048" y="174752"/>
                  <a:pt x="1158240" y="170688"/>
                </a:cubicBezTo>
                <a:cubicBezTo>
                  <a:pt x="1162304" y="158496"/>
                  <a:pt x="1167051" y="146511"/>
                  <a:pt x="1170432" y="134112"/>
                </a:cubicBezTo>
                <a:cubicBezTo>
                  <a:pt x="1179250" y="101780"/>
                  <a:pt x="1194816" y="36576"/>
                  <a:pt x="1194816" y="36576"/>
                </a:cubicBezTo>
                <a:cubicBezTo>
                  <a:pt x="1243584" y="40640"/>
                  <a:pt x="1293021" y="39749"/>
                  <a:pt x="1341120" y="48768"/>
                </a:cubicBezTo>
                <a:cubicBezTo>
                  <a:pt x="1358983" y="52117"/>
                  <a:pt x="1373183" y="65993"/>
                  <a:pt x="1389888" y="73152"/>
                </a:cubicBezTo>
                <a:cubicBezTo>
                  <a:pt x="1401700" y="78214"/>
                  <a:pt x="1414969" y="79597"/>
                  <a:pt x="1426464" y="85344"/>
                </a:cubicBezTo>
                <a:cubicBezTo>
                  <a:pt x="1444292" y="94258"/>
                  <a:pt x="1500763" y="138020"/>
                  <a:pt x="1511808" y="146304"/>
                </a:cubicBezTo>
                <a:cubicBezTo>
                  <a:pt x="1540256" y="142240"/>
                  <a:pt x="1569627" y="142369"/>
                  <a:pt x="1597152" y="134112"/>
                </a:cubicBezTo>
                <a:cubicBezTo>
                  <a:pt x="1611187" y="129902"/>
                  <a:pt x="1619135" y="111055"/>
                  <a:pt x="1633728" y="109728"/>
                </a:cubicBezTo>
                <a:cubicBezTo>
                  <a:pt x="1666358" y="106762"/>
                  <a:pt x="1698752" y="117856"/>
                  <a:pt x="1731264" y="121920"/>
                </a:cubicBezTo>
                <a:cubicBezTo>
                  <a:pt x="1755648" y="138176"/>
                  <a:pt x="1775405" y="174832"/>
                  <a:pt x="1804416" y="170688"/>
                </a:cubicBezTo>
                <a:lnTo>
                  <a:pt x="1889760" y="158496"/>
                </a:lnTo>
              </a:path>
            </a:pathLst>
          </a:cu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" name="Straight Connector 46"/>
          <p:cNvCxnSpPr>
            <a:endCxn id="44" idx="25"/>
          </p:cNvCxnSpPr>
          <p:nvPr/>
        </p:nvCxnSpPr>
        <p:spPr>
          <a:xfrm flipH="1">
            <a:off x="2889504" y="5583936"/>
            <a:ext cx="177546" cy="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Flowchart: Alternate Process 63"/>
          <p:cNvSpPr/>
          <p:nvPr/>
        </p:nvSpPr>
        <p:spPr>
          <a:xfrm>
            <a:off x="3067050" y="2331720"/>
            <a:ext cx="2362200" cy="3212592"/>
          </a:xfrm>
          <a:prstGeom prst="flowChartAlternateProcess">
            <a:avLst/>
          </a:prstGeom>
          <a:solidFill>
            <a:schemeClr val="accent1">
              <a:alpha val="16000"/>
            </a:schemeClr>
          </a:solidFill>
          <a:ln w="63500">
            <a:solidFill>
              <a:schemeClr val="accent1">
                <a:lumMod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</a:p>
          <a:p>
            <a:pPr lvl="0"/>
            <a:endParaRPr lang="tr-TR" sz="1400" b="1" dirty="0">
              <a:solidFill>
                <a:srgbClr val="FF0000"/>
              </a:solidFill>
              <a:latin typeface="Comic Sans MS" pitchFamily="66" charset="0"/>
            </a:endParaRPr>
          </a:p>
          <a:p>
            <a:pPr lvl="0"/>
            <a:endParaRPr lang="tr-TR" sz="14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lvl="0"/>
            <a:endParaRPr lang="tr-TR" sz="1400" b="1" dirty="0">
              <a:solidFill>
                <a:srgbClr val="FF0000"/>
              </a:solidFill>
              <a:latin typeface="Comic Sans MS" pitchFamily="66" charset="0"/>
            </a:endParaRPr>
          </a:p>
          <a:p>
            <a:pPr lvl="0"/>
            <a:endParaRPr lang="tr-TR" sz="14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lvl="0"/>
            <a:endParaRPr lang="tr-TR" sz="1400" b="1" dirty="0">
              <a:solidFill>
                <a:srgbClr val="FF0000"/>
              </a:solidFill>
              <a:latin typeface="Comic Sans MS" pitchFamily="66" charset="0"/>
            </a:endParaRPr>
          </a:p>
          <a:p>
            <a:pPr lvl="0"/>
            <a:endParaRPr lang="tr-TR" sz="14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lvl="0"/>
            <a:r>
              <a:rPr lang="tr-TR" sz="1400" b="1" dirty="0" smtClean="0">
                <a:solidFill>
                  <a:srgbClr val="7030A0"/>
                </a:solidFill>
                <a:latin typeface="Comic Sans MS" pitchFamily="66" charset="0"/>
              </a:rPr>
              <a:t>+</a:t>
            </a:r>
            <a:r>
              <a:rPr lang="tr-TR" sz="1200" b="1" dirty="0" smtClean="0">
                <a:solidFill>
                  <a:srgbClr val="7030A0"/>
                </a:solidFill>
                <a:latin typeface="Comic Sans MS" pitchFamily="66" charset="0"/>
              </a:rPr>
              <a:t>OKSİJEN</a:t>
            </a:r>
          </a:p>
          <a:p>
            <a:pPr lvl="0"/>
            <a:endParaRPr lang="tr-TR" sz="1400" b="1" dirty="0">
              <a:solidFill>
                <a:srgbClr val="FF0000"/>
              </a:solidFill>
              <a:latin typeface="Comic Sans MS" pitchFamily="66" charset="0"/>
            </a:endParaRPr>
          </a:p>
          <a:p>
            <a:pPr lvl="0"/>
            <a:r>
              <a:rPr lang="tr-TR" sz="1400" b="1" dirty="0" smtClean="0">
                <a:solidFill>
                  <a:srgbClr val="FF0000"/>
                </a:solidFill>
                <a:latin typeface="Comic Sans MS" pitchFamily="66" charset="0"/>
              </a:rPr>
              <a:t>          </a:t>
            </a:r>
            <a:r>
              <a:rPr lang="tr-TR" sz="1200" b="1" dirty="0" smtClean="0">
                <a:solidFill>
                  <a:srgbClr val="7030A0"/>
                </a:solidFill>
                <a:latin typeface="Comic Sans MS" pitchFamily="66" charset="0"/>
              </a:rPr>
              <a:t>ENERJİ</a:t>
            </a:r>
            <a:endParaRPr lang="tr-TR" sz="1200" b="1" dirty="0">
              <a:solidFill>
                <a:srgbClr val="7030A0"/>
              </a:solidFill>
              <a:latin typeface="Comic Sans MS" pitchFamily="66" charset="0"/>
            </a:endParaRPr>
          </a:p>
          <a:p>
            <a:pPr lvl="0"/>
            <a:r>
              <a:rPr lang="tr-TR" sz="1200" b="1" dirty="0" smtClean="0">
                <a:solidFill>
                  <a:srgbClr val="7030A0"/>
                </a:solidFill>
                <a:latin typeface="Comic Sans MS" pitchFamily="66" charset="0"/>
              </a:rPr>
              <a:t>       KARBONDİOKSİT</a:t>
            </a:r>
            <a:endParaRPr lang="tr-TR" sz="1200" b="1" dirty="0">
              <a:solidFill>
                <a:srgbClr val="7030A0"/>
              </a:solidFill>
              <a:latin typeface="Comic Sans MS" pitchFamily="66" charset="0"/>
            </a:endParaRPr>
          </a:p>
          <a:p>
            <a:pPr lvl="0"/>
            <a:r>
              <a:rPr lang="tr-TR" sz="1200" b="1" dirty="0" smtClean="0">
                <a:solidFill>
                  <a:srgbClr val="7030A0"/>
                </a:solidFill>
                <a:latin typeface="Comic Sans MS" pitchFamily="66" charset="0"/>
              </a:rPr>
              <a:t>                SU</a:t>
            </a:r>
            <a:endParaRPr lang="en-US" sz="1200" b="1" dirty="0">
              <a:solidFill>
                <a:srgbClr val="7030A0"/>
              </a:solidFill>
              <a:latin typeface="Comic Sans MS" pitchFamily="66" charset="0"/>
            </a:endParaRPr>
          </a:p>
          <a:p>
            <a:pPr lvl="0"/>
            <a:r>
              <a:rPr lang="tr-TR" sz="1200" b="1" dirty="0" smtClean="0">
                <a:solidFill>
                  <a:srgbClr val="7030A0"/>
                </a:solidFill>
                <a:latin typeface="Comic Sans MS" pitchFamily="66" charset="0"/>
              </a:rPr>
              <a:t> </a:t>
            </a:r>
            <a:endParaRPr lang="en-US" sz="12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65" name="Hexagon 64"/>
          <p:cNvSpPr/>
          <p:nvPr/>
        </p:nvSpPr>
        <p:spPr>
          <a:xfrm>
            <a:off x="1524000" y="3048000"/>
            <a:ext cx="420624" cy="292608"/>
          </a:xfrm>
          <a:prstGeom prst="hexagon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ame 73"/>
          <p:cNvSpPr/>
          <p:nvPr/>
        </p:nvSpPr>
        <p:spPr>
          <a:xfrm>
            <a:off x="2895600" y="2372867"/>
            <a:ext cx="171450" cy="1287929"/>
          </a:xfrm>
          <a:prstGeom prst="fram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Hexagon 74"/>
          <p:cNvSpPr/>
          <p:nvPr/>
        </p:nvSpPr>
        <p:spPr>
          <a:xfrm>
            <a:off x="1676400" y="4032504"/>
            <a:ext cx="420624" cy="292608"/>
          </a:xfrm>
          <a:prstGeom prst="hexagon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Hexagon 75"/>
          <p:cNvSpPr/>
          <p:nvPr/>
        </p:nvSpPr>
        <p:spPr>
          <a:xfrm>
            <a:off x="3477857" y="5132832"/>
            <a:ext cx="420624" cy="292608"/>
          </a:xfrm>
          <a:prstGeom prst="hexagon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Hexagon 76"/>
          <p:cNvSpPr/>
          <p:nvPr/>
        </p:nvSpPr>
        <p:spPr>
          <a:xfrm>
            <a:off x="3401190" y="4312920"/>
            <a:ext cx="420624" cy="292608"/>
          </a:xfrm>
          <a:prstGeom prst="hexagon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Hexagon 77"/>
          <p:cNvSpPr/>
          <p:nvPr/>
        </p:nvSpPr>
        <p:spPr>
          <a:xfrm>
            <a:off x="4810252" y="5128082"/>
            <a:ext cx="420624" cy="292608"/>
          </a:xfrm>
          <a:prstGeom prst="hexagon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Hexagon 78"/>
          <p:cNvSpPr/>
          <p:nvPr/>
        </p:nvSpPr>
        <p:spPr>
          <a:xfrm>
            <a:off x="2097024" y="4614224"/>
            <a:ext cx="420624" cy="292608"/>
          </a:xfrm>
          <a:prstGeom prst="hexagon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AutoShape 2" descr="Anahtar png | PNGW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1" name="AutoShape 5" descr="Anahtar png | PNGWi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" name="Rectangle 81"/>
          <p:cNvSpPr/>
          <p:nvPr/>
        </p:nvSpPr>
        <p:spPr>
          <a:xfrm>
            <a:off x="1082048" y="1713148"/>
            <a:ext cx="1762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  <a:latin typeface="Comic Sans MS" pitchFamily="66" charset="0"/>
              </a:rPr>
              <a:t>KAN DAMARI</a:t>
            </a:r>
            <a:endParaRPr lang="en-US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cxnSp>
        <p:nvCxnSpPr>
          <p:cNvPr id="90" name="Straight Connector 89"/>
          <p:cNvCxnSpPr/>
          <p:nvPr/>
        </p:nvCxnSpPr>
        <p:spPr>
          <a:xfrm flipV="1">
            <a:off x="3067050" y="3243610"/>
            <a:ext cx="544452" cy="332502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 flipV="1">
            <a:off x="3151017" y="3389915"/>
            <a:ext cx="516258" cy="306414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>
            <a:off x="3583013" y="3243610"/>
            <a:ext cx="105156" cy="13599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>
            <a:off x="3109033" y="3576112"/>
            <a:ext cx="83968" cy="12021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Rectangle 105"/>
          <p:cNvSpPr/>
          <p:nvPr/>
        </p:nvSpPr>
        <p:spPr>
          <a:xfrm>
            <a:off x="3716658" y="1709457"/>
            <a:ext cx="9605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HÜCRE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3003848" y="5791200"/>
            <a:ext cx="1447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FFFF00"/>
                </a:solidFill>
                <a:latin typeface="Comic Sans MS" pitchFamily="66" charset="0"/>
              </a:rPr>
              <a:t>İNSÜLİN</a:t>
            </a:r>
            <a:endParaRPr lang="en-US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cxnSp>
        <p:nvCxnSpPr>
          <p:cNvPr id="109" name="Straight Arrow Connector 108"/>
          <p:cNvCxnSpPr/>
          <p:nvPr/>
        </p:nvCxnSpPr>
        <p:spPr>
          <a:xfrm flipH="1">
            <a:off x="3105127" y="3949233"/>
            <a:ext cx="318622" cy="2007533"/>
          </a:xfrm>
          <a:prstGeom prst="straightConnector1">
            <a:avLst/>
          </a:prstGeom>
          <a:ln w="317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Rectangle 109"/>
          <p:cNvSpPr/>
          <p:nvPr/>
        </p:nvSpPr>
        <p:spPr>
          <a:xfrm>
            <a:off x="719933" y="5715000"/>
            <a:ext cx="16450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KAN ŞEKERİ</a:t>
            </a:r>
            <a:endParaRPr lang="en-US" b="1" dirty="0">
              <a:solidFill>
                <a:schemeClr val="accent4">
                  <a:lumMod val="50000"/>
                </a:schemeClr>
              </a:solidFill>
              <a:latin typeface="Comic Sans MS" pitchFamily="66" charset="0"/>
            </a:endParaRPr>
          </a:p>
        </p:txBody>
      </p:sp>
      <p:cxnSp>
        <p:nvCxnSpPr>
          <p:cNvPr id="112" name="Straight Arrow Connector 111"/>
          <p:cNvCxnSpPr/>
          <p:nvPr/>
        </p:nvCxnSpPr>
        <p:spPr>
          <a:xfrm flipH="1">
            <a:off x="1676400" y="4325112"/>
            <a:ext cx="210312" cy="1466088"/>
          </a:xfrm>
          <a:prstGeom prst="straightConnector1">
            <a:avLst/>
          </a:prstGeom>
          <a:ln w="31750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251" y="3424967"/>
            <a:ext cx="210312" cy="471006"/>
          </a:xfrm>
          <a:prstGeom prst="rect">
            <a:avLst/>
          </a:prstGeom>
          <a:noFill/>
          <a:ln w="38100">
            <a:solidFill>
              <a:srgbClr val="FF99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8791" y="4100232"/>
            <a:ext cx="210312" cy="471006"/>
          </a:xfrm>
          <a:prstGeom prst="rect">
            <a:avLst/>
          </a:prstGeom>
          <a:noFill/>
          <a:ln w="38100">
            <a:solidFill>
              <a:srgbClr val="FF99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989" y="3472502"/>
            <a:ext cx="210312" cy="471006"/>
          </a:xfrm>
          <a:prstGeom prst="rect">
            <a:avLst/>
          </a:prstGeom>
          <a:noFill/>
          <a:ln w="38100">
            <a:solidFill>
              <a:srgbClr val="FF99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7905" y="2660097"/>
            <a:ext cx="210312" cy="471006"/>
          </a:xfrm>
          <a:prstGeom prst="rect">
            <a:avLst/>
          </a:prstGeom>
          <a:noFill/>
          <a:ln w="38100">
            <a:solidFill>
              <a:srgbClr val="FF99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307" y="4482623"/>
            <a:ext cx="210312" cy="471006"/>
          </a:xfrm>
          <a:prstGeom prst="rect">
            <a:avLst/>
          </a:prstGeom>
          <a:noFill/>
          <a:ln w="38100">
            <a:solidFill>
              <a:srgbClr val="FF99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2680" y="3624610"/>
            <a:ext cx="210312" cy="471006"/>
          </a:xfrm>
          <a:prstGeom prst="rect">
            <a:avLst/>
          </a:prstGeom>
          <a:noFill/>
          <a:ln w="38100">
            <a:solidFill>
              <a:srgbClr val="FF99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21" y="3943508"/>
            <a:ext cx="210312" cy="471006"/>
          </a:xfrm>
          <a:prstGeom prst="rect">
            <a:avLst/>
          </a:prstGeom>
          <a:noFill/>
          <a:ln w="38100">
            <a:solidFill>
              <a:srgbClr val="FF99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HIST  DAHİLYE HMŞİRE\Desktop\şermins\GÜLENYÜZ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150" y="2492225"/>
            <a:ext cx="702079" cy="70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684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9200" y="2492141"/>
            <a:ext cx="6324600" cy="169885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3400" y="1145976"/>
            <a:ext cx="8305800" cy="1242615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32481">
              <a:spcBef>
                <a:spcPts val="90"/>
              </a:spcBef>
            </a:pPr>
            <a:r>
              <a:rPr sz="4000" dirty="0">
                <a:latin typeface="Comic Sans MS" pitchFamily="66" charset="0"/>
              </a:rPr>
              <a:t>Kalem</a:t>
            </a:r>
            <a:r>
              <a:rPr sz="4000" spc="-49" dirty="0">
                <a:latin typeface="Comic Sans MS" pitchFamily="66" charset="0"/>
              </a:rPr>
              <a:t> </a:t>
            </a:r>
            <a:r>
              <a:rPr sz="4000" dirty="0">
                <a:latin typeface="Comic Sans MS" pitchFamily="66" charset="0"/>
              </a:rPr>
              <a:t>iğnesi</a:t>
            </a:r>
            <a:r>
              <a:rPr sz="4000" spc="-63" dirty="0">
                <a:latin typeface="Comic Sans MS" pitchFamily="66" charset="0"/>
              </a:rPr>
              <a:t> </a:t>
            </a:r>
            <a:r>
              <a:rPr sz="4000" dirty="0">
                <a:latin typeface="Comic Sans MS" pitchFamily="66" charset="0"/>
              </a:rPr>
              <a:t>kalem</a:t>
            </a:r>
            <a:r>
              <a:rPr sz="4000" spc="-49" dirty="0">
                <a:latin typeface="Comic Sans MS" pitchFamily="66" charset="0"/>
              </a:rPr>
              <a:t> </a:t>
            </a:r>
            <a:r>
              <a:rPr sz="4000" dirty="0">
                <a:latin typeface="Comic Sans MS" pitchFamily="66" charset="0"/>
              </a:rPr>
              <a:t>üzerinde</a:t>
            </a:r>
            <a:r>
              <a:rPr sz="4000" spc="-54" dirty="0">
                <a:latin typeface="Comic Sans MS" pitchFamily="66" charset="0"/>
              </a:rPr>
              <a:t> </a:t>
            </a:r>
            <a:r>
              <a:rPr sz="4000" spc="-18" dirty="0">
                <a:latin typeface="Comic Sans MS" pitchFamily="66" charset="0"/>
              </a:rPr>
              <a:t>bırakılmamalıdır.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71600" y="4509655"/>
            <a:ext cx="617220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21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3124200"/>
            <a:ext cx="3751181" cy="264927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1000" y="1497687"/>
            <a:ext cx="8229600" cy="1119504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32481">
              <a:spcBef>
                <a:spcPts val="90"/>
              </a:spcBef>
            </a:pPr>
            <a:r>
              <a:rPr sz="3600" dirty="0">
                <a:latin typeface="Comic Sans MS" pitchFamily="66" charset="0"/>
              </a:rPr>
              <a:t>İnsülin</a:t>
            </a:r>
            <a:r>
              <a:rPr sz="3600" spc="-67" dirty="0">
                <a:latin typeface="Comic Sans MS" pitchFamily="66" charset="0"/>
              </a:rPr>
              <a:t> </a:t>
            </a:r>
            <a:r>
              <a:rPr sz="3600" dirty="0">
                <a:latin typeface="Comic Sans MS" pitchFamily="66" charset="0"/>
              </a:rPr>
              <a:t>kalemi</a:t>
            </a:r>
            <a:r>
              <a:rPr sz="3600" spc="-45" dirty="0">
                <a:latin typeface="Comic Sans MS" pitchFamily="66" charset="0"/>
              </a:rPr>
              <a:t> </a:t>
            </a:r>
            <a:r>
              <a:rPr sz="3600" dirty="0">
                <a:latin typeface="Comic Sans MS" pitchFamily="66" charset="0"/>
              </a:rPr>
              <a:t>ile</a:t>
            </a:r>
            <a:r>
              <a:rPr sz="3600" spc="-40" dirty="0">
                <a:latin typeface="Comic Sans MS" pitchFamily="66" charset="0"/>
              </a:rPr>
              <a:t> </a:t>
            </a:r>
            <a:r>
              <a:rPr sz="3600" dirty="0">
                <a:latin typeface="Comic Sans MS" pitchFamily="66" charset="0"/>
              </a:rPr>
              <a:t>doğru</a:t>
            </a:r>
            <a:r>
              <a:rPr sz="3600" spc="-54" dirty="0">
                <a:latin typeface="Comic Sans MS" pitchFamily="66" charset="0"/>
              </a:rPr>
              <a:t> </a:t>
            </a:r>
            <a:r>
              <a:rPr sz="3600" dirty="0">
                <a:latin typeface="Comic Sans MS" pitchFamily="66" charset="0"/>
              </a:rPr>
              <a:t>enjeksiyon</a:t>
            </a:r>
            <a:r>
              <a:rPr sz="3600" spc="-58" dirty="0">
                <a:latin typeface="Comic Sans MS" pitchFamily="66" charset="0"/>
              </a:rPr>
              <a:t> </a:t>
            </a:r>
            <a:r>
              <a:rPr sz="3600" dirty="0">
                <a:latin typeface="Comic Sans MS" pitchFamily="66" charset="0"/>
              </a:rPr>
              <a:t>nasıl</a:t>
            </a:r>
            <a:r>
              <a:rPr sz="3600" spc="-54" dirty="0">
                <a:latin typeface="Comic Sans MS" pitchFamily="66" charset="0"/>
              </a:rPr>
              <a:t> </a:t>
            </a:r>
            <a:r>
              <a:rPr sz="3600" spc="-9" dirty="0">
                <a:latin typeface="Comic Sans MS" pitchFamily="66" charset="0"/>
              </a:rPr>
              <a:t>uygulanır?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709390" y="3211974"/>
            <a:ext cx="3330864" cy="2473721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 marR="4559">
              <a:spcBef>
                <a:spcPts val="90"/>
              </a:spcBef>
            </a:pPr>
            <a:r>
              <a:rPr sz="3200" dirty="0">
                <a:latin typeface="Comic Sans MS" pitchFamily="66" charset="0"/>
                <a:cs typeface="Calibri"/>
              </a:rPr>
              <a:t>Kalem</a:t>
            </a:r>
            <a:r>
              <a:rPr sz="3200" spc="-63" dirty="0">
                <a:latin typeface="Comic Sans MS" pitchFamily="66" charset="0"/>
                <a:cs typeface="Calibri"/>
              </a:rPr>
              <a:t> </a:t>
            </a:r>
            <a:r>
              <a:rPr sz="3200" spc="-9" dirty="0">
                <a:latin typeface="Comic Sans MS" pitchFamily="66" charset="0"/>
                <a:cs typeface="Calibri"/>
              </a:rPr>
              <a:t>üzerindeki</a:t>
            </a:r>
            <a:r>
              <a:rPr sz="3200" spc="-54" dirty="0">
                <a:latin typeface="Comic Sans MS" pitchFamily="66" charset="0"/>
                <a:cs typeface="Calibri"/>
              </a:rPr>
              <a:t> </a:t>
            </a:r>
            <a:r>
              <a:rPr sz="3200" dirty="0">
                <a:latin typeface="Comic Sans MS" pitchFamily="66" charset="0"/>
                <a:cs typeface="Calibri"/>
              </a:rPr>
              <a:t>tarih</a:t>
            </a:r>
            <a:r>
              <a:rPr sz="3200" spc="-63" dirty="0">
                <a:latin typeface="Comic Sans MS" pitchFamily="66" charset="0"/>
                <a:cs typeface="Calibri"/>
              </a:rPr>
              <a:t> </a:t>
            </a:r>
            <a:r>
              <a:rPr sz="3200" spc="-9" dirty="0">
                <a:latin typeface="Comic Sans MS" pitchFamily="66" charset="0"/>
                <a:cs typeface="Calibri"/>
              </a:rPr>
              <a:t>kontrol</a:t>
            </a:r>
            <a:r>
              <a:rPr sz="3200" spc="-63" dirty="0">
                <a:latin typeface="Comic Sans MS" pitchFamily="66" charset="0"/>
                <a:cs typeface="Calibri"/>
              </a:rPr>
              <a:t> </a:t>
            </a:r>
            <a:r>
              <a:rPr sz="3200" spc="-9" dirty="0">
                <a:latin typeface="Comic Sans MS" pitchFamily="66" charset="0"/>
                <a:cs typeface="Calibri"/>
              </a:rPr>
              <a:t>edilmeli, </a:t>
            </a:r>
            <a:r>
              <a:rPr sz="3200" dirty="0">
                <a:latin typeface="Comic Sans MS" pitchFamily="66" charset="0"/>
                <a:cs typeface="Calibri"/>
              </a:rPr>
              <a:t>tarihi</a:t>
            </a:r>
            <a:r>
              <a:rPr sz="3200" spc="-45" dirty="0">
                <a:latin typeface="Comic Sans MS" pitchFamily="66" charset="0"/>
                <a:cs typeface="Calibri"/>
              </a:rPr>
              <a:t> </a:t>
            </a:r>
            <a:r>
              <a:rPr sz="3200" dirty="0">
                <a:latin typeface="Comic Sans MS" pitchFamily="66" charset="0"/>
                <a:cs typeface="Calibri"/>
              </a:rPr>
              <a:t>geçmiş</a:t>
            </a:r>
            <a:r>
              <a:rPr sz="3200" spc="-31" dirty="0">
                <a:latin typeface="Comic Sans MS" pitchFamily="66" charset="0"/>
                <a:cs typeface="Calibri"/>
              </a:rPr>
              <a:t> </a:t>
            </a:r>
            <a:r>
              <a:rPr sz="3200" dirty="0">
                <a:latin typeface="Comic Sans MS" pitchFamily="66" charset="0"/>
                <a:cs typeface="Calibri"/>
              </a:rPr>
              <a:t>insülin</a:t>
            </a:r>
            <a:r>
              <a:rPr sz="3200" spc="-36" dirty="0">
                <a:latin typeface="Comic Sans MS" pitchFamily="66" charset="0"/>
                <a:cs typeface="Calibri"/>
              </a:rPr>
              <a:t> </a:t>
            </a:r>
            <a:r>
              <a:rPr sz="3200" spc="-9" dirty="0">
                <a:latin typeface="Comic Sans MS" pitchFamily="66" charset="0"/>
                <a:cs typeface="Calibri"/>
              </a:rPr>
              <a:t>kullanılmamalıdır.</a:t>
            </a:r>
            <a:endParaRPr sz="3200" dirty="0">
              <a:latin typeface="Comic Sans MS" pitchFamily="66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01178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6400" y="3181059"/>
            <a:ext cx="5479563" cy="161174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1000" y="732710"/>
            <a:ext cx="6831445" cy="873283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 algn="ctr">
              <a:spcBef>
                <a:spcPts val="90"/>
              </a:spcBef>
            </a:pPr>
            <a:r>
              <a:rPr lang="en-US" sz="2800" dirty="0" err="1" smtClean="0">
                <a:latin typeface="Comic Sans MS" pitchFamily="66" charset="0"/>
              </a:rPr>
              <a:t>İnsülin</a:t>
            </a:r>
            <a:r>
              <a:rPr lang="en-US" sz="2800" spc="-67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Kalemi</a:t>
            </a:r>
            <a:r>
              <a:rPr lang="en-US" sz="2800" spc="-45" dirty="0" smtClean="0">
                <a:latin typeface="Comic Sans MS" pitchFamily="66" charset="0"/>
              </a:rPr>
              <a:t> </a:t>
            </a:r>
            <a:r>
              <a:rPr lang="tr-TR" sz="2800" dirty="0">
                <a:latin typeface="Comic Sans MS" pitchFamily="66" charset="0"/>
              </a:rPr>
              <a:t>İ</a:t>
            </a:r>
            <a:r>
              <a:rPr lang="en-US" sz="2800" dirty="0" smtClean="0">
                <a:latin typeface="Comic Sans MS" pitchFamily="66" charset="0"/>
              </a:rPr>
              <a:t>le</a:t>
            </a:r>
            <a:r>
              <a:rPr lang="en-US" sz="2800" spc="-4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Doğru</a:t>
            </a:r>
            <a:r>
              <a:rPr lang="en-US" sz="2800" spc="-54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Enjeksiyon</a:t>
            </a:r>
            <a:r>
              <a:rPr lang="en-US" sz="2800" spc="-58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Nasıl</a:t>
            </a:r>
            <a:r>
              <a:rPr lang="en-US" sz="2800" spc="-54" dirty="0" smtClean="0">
                <a:latin typeface="Comic Sans MS" pitchFamily="66" charset="0"/>
              </a:rPr>
              <a:t> </a:t>
            </a:r>
            <a:r>
              <a:rPr lang="en-US" sz="2800" spc="-9" dirty="0" err="1" smtClean="0">
                <a:latin typeface="Comic Sans MS" pitchFamily="66" charset="0"/>
              </a:rPr>
              <a:t>Uygulanır</a:t>
            </a:r>
            <a:r>
              <a:rPr lang="en-US" sz="2800" spc="-9" dirty="0" smtClean="0">
                <a:latin typeface="Comic Sans MS" pitchFamily="66" charset="0"/>
              </a:rPr>
              <a:t>?</a:t>
            </a:r>
            <a:endParaRPr lang="en-US" sz="2800" spc="-9" dirty="0">
              <a:latin typeface="Comic Sans MS" pitchFamily="66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5800" y="1842655"/>
            <a:ext cx="5525655" cy="1242615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sz="2000" dirty="0">
                <a:latin typeface="Comic Sans MS" pitchFamily="66" charset="0"/>
                <a:cs typeface="Calibri"/>
              </a:rPr>
              <a:t>Bulanık</a:t>
            </a:r>
            <a:r>
              <a:rPr sz="2000" spc="-54" dirty="0">
                <a:latin typeface="Comic Sans MS" pitchFamily="66" charset="0"/>
                <a:cs typeface="Calibri"/>
              </a:rPr>
              <a:t> </a:t>
            </a:r>
            <a:r>
              <a:rPr sz="2000" dirty="0">
                <a:latin typeface="Comic Sans MS" pitchFamily="66" charset="0"/>
                <a:cs typeface="Calibri"/>
              </a:rPr>
              <a:t>insulin</a:t>
            </a:r>
            <a:r>
              <a:rPr sz="2000" spc="-49" dirty="0">
                <a:latin typeface="Comic Sans MS" pitchFamily="66" charset="0"/>
                <a:cs typeface="Calibri"/>
              </a:rPr>
              <a:t> </a:t>
            </a:r>
            <a:r>
              <a:rPr sz="2000" dirty="0">
                <a:latin typeface="Comic Sans MS" pitchFamily="66" charset="0"/>
                <a:cs typeface="Calibri"/>
              </a:rPr>
              <a:t>kullanılıyorsa</a:t>
            </a:r>
            <a:r>
              <a:rPr sz="2000" spc="242" dirty="0">
                <a:latin typeface="Comic Sans MS" pitchFamily="66" charset="0"/>
                <a:cs typeface="Calibri"/>
              </a:rPr>
              <a:t> </a:t>
            </a:r>
            <a:r>
              <a:rPr sz="2000" dirty="0">
                <a:latin typeface="Comic Sans MS" pitchFamily="66" charset="0"/>
                <a:cs typeface="Calibri"/>
              </a:rPr>
              <a:t>(NPH</a:t>
            </a:r>
            <a:r>
              <a:rPr sz="2000" spc="-31" dirty="0">
                <a:latin typeface="Comic Sans MS" pitchFamily="66" charset="0"/>
                <a:cs typeface="Calibri"/>
              </a:rPr>
              <a:t> </a:t>
            </a:r>
            <a:r>
              <a:rPr sz="2000" dirty="0">
                <a:latin typeface="Comic Sans MS" pitchFamily="66" charset="0"/>
                <a:cs typeface="Calibri"/>
              </a:rPr>
              <a:t>ya</a:t>
            </a:r>
            <a:r>
              <a:rPr sz="2000" spc="-45" dirty="0">
                <a:latin typeface="Comic Sans MS" pitchFamily="66" charset="0"/>
                <a:cs typeface="Calibri"/>
              </a:rPr>
              <a:t> </a:t>
            </a:r>
            <a:r>
              <a:rPr sz="2000" dirty="0">
                <a:latin typeface="Comic Sans MS" pitchFamily="66" charset="0"/>
                <a:cs typeface="Calibri"/>
              </a:rPr>
              <a:t>da</a:t>
            </a:r>
            <a:r>
              <a:rPr sz="2000" spc="-45" dirty="0">
                <a:latin typeface="Comic Sans MS" pitchFamily="66" charset="0"/>
                <a:cs typeface="Calibri"/>
              </a:rPr>
              <a:t> </a:t>
            </a:r>
            <a:r>
              <a:rPr sz="2000" dirty="0">
                <a:latin typeface="Comic Sans MS" pitchFamily="66" charset="0"/>
                <a:cs typeface="Calibri"/>
              </a:rPr>
              <a:t>hazır</a:t>
            </a:r>
            <a:r>
              <a:rPr sz="2000" spc="-36" dirty="0">
                <a:latin typeface="Comic Sans MS" pitchFamily="66" charset="0"/>
                <a:cs typeface="Calibri"/>
              </a:rPr>
              <a:t> </a:t>
            </a:r>
            <a:r>
              <a:rPr sz="2000" dirty="0">
                <a:latin typeface="Comic Sans MS" pitchFamily="66" charset="0"/>
                <a:cs typeface="Calibri"/>
              </a:rPr>
              <a:t>karışım</a:t>
            </a:r>
            <a:r>
              <a:rPr sz="2000" spc="-45" dirty="0">
                <a:latin typeface="Comic Sans MS" pitchFamily="66" charset="0"/>
                <a:cs typeface="Calibri"/>
              </a:rPr>
              <a:t> </a:t>
            </a:r>
            <a:r>
              <a:rPr sz="2000" spc="-9" dirty="0">
                <a:latin typeface="Comic Sans MS" pitchFamily="66" charset="0"/>
                <a:cs typeface="Calibri"/>
              </a:rPr>
              <a:t>insulin)</a:t>
            </a:r>
            <a:endParaRPr sz="2000" dirty="0">
              <a:latin typeface="Comic Sans MS" pitchFamily="66" charset="0"/>
              <a:cs typeface="Calibri"/>
            </a:endParaRPr>
          </a:p>
          <a:p>
            <a:pPr marL="11397"/>
            <a:r>
              <a:rPr sz="2000" spc="-9" dirty="0">
                <a:latin typeface="Comic Sans MS" pitchFamily="66" charset="0"/>
                <a:cs typeface="Calibri"/>
              </a:rPr>
              <a:t>enjeksiyon</a:t>
            </a:r>
            <a:r>
              <a:rPr sz="2000" spc="-27" dirty="0">
                <a:latin typeface="Comic Sans MS" pitchFamily="66" charset="0"/>
                <a:cs typeface="Calibri"/>
              </a:rPr>
              <a:t> </a:t>
            </a:r>
            <a:r>
              <a:rPr sz="2000" dirty="0">
                <a:latin typeface="Comic Sans MS" pitchFamily="66" charset="0"/>
                <a:cs typeface="Calibri"/>
              </a:rPr>
              <a:t>öncesi</a:t>
            </a:r>
            <a:r>
              <a:rPr sz="2000" spc="-31" dirty="0">
                <a:latin typeface="Comic Sans MS" pitchFamily="66" charset="0"/>
                <a:cs typeface="Calibri"/>
              </a:rPr>
              <a:t> </a:t>
            </a:r>
            <a:r>
              <a:rPr sz="2000" dirty="0">
                <a:latin typeface="Comic Sans MS" pitchFamily="66" charset="0"/>
                <a:cs typeface="Calibri"/>
              </a:rPr>
              <a:t>insülin</a:t>
            </a:r>
            <a:r>
              <a:rPr sz="2000" spc="-36" dirty="0">
                <a:latin typeface="Comic Sans MS" pitchFamily="66" charset="0"/>
                <a:cs typeface="Calibri"/>
              </a:rPr>
              <a:t> </a:t>
            </a:r>
            <a:r>
              <a:rPr sz="2000" dirty="0">
                <a:latin typeface="Comic Sans MS" pitchFamily="66" charset="0"/>
                <a:cs typeface="Calibri"/>
              </a:rPr>
              <a:t>süt</a:t>
            </a:r>
            <a:r>
              <a:rPr sz="2000" spc="-22" dirty="0">
                <a:latin typeface="Comic Sans MS" pitchFamily="66" charset="0"/>
                <a:cs typeface="Calibri"/>
              </a:rPr>
              <a:t> </a:t>
            </a:r>
            <a:r>
              <a:rPr sz="2000" dirty="0">
                <a:latin typeface="Comic Sans MS" pitchFamily="66" charset="0"/>
                <a:cs typeface="Calibri"/>
              </a:rPr>
              <a:t>beyazı</a:t>
            </a:r>
            <a:r>
              <a:rPr sz="2000" spc="-31" dirty="0">
                <a:latin typeface="Comic Sans MS" pitchFamily="66" charset="0"/>
                <a:cs typeface="Calibri"/>
              </a:rPr>
              <a:t> </a:t>
            </a:r>
            <a:r>
              <a:rPr sz="2000" dirty="0">
                <a:latin typeface="Comic Sans MS" pitchFamily="66" charset="0"/>
                <a:cs typeface="Calibri"/>
              </a:rPr>
              <a:t>rengine</a:t>
            </a:r>
            <a:r>
              <a:rPr sz="2000" spc="-31" dirty="0">
                <a:latin typeface="Comic Sans MS" pitchFamily="66" charset="0"/>
                <a:cs typeface="Calibri"/>
              </a:rPr>
              <a:t> </a:t>
            </a:r>
            <a:r>
              <a:rPr sz="2000" dirty="0">
                <a:latin typeface="Comic Sans MS" pitchFamily="66" charset="0"/>
                <a:cs typeface="Calibri"/>
              </a:rPr>
              <a:t>dönene</a:t>
            </a:r>
            <a:r>
              <a:rPr sz="2000" spc="-31" dirty="0">
                <a:latin typeface="Comic Sans MS" pitchFamily="66" charset="0"/>
                <a:cs typeface="Calibri"/>
              </a:rPr>
              <a:t> </a:t>
            </a:r>
            <a:r>
              <a:rPr sz="2000" dirty="0">
                <a:latin typeface="Comic Sans MS" pitchFamily="66" charset="0"/>
                <a:cs typeface="Calibri"/>
              </a:rPr>
              <a:t>kadar</a:t>
            </a:r>
            <a:r>
              <a:rPr sz="2000" spc="-31" dirty="0">
                <a:latin typeface="Comic Sans MS" pitchFamily="66" charset="0"/>
                <a:cs typeface="Calibri"/>
              </a:rPr>
              <a:t> </a:t>
            </a:r>
            <a:r>
              <a:rPr sz="2000" spc="-9" dirty="0">
                <a:latin typeface="Comic Sans MS" pitchFamily="66" charset="0"/>
                <a:cs typeface="Calibri"/>
              </a:rPr>
              <a:t>karıştırılmalıdır.</a:t>
            </a:r>
            <a:endParaRPr sz="2000" dirty="0">
              <a:latin typeface="Comic Sans MS" pitchFamily="66" charset="0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44481" y="5019675"/>
            <a:ext cx="4343400" cy="152932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758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382000" cy="1447800"/>
          </a:xfrm>
        </p:spPr>
        <p:txBody>
          <a:bodyPr/>
          <a:lstStyle/>
          <a:p>
            <a:r>
              <a:rPr lang="tr-TR" dirty="0" smtClean="0">
                <a:solidFill>
                  <a:srgbClr val="C00000"/>
                </a:solidFill>
                <a:latin typeface="Comic Sans MS" pitchFamily="66" charset="0"/>
              </a:rPr>
              <a:t>ANTİKOAGÜLAN İLE AYNI BÖLGEYE İNSÜLİN YAPILMAZ....</a:t>
            </a:r>
            <a:endParaRPr lang="en-US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4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 algn="ctr">
              <a:spcBef>
                <a:spcPts val="90"/>
              </a:spcBef>
            </a:pPr>
            <a:r>
              <a:rPr lang="en-US" sz="2800" dirty="0" err="1" smtClean="0">
                <a:latin typeface="Comic Sans MS" pitchFamily="66" charset="0"/>
              </a:rPr>
              <a:t>İnsülin</a:t>
            </a:r>
            <a:r>
              <a:rPr lang="en-US" sz="2800" spc="-67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Kalemi</a:t>
            </a:r>
            <a:r>
              <a:rPr lang="en-US" sz="2800" spc="-45" dirty="0" smtClean="0">
                <a:latin typeface="Comic Sans MS" pitchFamily="66" charset="0"/>
              </a:rPr>
              <a:t> </a:t>
            </a:r>
            <a:r>
              <a:rPr lang="tr-TR" sz="2800" dirty="0">
                <a:latin typeface="Comic Sans MS" pitchFamily="66" charset="0"/>
              </a:rPr>
              <a:t>İ</a:t>
            </a:r>
            <a:r>
              <a:rPr lang="en-US" sz="2800" dirty="0" smtClean="0">
                <a:latin typeface="Comic Sans MS" pitchFamily="66" charset="0"/>
              </a:rPr>
              <a:t>le</a:t>
            </a:r>
            <a:r>
              <a:rPr lang="en-US" sz="2800" spc="-4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Doğru</a:t>
            </a:r>
            <a:r>
              <a:rPr lang="en-US" sz="2800" spc="-54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Enjeksiyon</a:t>
            </a:r>
            <a:r>
              <a:rPr lang="en-US" sz="2800" spc="-58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Nasıl</a:t>
            </a:r>
            <a:r>
              <a:rPr lang="en-US" sz="2800" spc="-54" dirty="0" smtClean="0">
                <a:latin typeface="Comic Sans MS" pitchFamily="66" charset="0"/>
              </a:rPr>
              <a:t> </a:t>
            </a:r>
            <a:r>
              <a:rPr lang="en-US" sz="2800" spc="-9" dirty="0" err="1" smtClean="0">
                <a:latin typeface="Comic Sans MS" pitchFamily="66" charset="0"/>
              </a:rPr>
              <a:t>Uygulanır</a:t>
            </a:r>
            <a:r>
              <a:rPr lang="en-US" sz="2800" spc="-9" dirty="0" smtClean="0">
                <a:latin typeface="Comic Sans MS" pitchFamily="66" charset="0"/>
              </a:rPr>
              <a:t>?</a:t>
            </a:r>
            <a:endParaRPr lang="en-US" sz="2800" spc="-9" dirty="0">
              <a:latin typeface="Comic Sans MS" pitchFamily="66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3886200"/>
            <a:ext cx="2057400" cy="1644241"/>
          </a:xfrm>
          <a:prstGeom prst="rect">
            <a:avLst/>
          </a:prstGeom>
          <a:noFill/>
          <a:ln w="25400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923924"/>
            <a:ext cx="2338388" cy="1568792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50067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382000" cy="3429000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İNSÜLİN UYGULANACAK BÖLGEDE ;</a:t>
            </a:r>
          </a:p>
          <a:p>
            <a:r>
              <a:rPr lang="tr-TR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YARA, </a:t>
            </a:r>
          </a:p>
          <a:p>
            <a:r>
              <a:rPr lang="tr-TR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YANIK, </a:t>
            </a:r>
          </a:p>
          <a:p>
            <a:r>
              <a:rPr lang="tr-TR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AMELİYAT İZİ, </a:t>
            </a:r>
          </a:p>
          <a:p>
            <a:r>
              <a:rPr lang="tr-TR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MORLUK,</a:t>
            </a:r>
          </a:p>
          <a:p>
            <a:r>
              <a:rPr lang="tr-TR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LİPOHİPERTROFİ </a:t>
            </a:r>
          </a:p>
          <a:p>
            <a:pPr marL="0" indent="0">
              <a:buNone/>
            </a:pPr>
            <a:r>
              <a:rPr lang="tr-TR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              VARSA </a:t>
            </a:r>
          </a:p>
          <a:p>
            <a:pPr marL="0" indent="0">
              <a:buNone/>
            </a:pPr>
            <a:endParaRPr lang="tr-TR" u="sng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  <a:p>
            <a:pPr marL="0" indent="0">
              <a:buNone/>
            </a:pPr>
            <a:r>
              <a:rPr lang="tr-TR" dirty="0" smtClean="0">
                <a:solidFill>
                  <a:srgbClr val="C00000"/>
                </a:solidFill>
                <a:latin typeface="Comic Sans MS" pitchFamily="66" charset="0"/>
              </a:rPr>
              <a:t>                                            </a:t>
            </a:r>
            <a:r>
              <a:rPr lang="tr-TR" u="sng" dirty="0" smtClean="0">
                <a:solidFill>
                  <a:srgbClr val="C00000"/>
                </a:solidFill>
                <a:latin typeface="Comic Sans MS" pitchFamily="66" charset="0"/>
              </a:rPr>
              <a:t>İNSÜLİN UYGULANMAZ !!!!</a:t>
            </a:r>
            <a:endParaRPr lang="en-US" u="sng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4" name="object 3"/>
          <p:cNvSpPr txBox="1">
            <a:spLocks noGrp="1"/>
          </p:cNvSpPr>
          <p:nvPr>
            <p:ph type="title"/>
          </p:nvPr>
        </p:nvSpPr>
        <p:spPr>
          <a:xfrm>
            <a:off x="457200" y="973805"/>
            <a:ext cx="8229600" cy="873283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 algn="ctr">
              <a:spcBef>
                <a:spcPts val="90"/>
              </a:spcBef>
            </a:pPr>
            <a:r>
              <a:rPr lang="en-US" sz="2800" dirty="0" err="1" smtClean="0">
                <a:solidFill>
                  <a:srgbClr val="C00000"/>
                </a:solidFill>
                <a:latin typeface="Comic Sans MS" pitchFamily="66" charset="0"/>
              </a:rPr>
              <a:t>İnsülin</a:t>
            </a:r>
            <a:r>
              <a:rPr lang="en-US" sz="2800" spc="-67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Comic Sans MS" pitchFamily="66" charset="0"/>
              </a:rPr>
              <a:t>Kalemi</a:t>
            </a:r>
            <a:r>
              <a:rPr lang="en-US" sz="2800" spc="-45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tr-TR" sz="2800" dirty="0">
                <a:solidFill>
                  <a:srgbClr val="C00000"/>
                </a:solidFill>
                <a:latin typeface="Comic Sans MS" pitchFamily="66" charset="0"/>
              </a:rPr>
              <a:t>İ</a:t>
            </a:r>
            <a:r>
              <a:rPr lang="en-US" sz="2800" dirty="0" smtClean="0">
                <a:solidFill>
                  <a:srgbClr val="C00000"/>
                </a:solidFill>
                <a:latin typeface="Comic Sans MS" pitchFamily="66" charset="0"/>
              </a:rPr>
              <a:t>le</a:t>
            </a:r>
            <a:r>
              <a:rPr lang="en-US" sz="2800" spc="-40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Comic Sans MS" pitchFamily="66" charset="0"/>
              </a:rPr>
              <a:t>Doğru</a:t>
            </a:r>
            <a:r>
              <a:rPr lang="en-US" sz="2800" spc="-54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Comic Sans MS" pitchFamily="66" charset="0"/>
              </a:rPr>
              <a:t>Enjeksiyon</a:t>
            </a:r>
            <a:r>
              <a:rPr lang="en-US" sz="2800" spc="-58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Comic Sans MS" pitchFamily="66" charset="0"/>
              </a:rPr>
              <a:t>Nasıl</a:t>
            </a:r>
            <a:r>
              <a:rPr lang="en-US" sz="2800" spc="-54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800" spc="-9" dirty="0" err="1" smtClean="0">
                <a:solidFill>
                  <a:srgbClr val="C00000"/>
                </a:solidFill>
                <a:latin typeface="Comic Sans MS" pitchFamily="66" charset="0"/>
              </a:rPr>
              <a:t>Uygulanır</a:t>
            </a:r>
            <a:r>
              <a:rPr lang="en-US" sz="2800" spc="-9" dirty="0" smtClean="0">
                <a:solidFill>
                  <a:srgbClr val="C00000"/>
                </a:solidFill>
                <a:latin typeface="Comic Sans MS" pitchFamily="66" charset="0"/>
              </a:rPr>
              <a:t>?</a:t>
            </a:r>
            <a:endParaRPr lang="en-US" sz="2800" spc="-9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01001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6996" y="1806212"/>
            <a:ext cx="1295401" cy="999450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0" y="1052155"/>
            <a:ext cx="8229600" cy="561852"/>
          </a:xfrm>
          <a:prstGeom prst="rect">
            <a:avLst/>
          </a:prstGeom>
        </p:spPr>
        <p:txBody>
          <a:bodyPr vert="horz" wrap="square" lIns="0" tIns="129698" rIns="0" bIns="0" rtlCol="0">
            <a:spAutoFit/>
          </a:bodyPr>
          <a:lstStyle/>
          <a:p>
            <a:pPr marL="172664">
              <a:spcBef>
                <a:spcPts val="90"/>
              </a:spcBef>
            </a:pPr>
            <a:r>
              <a:rPr lang="en-US" sz="2800" dirty="0" err="1" smtClean="0">
                <a:solidFill>
                  <a:srgbClr val="C00000"/>
                </a:solidFill>
                <a:latin typeface="Comic Sans MS" pitchFamily="66" charset="0"/>
              </a:rPr>
              <a:t>Baştan</a:t>
            </a:r>
            <a:r>
              <a:rPr lang="en-US" sz="2800" spc="-76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Comic Sans MS" pitchFamily="66" charset="0"/>
              </a:rPr>
              <a:t>Sona</a:t>
            </a:r>
            <a:r>
              <a:rPr lang="en-US" sz="2800" spc="-90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Comic Sans MS" pitchFamily="66" charset="0"/>
              </a:rPr>
              <a:t>Enjeksiyon</a:t>
            </a:r>
            <a:r>
              <a:rPr lang="en-US" sz="2800" spc="-85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800" spc="-9" dirty="0" err="1" smtClean="0">
                <a:solidFill>
                  <a:srgbClr val="C00000"/>
                </a:solidFill>
                <a:latin typeface="Comic Sans MS" pitchFamily="66" charset="0"/>
              </a:rPr>
              <a:t>Uygulaması</a:t>
            </a:r>
            <a:endParaRPr lang="en-US" sz="2800" spc="-9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36713" y="1779166"/>
            <a:ext cx="2339975" cy="934838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 marR="4559">
              <a:spcBef>
                <a:spcPts val="90"/>
              </a:spcBef>
            </a:pP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1-</a:t>
            </a:r>
            <a:r>
              <a:rPr sz="2000" dirty="0" err="1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Kalem</a:t>
            </a:r>
            <a:r>
              <a:rPr sz="2000" spc="-67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0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iğnesinin</a:t>
            </a:r>
            <a:r>
              <a:rPr sz="2000" spc="-63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0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jelatinini</a:t>
            </a:r>
            <a:r>
              <a:rPr sz="2000" spc="-63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0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açarak</a:t>
            </a:r>
            <a:r>
              <a:rPr sz="2000" spc="-72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000" spc="-9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kaleme yaklaştırılır.</a:t>
            </a:r>
            <a:endParaRPr sz="2000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cs typeface="Calibri"/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00550" y="1750590"/>
            <a:ext cx="1400175" cy="1082365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</p:pic>
      <p:sp>
        <p:nvSpPr>
          <p:cNvPr id="6" name="object 4"/>
          <p:cNvSpPr txBox="1"/>
          <p:nvPr/>
        </p:nvSpPr>
        <p:spPr>
          <a:xfrm>
            <a:off x="6400800" y="1684629"/>
            <a:ext cx="2540000" cy="1396503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 marR="4559">
              <a:spcBef>
                <a:spcPts val="90"/>
              </a:spcBef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2-</a:t>
            </a:r>
            <a:r>
              <a:rPr dirty="0" err="1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İç</a:t>
            </a:r>
            <a:r>
              <a:rPr spc="-40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iğne</a:t>
            </a:r>
            <a:r>
              <a:rPr spc="-3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ile</a:t>
            </a:r>
            <a:r>
              <a:rPr spc="-3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kartuş</a:t>
            </a:r>
            <a:r>
              <a:rPr spc="-45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bölmesi</a:t>
            </a:r>
            <a:r>
              <a:rPr spc="-36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delinecek</a:t>
            </a:r>
            <a:r>
              <a:rPr spc="-27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pc="-9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şekilde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iğneyi</a:t>
            </a:r>
            <a:r>
              <a:rPr spc="-4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kartuş</a:t>
            </a:r>
            <a:r>
              <a:rPr spc="-54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üzerine</a:t>
            </a:r>
            <a:r>
              <a:rPr spc="-36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tam</a:t>
            </a:r>
            <a:r>
              <a:rPr spc="-49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olarak</a:t>
            </a:r>
            <a:r>
              <a:rPr spc="-54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pc="-9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yerleştirilir.</a:t>
            </a:r>
            <a:endParaRPr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cs typeface="Calibri"/>
            </a:endParaRPr>
          </a:p>
        </p:txBody>
      </p:sp>
      <p:pic>
        <p:nvPicPr>
          <p:cNvPr id="7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5096" y="3220997"/>
            <a:ext cx="1295401" cy="1227178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</p:pic>
      <p:sp>
        <p:nvSpPr>
          <p:cNvPr id="9" name="object 4"/>
          <p:cNvSpPr txBox="1"/>
          <p:nvPr/>
        </p:nvSpPr>
        <p:spPr>
          <a:xfrm>
            <a:off x="1646238" y="3075631"/>
            <a:ext cx="2616200" cy="1673502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 marR="74080">
              <a:spcBef>
                <a:spcPts val="90"/>
              </a:spcBef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3-</a:t>
            </a:r>
            <a:r>
              <a:rPr dirty="0" err="1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İğneyi</a:t>
            </a:r>
            <a:r>
              <a:rPr spc="-40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saat</a:t>
            </a:r>
            <a:r>
              <a:rPr spc="-49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yönünde</a:t>
            </a:r>
            <a:r>
              <a:rPr spc="-27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pc="-9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çevirerek</a:t>
            </a:r>
            <a:r>
              <a:rPr spc="-45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kaleme</a:t>
            </a:r>
            <a:r>
              <a:rPr spc="-4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pc="-22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tam </a:t>
            </a:r>
            <a:r>
              <a:rPr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olarak</a:t>
            </a:r>
            <a:r>
              <a:rPr spc="-4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pc="-9" dirty="0" err="1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oturtulur.</a:t>
            </a:r>
            <a:r>
              <a:rPr dirty="0" err="1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Dış</a:t>
            </a:r>
            <a:r>
              <a:rPr spc="-22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kapak</a:t>
            </a:r>
            <a:r>
              <a:rPr spc="-36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ve</a:t>
            </a:r>
            <a:r>
              <a:rPr spc="-27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iç</a:t>
            </a:r>
            <a:r>
              <a:rPr spc="-22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kapak</a:t>
            </a:r>
            <a:r>
              <a:rPr spc="-36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pc="-9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enjeksiyon</a:t>
            </a:r>
            <a:r>
              <a:rPr spc="-18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pc="-9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öncesinde çıkarılır.</a:t>
            </a:r>
            <a:endParaRPr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cs typeface="Calibri"/>
            </a:endParaRPr>
          </a:p>
        </p:txBody>
      </p:sp>
      <p:pic>
        <p:nvPicPr>
          <p:cNvPr id="10" name="object 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400550" y="3157705"/>
            <a:ext cx="1400175" cy="1490303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</p:pic>
      <p:sp>
        <p:nvSpPr>
          <p:cNvPr id="11" name="object 4"/>
          <p:cNvSpPr txBox="1"/>
          <p:nvPr/>
        </p:nvSpPr>
        <p:spPr>
          <a:xfrm>
            <a:off x="6340474" y="3220997"/>
            <a:ext cx="2600326" cy="1396503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 marR="4559">
              <a:spcBef>
                <a:spcPts val="90"/>
              </a:spcBef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4- </a:t>
            </a:r>
            <a:r>
              <a:rPr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Her</a:t>
            </a:r>
            <a:r>
              <a:rPr spc="-31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pc="-9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enjeksiyondan</a:t>
            </a:r>
            <a:r>
              <a:rPr spc="-22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önce</a:t>
            </a:r>
            <a:r>
              <a:rPr spc="-18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kalem</a:t>
            </a:r>
            <a:r>
              <a:rPr spc="-3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pc="-9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iğnesinden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insülin</a:t>
            </a:r>
            <a:r>
              <a:rPr spc="-4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akışı</a:t>
            </a:r>
            <a:r>
              <a:rPr spc="-45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pc="-9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kontrol</a:t>
            </a:r>
            <a:r>
              <a:rPr spc="-45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pc="-9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edilmelidir.</a:t>
            </a:r>
            <a:endParaRPr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cs typeface="Calibri"/>
            </a:endParaRPr>
          </a:p>
          <a:p>
            <a:pPr marL="11397"/>
            <a:r>
              <a:rPr spc="-9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(1Ünite)</a:t>
            </a:r>
            <a:endParaRPr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cs typeface="Calibri"/>
            </a:endParaRPr>
          </a:p>
        </p:txBody>
      </p:sp>
      <p:pic>
        <p:nvPicPr>
          <p:cNvPr id="12" name="object 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74621" y="4953000"/>
            <a:ext cx="1346197" cy="1457325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</p:pic>
      <p:sp>
        <p:nvSpPr>
          <p:cNvPr id="13" name="object 4"/>
          <p:cNvSpPr txBox="1"/>
          <p:nvPr/>
        </p:nvSpPr>
        <p:spPr>
          <a:xfrm>
            <a:off x="1663700" y="4768183"/>
            <a:ext cx="2286000" cy="1673502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 marR="4559">
              <a:spcBef>
                <a:spcPts val="90"/>
              </a:spcBef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5-</a:t>
            </a:r>
            <a:r>
              <a:rPr dirty="0" err="1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Kalemin</a:t>
            </a:r>
            <a:r>
              <a:rPr spc="-40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arka</a:t>
            </a:r>
            <a:r>
              <a:rPr spc="-45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kısmında</a:t>
            </a:r>
            <a:r>
              <a:rPr spc="-45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yer</a:t>
            </a:r>
            <a:r>
              <a:rPr spc="-36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alan</a:t>
            </a:r>
            <a:r>
              <a:rPr spc="-4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pc="-9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rakamlardan faydalanarak</a:t>
            </a:r>
            <a:r>
              <a:rPr spc="-54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pc="-9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uygulanacak</a:t>
            </a:r>
            <a:r>
              <a:rPr spc="-54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doz</a:t>
            </a:r>
            <a:r>
              <a:rPr spc="-36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pc="-9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ayarlanır</a:t>
            </a:r>
            <a:endParaRPr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cs typeface="Calibri"/>
            </a:endParaRPr>
          </a:p>
        </p:txBody>
      </p:sp>
      <p:pic>
        <p:nvPicPr>
          <p:cNvPr id="14" name="object 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419600" y="4895850"/>
            <a:ext cx="1600200" cy="1362074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</p:pic>
      <p:sp>
        <p:nvSpPr>
          <p:cNvPr id="15" name="object 4"/>
          <p:cNvSpPr txBox="1"/>
          <p:nvPr/>
        </p:nvSpPr>
        <p:spPr>
          <a:xfrm>
            <a:off x="6219826" y="5017135"/>
            <a:ext cx="2514600" cy="1119504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 marR="4559">
              <a:spcBef>
                <a:spcPts val="90"/>
              </a:spcBef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6-</a:t>
            </a:r>
            <a:r>
              <a:rPr dirty="0" err="1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Kalem</a:t>
            </a:r>
            <a:r>
              <a:rPr spc="-45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iğnesini</a:t>
            </a:r>
            <a:r>
              <a:rPr spc="-3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dik</a:t>
            </a:r>
            <a:r>
              <a:rPr spc="-4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açıyla</a:t>
            </a:r>
            <a:r>
              <a:rPr spc="-36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ve</a:t>
            </a:r>
            <a:r>
              <a:rPr spc="-36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önerilen</a:t>
            </a:r>
            <a:r>
              <a:rPr spc="-27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pc="-9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enjeksiyon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tekniği</a:t>
            </a:r>
            <a:r>
              <a:rPr spc="-3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ile</a:t>
            </a:r>
            <a:r>
              <a:rPr spc="-22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deri</a:t>
            </a:r>
            <a:r>
              <a:rPr spc="-3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altına</a:t>
            </a:r>
            <a:r>
              <a:rPr spc="-3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pc="-9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batırılır.</a:t>
            </a:r>
            <a:endParaRPr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7787612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/>
          <p:cNvSpPr txBox="1">
            <a:spLocks noGrp="1"/>
          </p:cNvSpPr>
          <p:nvPr>
            <p:ph type="title"/>
          </p:nvPr>
        </p:nvSpPr>
        <p:spPr>
          <a:xfrm>
            <a:off x="381000" y="228600"/>
            <a:ext cx="8229600" cy="561852"/>
          </a:xfrm>
          <a:prstGeom prst="rect">
            <a:avLst/>
          </a:prstGeom>
        </p:spPr>
        <p:txBody>
          <a:bodyPr vert="horz" wrap="square" lIns="0" tIns="129698" rIns="0" bIns="0" rtlCol="0">
            <a:spAutoFit/>
          </a:bodyPr>
          <a:lstStyle/>
          <a:p>
            <a:pPr marL="172664">
              <a:spcBef>
                <a:spcPts val="90"/>
              </a:spcBef>
            </a:pPr>
            <a:r>
              <a:rPr lang="en-US" sz="2800" dirty="0" err="1" smtClean="0">
                <a:solidFill>
                  <a:srgbClr val="C00000"/>
                </a:solidFill>
                <a:latin typeface="Comic Sans MS" pitchFamily="66" charset="0"/>
              </a:rPr>
              <a:t>Baştan</a:t>
            </a:r>
            <a:r>
              <a:rPr lang="en-US" sz="2800" spc="-76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Comic Sans MS" pitchFamily="66" charset="0"/>
              </a:rPr>
              <a:t>Sona</a:t>
            </a:r>
            <a:r>
              <a:rPr lang="en-US" sz="2800" spc="-90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Comic Sans MS" pitchFamily="66" charset="0"/>
              </a:rPr>
              <a:t>Enjeksiyon</a:t>
            </a:r>
            <a:r>
              <a:rPr lang="en-US" sz="2800" spc="-85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800" spc="-9" dirty="0" err="1" smtClean="0">
                <a:solidFill>
                  <a:srgbClr val="C00000"/>
                </a:solidFill>
                <a:latin typeface="Comic Sans MS" pitchFamily="66" charset="0"/>
              </a:rPr>
              <a:t>Uygulaması</a:t>
            </a:r>
            <a:endParaRPr lang="en-US" sz="2800" spc="-9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7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9550" y="1080493"/>
            <a:ext cx="1524000" cy="1752600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</p:pic>
      <p:sp>
        <p:nvSpPr>
          <p:cNvPr id="9" name="object 4"/>
          <p:cNvSpPr txBox="1"/>
          <p:nvPr/>
        </p:nvSpPr>
        <p:spPr>
          <a:xfrm>
            <a:off x="2076450" y="981542"/>
            <a:ext cx="1846695" cy="1950501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 marR="4559" indent="-570">
              <a:spcBef>
                <a:spcPts val="90"/>
              </a:spcBef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7-</a:t>
            </a:r>
            <a:r>
              <a:rPr dirty="0" err="1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Kalem</a:t>
            </a:r>
            <a:r>
              <a:rPr spc="-31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iğnesi</a:t>
            </a:r>
            <a:r>
              <a:rPr spc="-22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pc="-9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batırıldıktan</a:t>
            </a:r>
            <a:r>
              <a:rPr spc="-36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sonra</a:t>
            </a:r>
            <a:r>
              <a:rPr spc="-3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pc="-9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butona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başparmak</a:t>
            </a:r>
            <a:r>
              <a:rPr spc="-58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ile</a:t>
            </a:r>
            <a:r>
              <a:rPr spc="-4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bastırıp</a:t>
            </a:r>
            <a:r>
              <a:rPr spc="-49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iterek</a:t>
            </a:r>
            <a:r>
              <a:rPr spc="-4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insülin</a:t>
            </a:r>
            <a:r>
              <a:rPr spc="-45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pc="-9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enjekte edilir.</a:t>
            </a:r>
            <a:endParaRPr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cs typeface="Calibri"/>
            </a:endParaRPr>
          </a:p>
        </p:txBody>
      </p:sp>
      <p:pic>
        <p:nvPicPr>
          <p:cNvPr id="10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81500" y="1080493"/>
            <a:ext cx="1600200" cy="1629783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</p:pic>
      <p:sp>
        <p:nvSpPr>
          <p:cNvPr id="11" name="object 4"/>
          <p:cNvSpPr txBox="1"/>
          <p:nvPr/>
        </p:nvSpPr>
        <p:spPr>
          <a:xfrm>
            <a:off x="6256770" y="1080493"/>
            <a:ext cx="2057400" cy="1119504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 marR="4559">
              <a:spcBef>
                <a:spcPts val="90"/>
              </a:spcBef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8-</a:t>
            </a:r>
            <a:r>
              <a:rPr dirty="0" err="1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İğne</a:t>
            </a:r>
            <a:r>
              <a:rPr spc="-27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hemen</a:t>
            </a:r>
            <a:r>
              <a:rPr spc="-13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pc="-9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çekilmemeli</a:t>
            </a:r>
            <a:r>
              <a:rPr spc="-22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lang="tr-TR" spc="-22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, </a:t>
            </a:r>
            <a:r>
              <a:rPr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10</a:t>
            </a:r>
            <a:r>
              <a:rPr spc="-27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pc="-9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saniye beklenmelidir.</a:t>
            </a:r>
            <a:endParaRPr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cs typeface="Calibri"/>
            </a:endParaRPr>
          </a:p>
        </p:txBody>
      </p:sp>
      <p:pic>
        <p:nvPicPr>
          <p:cNvPr id="12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9550" y="3182962"/>
            <a:ext cx="1905000" cy="1371600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</p:pic>
      <p:sp>
        <p:nvSpPr>
          <p:cNvPr id="13" name="object 4"/>
          <p:cNvSpPr txBox="1"/>
          <p:nvPr/>
        </p:nvSpPr>
        <p:spPr>
          <a:xfrm>
            <a:off x="2257425" y="3182962"/>
            <a:ext cx="1741920" cy="842505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9-</a:t>
            </a:r>
            <a:r>
              <a:rPr dirty="0" err="1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İğne</a:t>
            </a:r>
            <a:r>
              <a:rPr spc="-22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deri</a:t>
            </a:r>
            <a:r>
              <a:rPr spc="-22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altından</a:t>
            </a:r>
            <a:r>
              <a:rPr spc="-18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pc="-22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çıkarılır.</a:t>
            </a:r>
            <a:endParaRPr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cs typeface="Calibri"/>
            </a:endParaRPr>
          </a:p>
        </p:txBody>
      </p:sp>
      <p:pic>
        <p:nvPicPr>
          <p:cNvPr id="14" name="object 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09550" y="4876799"/>
            <a:ext cx="2165165" cy="1641525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</p:pic>
      <p:sp>
        <p:nvSpPr>
          <p:cNvPr id="3" name="Rectangle 2"/>
          <p:cNvSpPr/>
          <p:nvPr/>
        </p:nvSpPr>
        <p:spPr>
          <a:xfrm>
            <a:off x="3128385" y="4913269"/>
            <a:ext cx="4572000" cy="1720984"/>
          </a:xfrm>
          <a:prstGeom prst="rect">
            <a:avLst/>
          </a:prstGeom>
        </p:spPr>
        <p:txBody>
          <a:bodyPr>
            <a:spAutoFit/>
          </a:bodyPr>
          <a:lstStyle/>
          <a:p>
            <a:pPr marL="11397" marR="1231444">
              <a:spcBef>
                <a:spcPts val="90"/>
              </a:spcBef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10- 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Kalem</a:t>
            </a:r>
            <a:r>
              <a:rPr lang="en-US" spc="-49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iğnesine</a:t>
            </a:r>
            <a:r>
              <a:rPr lang="en-US" spc="-36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büyük</a:t>
            </a:r>
            <a:r>
              <a:rPr lang="en-US" spc="-45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lang="en-US" spc="-9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koruyucu</a:t>
            </a:r>
            <a:r>
              <a:rPr lang="en-US" spc="-9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dış</a:t>
            </a:r>
            <a:r>
              <a:rPr lang="en-US" spc="-27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kapak</a:t>
            </a:r>
            <a:r>
              <a:rPr lang="en-US" spc="-36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lang="en-US" spc="-9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takılır</a:t>
            </a:r>
            <a:r>
              <a:rPr lang="en-US" spc="-9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.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cs typeface="Calibri"/>
            </a:endParaRPr>
          </a:p>
          <a:p>
            <a:pPr marL="11397" marR="4559" indent="-570">
              <a:spcBef>
                <a:spcPts val="1938"/>
              </a:spcBef>
            </a:pP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Küçük</a:t>
            </a:r>
            <a:r>
              <a:rPr lang="en-US" spc="-54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iç</a:t>
            </a:r>
            <a:r>
              <a:rPr lang="en-US" spc="-54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kapağı</a:t>
            </a:r>
            <a:r>
              <a:rPr lang="en-US" spc="-58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takmaya</a:t>
            </a:r>
            <a:r>
              <a:rPr lang="en-US" spc="-58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calışmayın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,</a:t>
            </a:r>
            <a:r>
              <a:rPr lang="en-US" spc="-54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çünkü</a:t>
            </a:r>
            <a:r>
              <a:rPr lang="en-US" spc="-54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lang="en-US" spc="-22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bu</a:t>
            </a:r>
            <a:r>
              <a:rPr lang="en-US" spc="-22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kapağı</a:t>
            </a:r>
            <a:r>
              <a:rPr lang="en-US" spc="-58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takmaya</a:t>
            </a:r>
            <a:r>
              <a:rPr lang="en-US" spc="-54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lang="en-US" spc="-9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çalışırken</a:t>
            </a:r>
            <a:r>
              <a:rPr lang="en-US" spc="-58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iğne</a:t>
            </a:r>
            <a:r>
              <a:rPr lang="en-US" spc="-45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elinize</a:t>
            </a:r>
            <a:r>
              <a:rPr lang="en-US" spc="-49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lang="en-US" spc="-9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batabilir</a:t>
            </a:r>
            <a:r>
              <a:rPr lang="en-US" spc="-9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.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234998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6800" y="3352800"/>
            <a:ext cx="2586182" cy="2447364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</p:pic>
      <p:sp>
        <p:nvSpPr>
          <p:cNvPr id="3" name="object 3"/>
          <p:cNvSpPr txBox="1"/>
          <p:nvPr/>
        </p:nvSpPr>
        <p:spPr>
          <a:xfrm>
            <a:off x="1266247" y="1856366"/>
            <a:ext cx="5849505" cy="1119504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 marR="4559" indent="-570">
              <a:spcBef>
                <a:spcPts val="90"/>
              </a:spcBef>
            </a:pP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Kullanılmış</a:t>
            </a:r>
            <a:r>
              <a:rPr sz="2400" spc="-45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iğnenizi</a:t>
            </a:r>
            <a:r>
              <a:rPr sz="2400" spc="-27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400" spc="-9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çevirerek</a:t>
            </a:r>
            <a:r>
              <a:rPr sz="2400" spc="-3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çıkarın</a:t>
            </a:r>
            <a:r>
              <a:rPr sz="2400" spc="-4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ve</a:t>
            </a:r>
            <a:r>
              <a:rPr sz="2400" spc="-3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kapaklı</a:t>
            </a:r>
            <a:r>
              <a:rPr sz="2400" spc="-4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ayrı</a:t>
            </a:r>
            <a:r>
              <a:rPr sz="2400" spc="-4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bir</a:t>
            </a:r>
            <a:r>
              <a:rPr sz="2400" spc="-4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kap</a:t>
            </a:r>
            <a:r>
              <a:rPr sz="2400" spc="-36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içine</a:t>
            </a:r>
            <a:r>
              <a:rPr sz="2400" spc="-27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ya</a:t>
            </a:r>
            <a:r>
              <a:rPr sz="2400" spc="-3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400" spc="-22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da 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plastik</a:t>
            </a:r>
            <a:r>
              <a:rPr sz="2400" spc="-45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su</a:t>
            </a:r>
            <a:r>
              <a:rPr sz="2400" spc="-3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şişelerine</a:t>
            </a:r>
            <a:r>
              <a:rPr sz="2400" spc="-22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400" spc="-9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atarak</a:t>
            </a:r>
            <a:r>
              <a:rPr sz="2400" spc="-45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 </a:t>
            </a:r>
            <a:r>
              <a:rPr sz="2400" spc="-9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cs typeface="Calibri"/>
              </a:rPr>
              <a:t>biriktirin.</a:t>
            </a:r>
            <a:endParaRPr sz="2400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43400" y="3324225"/>
            <a:ext cx="3661756" cy="2399423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</p:pic>
      <p:sp>
        <p:nvSpPr>
          <p:cNvPr id="7" name="object 3"/>
          <p:cNvSpPr txBox="1">
            <a:spLocks noGrp="1"/>
          </p:cNvSpPr>
          <p:nvPr>
            <p:ph type="title"/>
          </p:nvPr>
        </p:nvSpPr>
        <p:spPr>
          <a:xfrm>
            <a:off x="304800" y="1052155"/>
            <a:ext cx="8229600" cy="561852"/>
          </a:xfrm>
          <a:prstGeom prst="rect">
            <a:avLst/>
          </a:prstGeom>
        </p:spPr>
        <p:txBody>
          <a:bodyPr vert="horz" wrap="square" lIns="0" tIns="129698" rIns="0" bIns="0" rtlCol="0">
            <a:spAutoFit/>
          </a:bodyPr>
          <a:lstStyle/>
          <a:p>
            <a:pPr marL="172664">
              <a:spcBef>
                <a:spcPts val="90"/>
              </a:spcBef>
            </a:pPr>
            <a:r>
              <a:rPr lang="en-US" sz="2800" dirty="0" err="1" smtClean="0">
                <a:solidFill>
                  <a:srgbClr val="C00000"/>
                </a:solidFill>
                <a:latin typeface="Comic Sans MS" pitchFamily="66" charset="0"/>
              </a:rPr>
              <a:t>Baştan</a:t>
            </a:r>
            <a:r>
              <a:rPr lang="en-US" sz="2800" spc="-76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Comic Sans MS" pitchFamily="66" charset="0"/>
              </a:rPr>
              <a:t>Sona</a:t>
            </a:r>
            <a:r>
              <a:rPr lang="en-US" sz="2800" spc="-90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Comic Sans MS" pitchFamily="66" charset="0"/>
              </a:rPr>
              <a:t>Enjeksiyon</a:t>
            </a:r>
            <a:r>
              <a:rPr lang="en-US" sz="2800" spc="-85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n-US" sz="2800" spc="-9" dirty="0" err="1" smtClean="0">
                <a:solidFill>
                  <a:srgbClr val="C00000"/>
                </a:solidFill>
                <a:latin typeface="Comic Sans MS" pitchFamily="66" charset="0"/>
              </a:rPr>
              <a:t>Uygulaması</a:t>
            </a:r>
            <a:endParaRPr lang="en-US" sz="2800" spc="-9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637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250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54"/>
            <a:ext cx="9144000" cy="6844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Straight Connector 3"/>
          <p:cNvCxnSpPr/>
          <p:nvPr/>
        </p:nvCxnSpPr>
        <p:spPr>
          <a:xfrm>
            <a:off x="533400" y="2209800"/>
            <a:ext cx="69342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457200" y="3581400"/>
            <a:ext cx="85344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57200" y="6019800"/>
            <a:ext cx="56388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57200" y="6629400"/>
            <a:ext cx="73914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57200" y="4114800"/>
            <a:ext cx="60198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2753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0448" y="914400"/>
            <a:ext cx="5178552" cy="515112"/>
          </a:xfrm>
        </p:spPr>
        <p:txBody>
          <a:bodyPr>
            <a:noAutofit/>
          </a:bodyPr>
          <a:lstStyle/>
          <a:p>
            <a:r>
              <a:rPr lang="tr-TR" sz="4000" dirty="0" smtClean="0">
                <a:latin typeface="Comic Sans MS" pitchFamily="66" charset="0"/>
              </a:rPr>
              <a:t>TİP 1 DİYABET</a:t>
            </a:r>
            <a:endParaRPr lang="en-US" sz="4000" dirty="0">
              <a:latin typeface="Comic Sans MS" pitchFamily="66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990600" y="2267712"/>
            <a:ext cx="0" cy="33710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097" y="2286602"/>
            <a:ext cx="237765" cy="1847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097" y="4133850"/>
            <a:ext cx="238125" cy="16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lowchart: Alternate Process 6"/>
          <p:cNvSpPr/>
          <p:nvPr/>
        </p:nvSpPr>
        <p:spPr>
          <a:xfrm>
            <a:off x="3105150" y="2367938"/>
            <a:ext cx="2362200" cy="3435454"/>
          </a:xfrm>
          <a:prstGeom prst="flowChartAlternateProcess">
            <a:avLst/>
          </a:prstGeom>
          <a:solidFill>
            <a:schemeClr val="accent1">
              <a:alpha val="16000"/>
            </a:schemeClr>
          </a:solidFill>
          <a:ln w="63500">
            <a:solidFill>
              <a:schemeClr val="accent1">
                <a:lumMod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tr-TR" sz="1200" b="1" dirty="0" smtClean="0">
              <a:solidFill>
                <a:srgbClr val="7030A0"/>
              </a:solidFill>
            </a:endParaRPr>
          </a:p>
          <a:p>
            <a:endParaRPr lang="tr-TR" sz="1200" b="1" dirty="0">
              <a:solidFill>
                <a:srgbClr val="7030A0"/>
              </a:solidFill>
            </a:endParaRPr>
          </a:p>
          <a:p>
            <a:endParaRPr lang="tr-TR" sz="1200" b="1" dirty="0" smtClean="0">
              <a:solidFill>
                <a:srgbClr val="7030A0"/>
              </a:solidFill>
            </a:endParaRPr>
          </a:p>
          <a:p>
            <a:endParaRPr lang="tr-TR" sz="1200" b="1" dirty="0">
              <a:solidFill>
                <a:srgbClr val="7030A0"/>
              </a:solidFill>
            </a:endParaRPr>
          </a:p>
          <a:p>
            <a:endParaRPr lang="tr-TR" sz="1200" b="1" dirty="0" smtClean="0">
              <a:solidFill>
                <a:srgbClr val="7030A0"/>
              </a:solidFill>
            </a:endParaRPr>
          </a:p>
          <a:p>
            <a:endParaRPr lang="tr-TR" sz="1200" b="1" dirty="0">
              <a:solidFill>
                <a:srgbClr val="7030A0"/>
              </a:solidFill>
            </a:endParaRPr>
          </a:p>
          <a:p>
            <a:endParaRPr lang="tr-TR" sz="1200" b="1" dirty="0" smtClean="0">
              <a:solidFill>
                <a:srgbClr val="7030A0"/>
              </a:solidFill>
            </a:endParaRPr>
          </a:p>
          <a:p>
            <a:endParaRPr lang="tr-TR" sz="1200" b="1" dirty="0">
              <a:solidFill>
                <a:srgbClr val="7030A0"/>
              </a:solidFill>
            </a:endParaRPr>
          </a:p>
          <a:p>
            <a:endParaRPr lang="tr-TR" sz="1200" b="1" dirty="0" smtClean="0">
              <a:solidFill>
                <a:srgbClr val="7030A0"/>
              </a:solidFill>
            </a:endParaRPr>
          </a:p>
          <a:p>
            <a:endParaRPr lang="tr-TR" sz="1200" b="1" dirty="0">
              <a:solidFill>
                <a:srgbClr val="7030A0"/>
              </a:solidFill>
            </a:endParaRPr>
          </a:p>
          <a:p>
            <a:endParaRPr lang="tr-TR" sz="1200" b="1" dirty="0" smtClean="0">
              <a:solidFill>
                <a:srgbClr val="7030A0"/>
              </a:solidFill>
            </a:endParaRPr>
          </a:p>
          <a:p>
            <a:endParaRPr lang="tr-TR" sz="1200" b="1" dirty="0">
              <a:solidFill>
                <a:srgbClr val="7030A0"/>
              </a:solidFill>
            </a:endParaRPr>
          </a:p>
          <a:p>
            <a:endParaRPr lang="tr-TR" sz="1200" b="1" dirty="0" smtClean="0">
              <a:solidFill>
                <a:srgbClr val="7030A0"/>
              </a:solidFill>
            </a:endParaRPr>
          </a:p>
          <a:p>
            <a:endParaRPr lang="tr-TR" sz="1200" b="1" dirty="0">
              <a:solidFill>
                <a:srgbClr val="7030A0"/>
              </a:solidFill>
            </a:endParaRPr>
          </a:p>
          <a:p>
            <a:r>
              <a:rPr lang="tr-TR" sz="1200" b="1" dirty="0" smtClean="0">
                <a:solidFill>
                  <a:srgbClr val="7030A0"/>
                </a:solidFill>
              </a:rPr>
              <a:t>                            KETON</a:t>
            </a:r>
            <a:endParaRPr lang="en-US" sz="1200" b="1" dirty="0">
              <a:solidFill>
                <a:srgbClr val="7030A0"/>
              </a:solidFill>
            </a:endParaRPr>
          </a:p>
        </p:txBody>
      </p:sp>
      <p:sp>
        <p:nvSpPr>
          <p:cNvPr id="8" name="Hexagon 7"/>
          <p:cNvSpPr/>
          <p:nvPr/>
        </p:nvSpPr>
        <p:spPr>
          <a:xfrm>
            <a:off x="1850136" y="3860292"/>
            <a:ext cx="420624" cy="292608"/>
          </a:xfrm>
          <a:prstGeom prst="hexagon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Hexagon 8"/>
          <p:cNvSpPr/>
          <p:nvPr/>
        </p:nvSpPr>
        <p:spPr>
          <a:xfrm>
            <a:off x="2060448" y="3060192"/>
            <a:ext cx="420624" cy="292608"/>
          </a:xfrm>
          <a:prstGeom prst="hexagon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Hexagon 9"/>
          <p:cNvSpPr/>
          <p:nvPr/>
        </p:nvSpPr>
        <p:spPr>
          <a:xfrm>
            <a:off x="1461135" y="3352800"/>
            <a:ext cx="420624" cy="292608"/>
          </a:xfrm>
          <a:prstGeom prst="hexagon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Hexagon 10"/>
          <p:cNvSpPr/>
          <p:nvPr/>
        </p:nvSpPr>
        <p:spPr>
          <a:xfrm>
            <a:off x="1219200" y="2590800"/>
            <a:ext cx="420624" cy="292608"/>
          </a:xfrm>
          <a:prstGeom prst="hexagon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Hexagon 11"/>
          <p:cNvSpPr/>
          <p:nvPr/>
        </p:nvSpPr>
        <p:spPr>
          <a:xfrm>
            <a:off x="1280160" y="3934587"/>
            <a:ext cx="420624" cy="292608"/>
          </a:xfrm>
          <a:prstGeom prst="hexagon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Hexagon 12"/>
          <p:cNvSpPr/>
          <p:nvPr/>
        </p:nvSpPr>
        <p:spPr>
          <a:xfrm>
            <a:off x="1461135" y="4610100"/>
            <a:ext cx="420624" cy="292608"/>
          </a:xfrm>
          <a:prstGeom prst="hexagon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Hexagon 13"/>
          <p:cNvSpPr/>
          <p:nvPr/>
        </p:nvSpPr>
        <p:spPr>
          <a:xfrm>
            <a:off x="2157222" y="4355592"/>
            <a:ext cx="420624" cy="292608"/>
          </a:xfrm>
          <a:prstGeom prst="hexagon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Hexagon 14"/>
          <p:cNvSpPr/>
          <p:nvPr/>
        </p:nvSpPr>
        <p:spPr>
          <a:xfrm>
            <a:off x="1946910" y="5105400"/>
            <a:ext cx="420624" cy="292608"/>
          </a:xfrm>
          <a:prstGeom prst="hexagon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18"/>
          <p:cNvSpPr txBox="1">
            <a:spLocks/>
          </p:cNvSpPr>
          <p:nvPr/>
        </p:nvSpPr>
        <p:spPr>
          <a:xfrm>
            <a:off x="801052" y="1544598"/>
            <a:ext cx="1956435" cy="353943"/>
          </a:xfrm>
          <a:prstGeom prst="rect">
            <a:avLst/>
          </a:prstGeom>
        </p:spPr>
        <p:txBody>
          <a:bodyPr vert="horz" wrap="square" lIns="0" rIns="0" bIns="0" anchor="b">
            <a:sp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z="2000" b="1" smtClean="0">
                <a:solidFill>
                  <a:srgbClr val="FF0000"/>
                </a:solidFill>
                <a:latin typeface="Comic Sans MS" pitchFamily="66" charset="0"/>
              </a:rPr>
              <a:t>KAN DAMARI</a:t>
            </a:r>
            <a:endParaRPr lang="en-US" sz="2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33800" y="1544598"/>
            <a:ext cx="9669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HÜCRE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19200" y="6019800"/>
            <a:ext cx="16450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KAN ŞEKERİ</a:t>
            </a:r>
            <a:endParaRPr lang="en-US" b="1" dirty="0">
              <a:solidFill>
                <a:schemeClr val="accent4">
                  <a:lumMod val="50000"/>
                </a:schemeClr>
              </a:solidFill>
              <a:latin typeface="Comic Sans MS" pitchFamily="66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2099310" y="5420868"/>
            <a:ext cx="57912" cy="525780"/>
          </a:xfrm>
          <a:prstGeom prst="straightConnector1">
            <a:avLst/>
          </a:prstGeom>
          <a:ln w="31750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 descr="C:\Users\HIST  DAHİLYE HMŞİRE\Desktop\şermins\ÜZGÜN 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367938"/>
            <a:ext cx="738331" cy="738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loud 18"/>
          <p:cNvSpPr/>
          <p:nvPr/>
        </p:nvSpPr>
        <p:spPr>
          <a:xfrm>
            <a:off x="3886200" y="3810000"/>
            <a:ext cx="457200" cy="417195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loud 21"/>
          <p:cNvSpPr/>
          <p:nvPr/>
        </p:nvSpPr>
        <p:spPr>
          <a:xfrm>
            <a:off x="4598265" y="3810000"/>
            <a:ext cx="381000" cy="393192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loud 22"/>
          <p:cNvSpPr/>
          <p:nvPr/>
        </p:nvSpPr>
        <p:spPr>
          <a:xfrm>
            <a:off x="4191000" y="4339209"/>
            <a:ext cx="457200" cy="417195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265" y="3316796"/>
            <a:ext cx="1054100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230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782"/>
            <a:ext cx="9144000" cy="683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921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2" y="0"/>
            <a:ext cx="912321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5021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636"/>
            <a:ext cx="9144000" cy="6823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207174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36" y="6927"/>
            <a:ext cx="9178636" cy="6851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62438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636"/>
            <a:ext cx="9144000" cy="6823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302355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365213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2" y="0"/>
            <a:ext cx="912321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Straight Connector 3"/>
          <p:cNvCxnSpPr/>
          <p:nvPr/>
        </p:nvCxnSpPr>
        <p:spPr>
          <a:xfrm>
            <a:off x="514350" y="1524000"/>
            <a:ext cx="5715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09600" y="2209800"/>
            <a:ext cx="5943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14350" y="2743200"/>
            <a:ext cx="634365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364339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228600" y="3124200"/>
            <a:ext cx="3200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28600" y="3733800"/>
            <a:ext cx="48768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04800" y="5562600"/>
            <a:ext cx="5715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8600" y="6858000"/>
            <a:ext cx="5715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182019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2" y="0"/>
            <a:ext cx="912321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613309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5962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990600" y="2267712"/>
            <a:ext cx="0" cy="33710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 rot="16200000">
            <a:off x="1865378" y="3069336"/>
            <a:ext cx="1820758" cy="217511"/>
          </a:xfrm>
          <a:prstGeom prst="fram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4265294"/>
            <a:ext cx="238125" cy="1506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Flowchart: Alternate Process 10"/>
          <p:cNvSpPr/>
          <p:nvPr/>
        </p:nvSpPr>
        <p:spPr>
          <a:xfrm>
            <a:off x="3067050" y="2331720"/>
            <a:ext cx="2362200" cy="3212592"/>
          </a:xfrm>
          <a:prstGeom prst="flowChartAlternateProcess">
            <a:avLst/>
          </a:prstGeom>
          <a:solidFill>
            <a:schemeClr val="accent1">
              <a:alpha val="16000"/>
            </a:schemeClr>
          </a:solidFill>
          <a:ln w="63500">
            <a:solidFill>
              <a:schemeClr val="accent1">
                <a:lumMod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Hexagon 11"/>
          <p:cNvSpPr/>
          <p:nvPr/>
        </p:nvSpPr>
        <p:spPr>
          <a:xfrm>
            <a:off x="1850136" y="3860292"/>
            <a:ext cx="420624" cy="292608"/>
          </a:xfrm>
          <a:prstGeom prst="hexagon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Hexagon 12"/>
          <p:cNvSpPr/>
          <p:nvPr/>
        </p:nvSpPr>
        <p:spPr>
          <a:xfrm>
            <a:off x="1993011" y="3352800"/>
            <a:ext cx="420624" cy="292608"/>
          </a:xfrm>
          <a:prstGeom prst="hexagon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Hexagon 13"/>
          <p:cNvSpPr/>
          <p:nvPr/>
        </p:nvSpPr>
        <p:spPr>
          <a:xfrm>
            <a:off x="1618488" y="2708529"/>
            <a:ext cx="420624" cy="292608"/>
          </a:xfrm>
          <a:prstGeom prst="hexagon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Hexagon 14"/>
          <p:cNvSpPr/>
          <p:nvPr/>
        </p:nvSpPr>
        <p:spPr>
          <a:xfrm>
            <a:off x="1994535" y="4568190"/>
            <a:ext cx="420624" cy="292608"/>
          </a:xfrm>
          <a:prstGeom prst="hexagon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Hexagon 15"/>
          <p:cNvSpPr/>
          <p:nvPr/>
        </p:nvSpPr>
        <p:spPr>
          <a:xfrm>
            <a:off x="1408176" y="4972812"/>
            <a:ext cx="420624" cy="292608"/>
          </a:xfrm>
          <a:prstGeom prst="hexagon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Hexagon 16"/>
          <p:cNvSpPr/>
          <p:nvPr/>
        </p:nvSpPr>
        <p:spPr>
          <a:xfrm>
            <a:off x="1255776" y="4265295"/>
            <a:ext cx="420624" cy="292608"/>
          </a:xfrm>
          <a:prstGeom prst="hexagon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Hexagon 17"/>
          <p:cNvSpPr/>
          <p:nvPr/>
        </p:nvSpPr>
        <p:spPr>
          <a:xfrm>
            <a:off x="1255776" y="3206496"/>
            <a:ext cx="420624" cy="292608"/>
          </a:xfrm>
          <a:prstGeom prst="hexagon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801052" y="1544598"/>
            <a:ext cx="1956435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0000"/>
                </a:solidFill>
                <a:latin typeface="Comic Sans MS" pitchFamily="66" charset="0"/>
              </a:rPr>
              <a:t>KAN DAMARI</a:t>
            </a:r>
            <a:endParaRPr lang="en-US" sz="2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64684" y="1447800"/>
            <a:ext cx="12645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HÜCRE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21" name="Hexagon 20"/>
          <p:cNvSpPr/>
          <p:nvPr/>
        </p:nvSpPr>
        <p:spPr>
          <a:xfrm>
            <a:off x="3554372" y="3161538"/>
            <a:ext cx="420624" cy="292608"/>
          </a:xfrm>
          <a:prstGeom prst="hexagon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0390" y="3860292"/>
            <a:ext cx="207963" cy="469900"/>
          </a:xfrm>
          <a:prstGeom prst="rect">
            <a:avLst/>
          </a:prstGeom>
          <a:noFill/>
          <a:ln w="38100">
            <a:solidFill>
              <a:srgbClr val="FF99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563" y="3702828"/>
            <a:ext cx="210312" cy="471006"/>
          </a:xfrm>
          <a:prstGeom prst="rect">
            <a:avLst/>
          </a:prstGeom>
          <a:noFill/>
          <a:ln w="38100">
            <a:solidFill>
              <a:srgbClr val="FF99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3522168" y="5777983"/>
            <a:ext cx="12698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FF00"/>
                </a:solidFill>
                <a:latin typeface="Comic Sans MS" pitchFamily="66" charset="0"/>
              </a:rPr>
              <a:t>İNSÜLİN</a:t>
            </a:r>
            <a:endParaRPr lang="en-US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cxnSp>
        <p:nvCxnSpPr>
          <p:cNvPr id="25" name="Straight Arrow Connector 24"/>
          <p:cNvCxnSpPr>
            <a:stCxn id="1027" idx="2"/>
          </p:cNvCxnSpPr>
          <p:nvPr/>
        </p:nvCxnSpPr>
        <p:spPr>
          <a:xfrm flipH="1">
            <a:off x="3409146" y="4330192"/>
            <a:ext cx="145226" cy="1555384"/>
          </a:xfrm>
          <a:prstGeom prst="straightConnector1">
            <a:avLst/>
          </a:prstGeom>
          <a:ln w="317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768633" y="5872622"/>
            <a:ext cx="16450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KAN ŞEKERİ</a:t>
            </a:r>
            <a:endParaRPr lang="en-US" b="1" dirty="0">
              <a:solidFill>
                <a:schemeClr val="accent4">
                  <a:lumMod val="50000"/>
                </a:schemeClr>
              </a:solidFill>
              <a:latin typeface="Comic Sans MS" pitchFamily="66" charset="0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1618488" y="5265420"/>
            <a:ext cx="57912" cy="525780"/>
          </a:xfrm>
          <a:prstGeom prst="straightConnector1">
            <a:avLst/>
          </a:prstGeom>
          <a:ln w="31750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le 1"/>
          <p:cNvSpPr txBox="1">
            <a:spLocks/>
          </p:cNvSpPr>
          <p:nvPr/>
        </p:nvSpPr>
        <p:spPr>
          <a:xfrm>
            <a:off x="2105212" y="457200"/>
            <a:ext cx="3838387" cy="76200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z="3600" dirty="0" smtClean="0">
                <a:latin typeface="Comic Sans MS" pitchFamily="66" charset="0"/>
              </a:rPr>
              <a:t>TİP 2 DİYABET</a:t>
            </a:r>
            <a:endParaRPr lang="en-US" sz="3600" dirty="0">
              <a:latin typeface="Comic Sans MS" pitchFamily="66" charset="0"/>
            </a:endParaRPr>
          </a:p>
        </p:txBody>
      </p:sp>
      <p:sp>
        <p:nvSpPr>
          <p:cNvPr id="32" name="Hexagon 31"/>
          <p:cNvSpPr/>
          <p:nvPr/>
        </p:nvSpPr>
        <p:spPr>
          <a:xfrm>
            <a:off x="2105213" y="2331720"/>
            <a:ext cx="420624" cy="292608"/>
          </a:xfrm>
          <a:prstGeom prst="hexagon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Hexagon 32"/>
          <p:cNvSpPr/>
          <p:nvPr/>
        </p:nvSpPr>
        <p:spPr>
          <a:xfrm>
            <a:off x="1255776" y="2267712"/>
            <a:ext cx="420624" cy="292608"/>
          </a:xfrm>
          <a:prstGeom prst="hexagon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Hexagon 33"/>
          <p:cNvSpPr/>
          <p:nvPr/>
        </p:nvSpPr>
        <p:spPr>
          <a:xfrm>
            <a:off x="2060448" y="5202174"/>
            <a:ext cx="420624" cy="292608"/>
          </a:xfrm>
          <a:prstGeom prst="hexagon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3" descr="C:\Users\HIST  DAHİLYE HMŞİRE\Desktop\şermins\ÜZGÜN 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367938"/>
            <a:ext cx="738331" cy="738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800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" y="0"/>
            <a:ext cx="913707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583112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110363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55"/>
            <a:ext cx="9144000" cy="6844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13337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443555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dirty="0" smtClean="0">
                <a:latin typeface="Comic Sans MS" pitchFamily="66" charset="0"/>
              </a:rPr>
              <a:t>GLUKOMETRE İLE KAN ŞEKERİ ÖLÇÜMÜ</a:t>
            </a:r>
            <a:endParaRPr lang="en-US" sz="3200" dirty="0">
              <a:latin typeface="Comic Sans MS" pitchFamily="66" charset="0"/>
            </a:endParaRPr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057400"/>
            <a:ext cx="6301917" cy="4389437"/>
          </a:xfrm>
          <a:prstGeom prst="rect">
            <a:avLst/>
          </a:prstGeom>
          <a:noFill/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104579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604" y="76200"/>
            <a:ext cx="8229600" cy="762000"/>
          </a:xfrm>
        </p:spPr>
        <p:txBody>
          <a:bodyPr>
            <a:normAutofit/>
          </a:bodyPr>
          <a:lstStyle/>
          <a:p>
            <a:pPr algn="ctr"/>
            <a:r>
              <a:rPr lang="tr-TR" sz="3200" dirty="0" smtClean="0">
                <a:solidFill>
                  <a:srgbClr val="FF0000"/>
                </a:solidFill>
                <a:latin typeface="Comic Sans MS" pitchFamily="66" charset="0"/>
              </a:rPr>
              <a:t>Dikkat Edilecek Noktalar</a:t>
            </a:r>
            <a:endParaRPr lang="en-US" sz="32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104900"/>
            <a:ext cx="3581400" cy="4953000"/>
          </a:xfrm>
        </p:spPr>
        <p:txBody>
          <a:bodyPr>
            <a:normAutofit lnSpcReduction="10000"/>
          </a:bodyPr>
          <a:lstStyle/>
          <a:p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Strip kutusunun kapağının açık kalması,</a:t>
            </a:r>
          </a:p>
          <a:p>
            <a:pPr marL="0" indent="0">
              <a:buNone/>
            </a:pPr>
            <a:endParaRPr lang="tr-TR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0" indent="0">
              <a:buNone/>
            </a:pPr>
            <a:endParaRPr lang="tr-TR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r>
              <a:rPr lang="tr-TR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Striplerin son kullanma tarihi,</a:t>
            </a:r>
          </a:p>
          <a:p>
            <a:endParaRPr lang="tr-TR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0" indent="0">
              <a:buNone/>
            </a:pPr>
            <a:endParaRPr lang="tr-TR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Cihazın aşırı sıcak, ışık ve nemle teması,</a:t>
            </a:r>
          </a:p>
          <a:p>
            <a:endParaRPr lang="en-US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1310" y="1028700"/>
            <a:ext cx="2074382" cy="1600200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ight Arrow 3"/>
          <p:cNvSpPr/>
          <p:nvPr/>
        </p:nvSpPr>
        <p:spPr>
          <a:xfrm>
            <a:off x="3810000" y="134416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1310" y="3124200"/>
            <a:ext cx="2074382" cy="1257300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ight Arrow 7"/>
          <p:cNvSpPr/>
          <p:nvPr/>
        </p:nvSpPr>
        <p:spPr>
          <a:xfrm>
            <a:off x="3943350" y="3429000"/>
            <a:ext cx="978408" cy="484632"/>
          </a:xfrm>
          <a:prstGeom prst="right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4711636"/>
            <a:ext cx="1708404" cy="1401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543" y="4743450"/>
            <a:ext cx="1598865" cy="1337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676774"/>
            <a:ext cx="1431417" cy="141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013" y="4857748"/>
            <a:ext cx="1362075" cy="105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Elbow Connector 5"/>
          <p:cNvCxnSpPr/>
          <p:nvPr/>
        </p:nvCxnSpPr>
        <p:spPr>
          <a:xfrm>
            <a:off x="1371600" y="6112954"/>
            <a:ext cx="2209800" cy="211646"/>
          </a:xfrm>
          <a:prstGeom prst="bentConnector3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790116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5334000" cy="685800"/>
          </a:xfrm>
        </p:spPr>
        <p:txBody>
          <a:bodyPr>
            <a:normAutofit/>
          </a:bodyPr>
          <a:lstStyle/>
          <a:p>
            <a:pPr algn="ctr"/>
            <a:r>
              <a:rPr lang="tr-TR" sz="2800" dirty="0" smtClean="0">
                <a:solidFill>
                  <a:srgbClr val="FF0000"/>
                </a:solidFill>
                <a:latin typeface="Comic Sans MS" pitchFamily="66" charset="0"/>
              </a:rPr>
              <a:t>Ölçüm yaparken ;</a:t>
            </a:r>
            <a:endParaRPr lang="en-US" sz="28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1"/>
            <a:ext cx="4038600" cy="4419600"/>
          </a:xfrm>
        </p:spPr>
        <p:txBody>
          <a:bodyPr>
            <a:noAutofit/>
          </a:bodyPr>
          <a:lstStyle/>
          <a:p>
            <a:r>
              <a:rPr lang="tr-TR" sz="2800" dirty="0" smtClean="0">
                <a:solidFill>
                  <a:srgbClr val="002060"/>
                </a:solidFill>
                <a:latin typeface="Comic Sans MS" pitchFamily="66" charset="0"/>
              </a:rPr>
              <a:t>Ölçüm öncesi ellerin temizliği su ve sabunla yapılması,</a:t>
            </a:r>
          </a:p>
          <a:p>
            <a:endParaRPr lang="tr-TR" sz="2800" dirty="0">
              <a:solidFill>
                <a:srgbClr val="002060"/>
              </a:solidFill>
              <a:latin typeface="Comic Sans MS" pitchFamily="66" charset="0"/>
            </a:endParaRPr>
          </a:p>
          <a:p>
            <a:pPr marL="0" indent="0">
              <a:buNone/>
            </a:pPr>
            <a:endParaRPr lang="tr-TR" sz="28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0" indent="0">
              <a:buNone/>
            </a:pPr>
            <a:endParaRPr lang="tr-TR" sz="28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r>
              <a:rPr lang="tr-TR" sz="2800" dirty="0" smtClean="0">
                <a:solidFill>
                  <a:srgbClr val="002060"/>
                </a:solidFill>
                <a:latin typeface="Comic Sans MS" pitchFamily="66" charset="0"/>
              </a:rPr>
              <a:t>Alkol kullanılıyorsa kuruması,</a:t>
            </a:r>
          </a:p>
          <a:p>
            <a:pPr marL="0" indent="0">
              <a:buNone/>
            </a:pPr>
            <a:endParaRPr lang="tr-TR" sz="28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endParaRPr lang="tr-TR" sz="28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625" y="1447799"/>
            <a:ext cx="2538412" cy="2219325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3050" y="3886200"/>
            <a:ext cx="2538412" cy="1828800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ight Arrow 3"/>
          <p:cNvSpPr/>
          <p:nvPr/>
        </p:nvSpPr>
        <p:spPr>
          <a:xfrm>
            <a:off x="4191000" y="1944243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3981450" y="442493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70315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>
                <a:solidFill>
                  <a:srgbClr val="002060"/>
                </a:solidFill>
                <a:latin typeface="Comic Sans MS" pitchFamily="66" charset="0"/>
              </a:rPr>
              <a:t>Parmak kenarını </a:t>
            </a:r>
            <a:endParaRPr lang="tr-TR" sz="24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0" indent="0">
              <a:buNone/>
            </a:pPr>
            <a:r>
              <a:rPr lang="tr-TR" sz="2400" dirty="0" smtClean="0">
                <a:solidFill>
                  <a:srgbClr val="002060"/>
                </a:solidFill>
                <a:latin typeface="Comic Sans MS" pitchFamily="66" charset="0"/>
              </a:rPr>
              <a:t>tercih </a:t>
            </a:r>
            <a:r>
              <a:rPr lang="tr-TR" sz="2400" dirty="0">
                <a:solidFill>
                  <a:srgbClr val="002060"/>
                </a:solidFill>
                <a:latin typeface="Comic Sans MS" pitchFamily="66" charset="0"/>
              </a:rPr>
              <a:t>etmek</a:t>
            </a:r>
            <a:r>
              <a:rPr lang="tr-TR" sz="2400" dirty="0" smtClean="0">
                <a:solidFill>
                  <a:srgbClr val="002060"/>
                </a:solidFill>
                <a:latin typeface="Comic Sans MS" pitchFamily="66" charset="0"/>
              </a:rPr>
              <a:t>,</a:t>
            </a:r>
          </a:p>
          <a:p>
            <a:endParaRPr lang="tr-TR" sz="2400" dirty="0">
              <a:solidFill>
                <a:srgbClr val="002060"/>
              </a:solidFill>
              <a:latin typeface="Comic Sans MS" pitchFamily="66" charset="0"/>
            </a:endParaRPr>
          </a:p>
          <a:p>
            <a:endParaRPr lang="tr-TR" sz="24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0" indent="0">
              <a:buNone/>
            </a:pPr>
            <a:endParaRPr lang="tr-TR" sz="2400" dirty="0">
              <a:solidFill>
                <a:srgbClr val="002060"/>
              </a:solidFill>
              <a:latin typeface="Comic Sans MS" pitchFamily="66" charset="0"/>
            </a:endParaRPr>
          </a:p>
          <a:p>
            <a:pPr marL="0" indent="0">
              <a:buNone/>
            </a:pPr>
            <a:endParaRPr lang="tr-TR" sz="2400" dirty="0">
              <a:solidFill>
                <a:srgbClr val="002060"/>
              </a:solidFill>
              <a:latin typeface="Comic Sans MS" pitchFamily="66" charset="0"/>
            </a:endParaRPr>
          </a:p>
          <a:p>
            <a:r>
              <a:rPr lang="tr-TR" sz="2400" dirty="0">
                <a:solidFill>
                  <a:srgbClr val="002060"/>
                </a:solidFill>
                <a:latin typeface="Comic Sans MS" pitchFamily="66" charset="0"/>
              </a:rPr>
              <a:t>İlk değil ikinci damla kanı </a:t>
            </a:r>
            <a:endParaRPr lang="tr-TR" sz="24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0" indent="0">
              <a:buNone/>
            </a:pPr>
            <a:r>
              <a:rPr lang="tr-TR" sz="2400" dirty="0" smtClean="0">
                <a:solidFill>
                  <a:srgbClr val="002060"/>
                </a:solidFill>
                <a:latin typeface="Comic Sans MS" pitchFamily="66" charset="0"/>
              </a:rPr>
              <a:t>ölçüm </a:t>
            </a:r>
            <a:r>
              <a:rPr lang="tr-TR" sz="2400" dirty="0">
                <a:solidFill>
                  <a:srgbClr val="002060"/>
                </a:solidFill>
                <a:latin typeface="Comic Sans MS" pitchFamily="66" charset="0"/>
              </a:rPr>
              <a:t>için kullanmak,</a:t>
            </a: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33400" y="1219200"/>
            <a:ext cx="3124200" cy="515112"/>
          </a:xfrm>
        </p:spPr>
        <p:txBody>
          <a:bodyPr>
            <a:normAutofit/>
          </a:bodyPr>
          <a:lstStyle/>
          <a:p>
            <a:pPr algn="ctr"/>
            <a:r>
              <a:rPr lang="tr-TR" sz="2800" dirty="0" smtClean="0">
                <a:solidFill>
                  <a:srgbClr val="FF0000"/>
                </a:solidFill>
                <a:latin typeface="Comic Sans MS" pitchFamily="66" charset="0"/>
              </a:rPr>
              <a:t>Ölçüm yaparken ;</a:t>
            </a:r>
            <a:endParaRPr lang="en-US" sz="28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1026" name="Picture 2" descr="Parmak Eklemi Ağrısı: Kronik kapsülit – Outdoorklini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057400"/>
            <a:ext cx="1981200" cy="198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Number 2 PNGs for Free Downloa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6" descr="Number 2 PNGs for Free Downloa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1" name="Picture 7" descr="C:\Users\HIST  DAHİLYE HMŞİRE\Desktop\images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4229099"/>
            <a:ext cx="1962150" cy="233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/>
          <p:cNvSpPr/>
          <p:nvPr/>
        </p:nvSpPr>
        <p:spPr>
          <a:xfrm>
            <a:off x="6781800" y="6019800"/>
            <a:ext cx="228600" cy="22860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utoShape 11" descr="Kırmızı Kan Damlası PNG - Kırmızı Kan Damlası Sağlık Tıbbi şeffaf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13" descr="Kırmızı Kan Damlası PNG - Kırmızı Kan Damlası Sağlık Tıbbi şeffaf ...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438161"/>
            <a:ext cx="1556399" cy="1915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530886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" y="0"/>
            <a:ext cx="913707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199586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b="1" dirty="0" smtClean="0"/>
          </a:p>
          <a:p>
            <a:pPr marL="0" indent="0">
              <a:buNone/>
            </a:pPr>
            <a:r>
              <a:rPr lang="tr-TR" b="1" dirty="0" smtClean="0"/>
              <a:t>                                   </a:t>
            </a:r>
          </a:p>
          <a:p>
            <a:endParaRPr lang="tr-TR" b="1" dirty="0"/>
          </a:p>
          <a:p>
            <a:pPr marL="0" indent="0">
              <a:buNone/>
            </a:pPr>
            <a:r>
              <a:rPr lang="tr-TR" b="1" dirty="0" smtClean="0"/>
              <a:t>                                             </a:t>
            </a:r>
          </a:p>
          <a:p>
            <a:pPr marL="0" indent="0">
              <a:buNone/>
            </a:pPr>
            <a:endParaRPr lang="tr-TR" sz="3200" b="1" i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tr-TR" sz="3200" b="1" i="1" dirty="0" smtClean="0">
              <a:solidFill>
                <a:srgbClr val="0070C0"/>
              </a:solidFill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638134" y="838200"/>
            <a:ext cx="682946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400" b="1" i="1" dirty="0">
                <a:solidFill>
                  <a:srgbClr val="FFFF00"/>
                </a:solidFill>
              </a:rPr>
              <a:t>TEŞEKKÜR EDERİM ...</a:t>
            </a:r>
            <a:endParaRPr lang="en-US" sz="4400" b="1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601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543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762000"/>
            <a:ext cx="8458200" cy="536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59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1066800"/>
            <a:ext cx="5410200" cy="1143000"/>
          </a:xfrm>
        </p:spPr>
        <p:txBody>
          <a:bodyPr>
            <a:normAutofit fontScale="90000"/>
          </a:bodyPr>
          <a:lstStyle/>
          <a:p>
            <a:r>
              <a:rPr lang="tr-TR" sz="4400" dirty="0" smtClean="0">
                <a:latin typeface="Comic Sans MS" pitchFamily="66" charset="0"/>
              </a:rPr>
              <a:t>İNSÜLİN TEDAVİSİ</a:t>
            </a:r>
            <a:endParaRPr lang="en-US" sz="4400" dirty="0">
              <a:latin typeface="Comic Sans MS" pitchFamily="66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514600"/>
            <a:ext cx="2947988" cy="2886869"/>
          </a:xfrm>
          <a:prstGeom prst="rect">
            <a:avLst/>
          </a:prstGeom>
          <a:noFill/>
          <a:ln w="38100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715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2969</TotalTime>
  <Words>1325</Words>
  <Application>Microsoft Office PowerPoint</Application>
  <PresentationFormat>On-screen Show (4:3)</PresentationFormat>
  <Paragraphs>313</Paragraphs>
  <Slides>69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70" baseType="lpstr">
      <vt:lpstr>Flow</vt:lpstr>
      <vt:lpstr>DİYABET EĞİTİMİ</vt:lpstr>
      <vt:lpstr>SUNUM PLANI</vt:lpstr>
      <vt:lpstr>PowerPoint Presentation</vt:lpstr>
      <vt:lpstr>DİYABET OLMAYAN</vt:lpstr>
      <vt:lpstr>TİP 1 DİYABET</vt:lpstr>
      <vt:lpstr>KAN DAMARI</vt:lpstr>
      <vt:lpstr>PowerPoint Presentation</vt:lpstr>
      <vt:lpstr>PowerPoint Presentation</vt:lpstr>
      <vt:lpstr>İNSÜLİN TEDAVİSİ</vt:lpstr>
      <vt:lpstr>İnsülin enjeksiyonu nereye yapılmalıdır?</vt:lpstr>
      <vt:lpstr>İnsulin yağ doku yerine kas dokuya yapılırsa ne olur?</vt:lpstr>
      <vt:lpstr>İnsülin enjeksiyonu için vücutta hangi bölgeler kullanılır?</vt:lpstr>
      <vt:lpstr>İnsülin enjeksiyon bölgeleri?</vt:lpstr>
      <vt:lpstr>PowerPoint Presentation</vt:lpstr>
      <vt:lpstr>İnsülin enjeksiyon bölgeleri?</vt:lpstr>
      <vt:lpstr>İnsülin enjeksiyon bölgeleri?</vt:lpstr>
      <vt:lpstr>Bölgeler arası</vt:lpstr>
      <vt:lpstr>İnsülin enjeksiyonunda oluşabilecek komplikasyonlar nelerdir?</vt:lpstr>
      <vt:lpstr>PowerPoint Presentation</vt:lpstr>
      <vt:lpstr>Lipohipertrofi neden oluşur?</vt:lpstr>
      <vt:lpstr>Lipohipertrofi içine enjeksiyon yapmak risk yaratır mı?</vt:lpstr>
      <vt:lpstr>Lipohipertrofi kan şekeri kontrolünü etkiler mi?</vt:lpstr>
      <vt:lpstr>İnsülin Enjeksiyonunda Kullanılan Cihazlar Nelerdir?</vt:lpstr>
      <vt:lpstr>İnsülin enjeksiyonunda kullanılan cihazlar nelerdir?</vt:lpstr>
      <vt:lpstr>İnsülinler</vt:lpstr>
      <vt:lpstr>Kısa Etkili (Regüler) İnsan İnsülini</vt:lpstr>
      <vt:lpstr>Hızlı Etkili Analog İnsülinler</vt:lpstr>
      <vt:lpstr>Orta etkili (NPH) insan insulini</vt:lpstr>
      <vt:lpstr>Uzun etkili analog insülinler</vt:lpstr>
      <vt:lpstr>Karışım İnsülinler</vt:lpstr>
      <vt:lpstr>PowerPoint Presentation</vt:lpstr>
      <vt:lpstr>PowerPoint Presentation</vt:lpstr>
      <vt:lpstr>İnsülinler Nasıl Saklanmalı?</vt:lpstr>
      <vt:lpstr>Kan şekeri için istenen hedefler nelerdir?</vt:lpstr>
      <vt:lpstr>Kan şekeri için istenen hedefler nelerdir?</vt:lpstr>
      <vt:lpstr>Kalem iğnesi uzunluğuna göre enjeksiyon tekniği değişir mi?</vt:lpstr>
      <vt:lpstr>Kalem iğnesi uzunluğuna göre enjeksiyon tekniği değişir mi?</vt:lpstr>
      <vt:lpstr>Kalem iğnesi uzunluğuna göre enjeksiyon tekniği değişir mi?</vt:lpstr>
      <vt:lpstr>Doğru deri kıvrımı nasıl uygulanır?</vt:lpstr>
      <vt:lpstr>Kalem iğnesi kalem üzerinde bırakılmamalıdır.</vt:lpstr>
      <vt:lpstr>İnsülin kalemi ile doğru enjeksiyon nasıl uygulanır?</vt:lpstr>
      <vt:lpstr>İnsülin Kalemi İle Doğru Enjeksiyon Nasıl Uygulanır?</vt:lpstr>
      <vt:lpstr>İnsülin Kalemi İle Doğru Enjeksiyon Nasıl Uygulanır?</vt:lpstr>
      <vt:lpstr>İnsülin Kalemi İle Doğru Enjeksiyon Nasıl Uygulanır?</vt:lpstr>
      <vt:lpstr>Baştan Sona Enjeksiyon Uygulaması</vt:lpstr>
      <vt:lpstr>Baştan Sona Enjeksiyon Uygulaması</vt:lpstr>
      <vt:lpstr>Baştan Sona Enjeksiyon Uygulaması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GLUKOMETRE İLE KAN ŞEKERİ ÖLÇÜMÜ</vt:lpstr>
      <vt:lpstr>Dikkat Edilecek Noktalar</vt:lpstr>
      <vt:lpstr>Ölçüm yaparken ;</vt:lpstr>
      <vt:lpstr>Ölçüm yaparken ;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DİYABET NEDİR ?</dc:title>
  <dc:creator>HIST  DAHİLYE HMŞİRE</dc:creator>
  <cp:lastModifiedBy>HIST  DAHİLYE HMŞİRE</cp:lastModifiedBy>
  <cp:revision>189</cp:revision>
  <dcterms:created xsi:type="dcterms:W3CDTF">2006-08-16T00:00:00Z</dcterms:created>
  <dcterms:modified xsi:type="dcterms:W3CDTF">2025-05-15T11:03:08Z</dcterms:modified>
</cp:coreProperties>
</file>