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6" r:id="rId1"/>
  </p:sldMasterIdLst>
  <p:notesMasterIdLst>
    <p:notesMasterId r:id="rId20"/>
  </p:notesMasterIdLst>
  <p:handoutMasterIdLst>
    <p:handoutMasterId r:id="rId21"/>
  </p:handoutMasterIdLst>
  <p:sldIdLst>
    <p:sldId id="256" r:id="rId2"/>
    <p:sldId id="257" r:id="rId3"/>
    <p:sldId id="258" r:id="rId4"/>
    <p:sldId id="278" r:id="rId5"/>
    <p:sldId id="260" r:id="rId6"/>
    <p:sldId id="261" r:id="rId7"/>
    <p:sldId id="265" r:id="rId8"/>
    <p:sldId id="274" r:id="rId9"/>
    <p:sldId id="266" r:id="rId10"/>
    <p:sldId id="267" r:id="rId11"/>
    <p:sldId id="268" r:id="rId12"/>
    <p:sldId id="269" r:id="rId13"/>
    <p:sldId id="270" r:id="rId14"/>
    <p:sldId id="271" r:id="rId15"/>
    <p:sldId id="272" r:id="rId16"/>
    <p:sldId id="273" r:id="rId17"/>
    <p:sldId id="276"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94660"/>
  </p:normalViewPr>
  <p:slideViewPr>
    <p:cSldViewPr snapToGrid="0">
      <p:cViewPr>
        <p:scale>
          <a:sx n="81" d="100"/>
          <a:sy n="81" d="100"/>
        </p:scale>
        <p:origin x="636" y="-7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34E629-F86B-422C-ADE0-B89F7BAD9C41}" type="datetimeFigureOut">
              <a:rPr lang="tr-TR" smtClean="0"/>
              <a:t>18.07.2023</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1882665-1835-4A9C-8683-20366D2A3F54}" type="slidenum">
              <a:rPr lang="tr-TR" smtClean="0"/>
              <a:t>‹#›</a:t>
            </a:fld>
            <a:endParaRPr lang="tr-TR"/>
          </a:p>
        </p:txBody>
      </p:sp>
    </p:spTree>
    <p:extLst>
      <p:ext uri="{BB962C8B-B14F-4D97-AF65-F5344CB8AC3E}">
        <p14:creationId xmlns:p14="http://schemas.microsoft.com/office/powerpoint/2010/main" val="322114399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7378BD-51A1-4416-B428-E6050EAD0B34}" type="datetimeFigureOut">
              <a:rPr lang="tr-TR" smtClean="0"/>
              <a:t>18.07.2023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9B4696-B1FA-45C4-99F5-9B146D2253CF}" type="slidenum">
              <a:rPr lang="tr-TR" smtClean="0"/>
              <a:t>‹#›</a:t>
            </a:fld>
            <a:endParaRPr lang="tr-TR"/>
          </a:p>
        </p:txBody>
      </p:sp>
    </p:spTree>
    <p:extLst>
      <p:ext uri="{BB962C8B-B14F-4D97-AF65-F5344CB8AC3E}">
        <p14:creationId xmlns:p14="http://schemas.microsoft.com/office/powerpoint/2010/main" val="271086388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354E434-33B6-4D02-A16D-7599144AA21A}" type="datetime1">
              <a:rPr lang="en-US" smtClean="0"/>
              <a:t>7/18/2023</a:t>
            </a:fld>
            <a:endParaRPr lang="en-US"/>
          </a:p>
        </p:txBody>
      </p:sp>
      <p:sp>
        <p:nvSpPr>
          <p:cNvPr id="5" name="Footer Placeholder 4"/>
          <p:cNvSpPr>
            <a:spLocks noGrp="1"/>
          </p:cNvSpPr>
          <p:nvPr>
            <p:ph type="ftr" sz="quarter" idx="11"/>
          </p:nvPr>
        </p:nvSpPr>
        <p:spPr/>
        <p:txBody>
          <a:bodyPr/>
          <a:lstStyle/>
          <a:p>
            <a:r>
              <a:rPr lang="en-US" smtClean="0"/>
              <a:t>ECZ. FATİH ÖZDAĞ</a:t>
            </a:r>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45751198"/>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54E434-33B6-4D02-A16D-7599144AA21A}" type="datetime1">
              <a:rPr lang="en-US" smtClean="0"/>
              <a:t>7/18/2023</a:t>
            </a:fld>
            <a:endParaRPr lang="en-US"/>
          </a:p>
        </p:txBody>
      </p:sp>
      <p:sp>
        <p:nvSpPr>
          <p:cNvPr id="5" name="Footer Placeholder 4"/>
          <p:cNvSpPr>
            <a:spLocks noGrp="1"/>
          </p:cNvSpPr>
          <p:nvPr>
            <p:ph type="ftr" sz="quarter" idx="11"/>
          </p:nvPr>
        </p:nvSpPr>
        <p:spPr/>
        <p:txBody>
          <a:bodyPr/>
          <a:lstStyle/>
          <a:p>
            <a:r>
              <a:rPr lang="en-US" smtClean="0"/>
              <a:t>ECZ. FATİH ÖZDAĞ</a:t>
            </a:r>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62704787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54E434-33B6-4D02-A16D-7599144AA21A}" type="datetime1">
              <a:rPr lang="en-US" smtClean="0"/>
              <a:t>7/18/2023</a:t>
            </a:fld>
            <a:endParaRPr lang="en-US"/>
          </a:p>
        </p:txBody>
      </p:sp>
      <p:sp>
        <p:nvSpPr>
          <p:cNvPr id="5" name="Footer Placeholder 4"/>
          <p:cNvSpPr>
            <a:spLocks noGrp="1"/>
          </p:cNvSpPr>
          <p:nvPr>
            <p:ph type="ftr" sz="quarter" idx="11"/>
          </p:nvPr>
        </p:nvSpPr>
        <p:spPr/>
        <p:txBody>
          <a:bodyPr/>
          <a:lstStyle/>
          <a:p>
            <a:r>
              <a:rPr lang="en-US" smtClean="0"/>
              <a:t>ECZ. FATİH ÖZDAĞ</a:t>
            </a:r>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82196639"/>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54E434-33B6-4D02-A16D-7599144AA21A}" type="datetime1">
              <a:rPr lang="en-US" smtClean="0"/>
              <a:t>7/18/2023</a:t>
            </a:fld>
            <a:endParaRPr lang="en-US"/>
          </a:p>
        </p:txBody>
      </p:sp>
      <p:sp>
        <p:nvSpPr>
          <p:cNvPr id="5" name="Footer Placeholder 4"/>
          <p:cNvSpPr>
            <a:spLocks noGrp="1"/>
          </p:cNvSpPr>
          <p:nvPr>
            <p:ph type="ftr" sz="quarter" idx="11"/>
          </p:nvPr>
        </p:nvSpPr>
        <p:spPr/>
        <p:txBody>
          <a:bodyPr/>
          <a:lstStyle/>
          <a:p>
            <a:r>
              <a:rPr lang="en-US" smtClean="0"/>
              <a:t>ECZ. FATİH ÖZDAĞ</a:t>
            </a:r>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593602"/>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54E434-33B6-4D02-A16D-7599144AA21A}" type="datetime1">
              <a:rPr lang="en-US" smtClean="0"/>
              <a:t>7/18/2023</a:t>
            </a:fld>
            <a:endParaRPr lang="en-US"/>
          </a:p>
        </p:txBody>
      </p:sp>
      <p:sp>
        <p:nvSpPr>
          <p:cNvPr id="5" name="Footer Placeholder 4"/>
          <p:cNvSpPr>
            <a:spLocks noGrp="1"/>
          </p:cNvSpPr>
          <p:nvPr>
            <p:ph type="ftr" sz="quarter" idx="11"/>
          </p:nvPr>
        </p:nvSpPr>
        <p:spPr/>
        <p:txBody>
          <a:bodyPr/>
          <a:lstStyle/>
          <a:p>
            <a:r>
              <a:rPr lang="en-US" smtClean="0"/>
              <a:t>ECZ. FATİH ÖZDAĞ</a:t>
            </a:r>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01359409"/>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354E434-33B6-4D02-A16D-7599144AA21A}" type="datetime1">
              <a:rPr lang="en-US" smtClean="0"/>
              <a:t>7/18/2023</a:t>
            </a:fld>
            <a:endParaRPr lang="en-US"/>
          </a:p>
        </p:txBody>
      </p:sp>
      <p:sp>
        <p:nvSpPr>
          <p:cNvPr id="6" name="Footer Placeholder 5"/>
          <p:cNvSpPr>
            <a:spLocks noGrp="1"/>
          </p:cNvSpPr>
          <p:nvPr>
            <p:ph type="ftr" sz="quarter" idx="11"/>
          </p:nvPr>
        </p:nvSpPr>
        <p:spPr/>
        <p:txBody>
          <a:bodyPr/>
          <a:lstStyle/>
          <a:p>
            <a:r>
              <a:rPr lang="en-US" smtClean="0"/>
              <a:t>ECZ. FATİH ÖZDAĞ</a:t>
            </a:r>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31728752"/>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54E434-33B6-4D02-A16D-7599144AA21A}" type="datetime1">
              <a:rPr lang="en-US" smtClean="0"/>
              <a:t>7/18/2023</a:t>
            </a:fld>
            <a:endParaRPr lang="en-US"/>
          </a:p>
        </p:txBody>
      </p:sp>
      <p:sp>
        <p:nvSpPr>
          <p:cNvPr id="8" name="Footer Placeholder 7"/>
          <p:cNvSpPr>
            <a:spLocks noGrp="1"/>
          </p:cNvSpPr>
          <p:nvPr>
            <p:ph type="ftr" sz="quarter" idx="11"/>
          </p:nvPr>
        </p:nvSpPr>
        <p:spPr/>
        <p:txBody>
          <a:bodyPr/>
          <a:lstStyle/>
          <a:p>
            <a:r>
              <a:rPr lang="en-US" smtClean="0"/>
              <a:t>ECZ. FATİH ÖZDAĞ</a:t>
            </a:r>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3228637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54E434-33B6-4D02-A16D-7599144AA21A}" type="datetime1">
              <a:rPr lang="en-US" smtClean="0"/>
              <a:t>7/18/2023</a:t>
            </a:fld>
            <a:endParaRPr lang="en-US"/>
          </a:p>
        </p:txBody>
      </p:sp>
      <p:sp>
        <p:nvSpPr>
          <p:cNvPr id="4" name="Footer Placeholder 3"/>
          <p:cNvSpPr>
            <a:spLocks noGrp="1"/>
          </p:cNvSpPr>
          <p:nvPr>
            <p:ph type="ftr" sz="quarter" idx="11"/>
          </p:nvPr>
        </p:nvSpPr>
        <p:spPr/>
        <p:txBody>
          <a:bodyPr/>
          <a:lstStyle/>
          <a:p>
            <a:r>
              <a:rPr lang="en-US" smtClean="0"/>
              <a:t>ECZ. FATİH ÖZDAĞ</a:t>
            </a:r>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238880639"/>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4E434-33B6-4D02-A16D-7599144AA21A}" type="datetime1">
              <a:rPr lang="en-US" smtClean="0"/>
              <a:t>7/18/2023</a:t>
            </a:fld>
            <a:endParaRPr lang="en-US"/>
          </a:p>
        </p:txBody>
      </p:sp>
      <p:sp>
        <p:nvSpPr>
          <p:cNvPr id="3" name="Footer Placeholder 2"/>
          <p:cNvSpPr>
            <a:spLocks noGrp="1"/>
          </p:cNvSpPr>
          <p:nvPr>
            <p:ph type="ftr" sz="quarter" idx="11"/>
          </p:nvPr>
        </p:nvSpPr>
        <p:spPr/>
        <p:txBody>
          <a:bodyPr/>
          <a:lstStyle/>
          <a:p>
            <a:r>
              <a:rPr lang="en-US" smtClean="0"/>
              <a:t>ECZ. FATİH ÖZDAĞ</a:t>
            </a:r>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32836910"/>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54E434-33B6-4D02-A16D-7599144AA21A}" type="datetime1">
              <a:rPr lang="en-US" smtClean="0"/>
              <a:t>7/18/2023</a:t>
            </a:fld>
            <a:endParaRPr lang="en-US"/>
          </a:p>
        </p:txBody>
      </p:sp>
      <p:sp>
        <p:nvSpPr>
          <p:cNvPr id="6" name="Footer Placeholder 5"/>
          <p:cNvSpPr>
            <a:spLocks noGrp="1"/>
          </p:cNvSpPr>
          <p:nvPr>
            <p:ph type="ftr" sz="quarter" idx="11"/>
          </p:nvPr>
        </p:nvSpPr>
        <p:spPr/>
        <p:txBody>
          <a:bodyPr/>
          <a:lstStyle/>
          <a:p>
            <a:r>
              <a:rPr lang="en-US" smtClean="0"/>
              <a:t>ECZ. FATİH ÖZDAĞ</a:t>
            </a:r>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7211428"/>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54E434-33B6-4D02-A16D-7599144AA21A}" type="datetime1">
              <a:rPr lang="en-US" smtClean="0"/>
              <a:t>7/18/2023</a:t>
            </a:fld>
            <a:endParaRPr lang="en-US"/>
          </a:p>
        </p:txBody>
      </p:sp>
      <p:sp>
        <p:nvSpPr>
          <p:cNvPr id="6" name="Footer Placeholder 5"/>
          <p:cNvSpPr>
            <a:spLocks noGrp="1"/>
          </p:cNvSpPr>
          <p:nvPr>
            <p:ph type="ftr" sz="quarter" idx="11"/>
          </p:nvPr>
        </p:nvSpPr>
        <p:spPr/>
        <p:txBody>
          <a:bodyPr/>
          <a:lstStyle/>
          <a:p>
            <a:r>
              <a:rPr lang="en-US" smtClean="0"/>
              <a:t>ECZ. FATİH ÖZDAĞ</a:t>
            </a:r>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49538675"/>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54E434-33B6-4D02-A16D-7599144AA21A}" type="datetime1">
              <a:rPr lang="en-US" smtClean="0"/>
              <a:t>7/18/2023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ECZ. FATİH ÖZDAĞ</a:t>
            </a: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5830973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Diyabet ve ilaç tedavisi</a:t>
            </a:r>
            <a:endParaRPr lang="en-US" dirty="0"/>
          </a:p>
        </p:txBody>
      </p:sp>
      <p:sp>
        <p:nvSpPr>
          <p:cNvPr id="4" name="Subtitle 3"/>
          <p:cNvSpPr>
            <a:spLocks noGrp="1"/>
          </p:cNvSpPr>
          <p:nvPr>
            <p:ph type="subTitle" idx="1"/>
          </p:nvPr>
        </p:nvSpPr>
        <p:spPr/>
        <p:txBody>
          <a:bodyPr/>
          <a:lstStyle/>
          <a:p>
            <a:r>
              <a:rPr lang="tr-TR" dirty="0" smtClean="0"/>
              <a:t>DİYABET EĞİTİM HEMŞİRESİ HİLAL OZAN</a:t>
            </a:r>
            <a:endParaRPr lang="en-US" dirty="0"/>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8277195" y="806338"/>
            <a:ext cx="2085303" cy="368524"/>
          </a:xfrm>
          <a:prstGeom prst="rect">
            <a:avLst/>
          </a:prstGeom>
          <a:noFill/>
        </p:spPr>
      </p:pic>
    </p:spTree>
    <p:extLst>
      <p:ext uri="{BB962C8B-B14F-4D97-AF65-F5344CB8AC3E}">
        <p14:creationId xmlns:p14="http://schemas.microsoft.com/office/powerpoint/2010/main" val="3072013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İnsülin kilo aldırır mı?</a:t>
            </a:r>
          </a:p>
        </p:txBody>
      </p:sp>
      <p:sp>
        <p:nvSpPr>
          <p:cNvPr id="3" name="İçerik Yer Tutucusu 2"/>
          <p:cNvSpPr>
            <a:spLocks noGrp="1"/>
          </p:cNvSpPr>
          <p:nvPr>
            <p:ph idx="1"/>
          </p:nvPr>
        </p:nvSpPr>
        <p:spPr/>
        <p:txBody>
          <a:bodyPr/>
          <a:lstStyle/>
          <a:p>
            <a:pPr marL="0" indent="0">
              <a:buNone/>
            </a:pPr>
            <a:r>
              <a:rPr lang="tr-TR" dirty="0"/>
              <a:t>Diyabet bir metabolizma hastalığı olduğu için kilo alımı sık rast­lanılan bir sorundur. İnsülini fazla yapma ya da insülin-öğün iliş­kisinde aksamalar, hekim, hemşire ve diyetisyen önerilerine uyul­maması sadece insülinde değil, insülin salgılatıcı ilaçlarda da kilo artışına neden olabilir. Kendi kendinize düzenli kan </a:t>
            </a:r>
            <a:r>
              <a:rPr lang="tr-TR" dirty="0" err="1"/>
              <a:t>glukoz</a:t>
            </a:r>
            <a:r>
              <a:rPr lang="tr-TR" dirty="0"/>
              <a:t> ölçü­mü yaparak, hekim kontrolünüzü aksatmayarak, hekim önerileri­ne uyarak, düzenli ve doğru beslenerek ve yeterli fiziksel aktivite ile kilo alımını önleyebilirsiniz.</a:t>
            </a:r>
          </a:p>
        </p:txBody>
      </p:sp>
      <p:pic>
        <p:nvPicPr>
          <p:cNvPr id="5" name="Resim 4"/>
          <p:cNvPicPr>
            <a:picLocks noChangeAspect="1"/>
          </p:cNvPicPr>
          <p:nvPr/>
        </p:nvPicPr>
        <p:blipFill>
          <a:blip r:embed="rId2"/>
          <a:stretch>
            <a:fillRect/>
          </a:stretch>
        </p:blipFill>
        <p:spPr>
          <a:xfrm>
            <a:off x="7921274" y="4536354"/>
            <a:ext cx="3172441" cy="1785027"/>
          </a:xfrm>
          <a:prstGeom prst="rect">
            <a:avLst/>
          </a:prstGeom>
        </p:spPr>
      </p:pic>
    </p:spTree>
    <p:extLst>
      <p:ext uri="{BB962C8B-B14F-4D97-AF65-F5344CB8AC3E}">
        <p14:creationId xmlns:p14="http://schemas.microsoft.com/office/powerpoint/2010/main" val="3716202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Gebelikte insülin kullanmak çocuğa zarar verir mi?</a:t>
            </a:r>
          </a:p>
        </p:txBody>
      </p:sp>
      <p:sp>
        <p:nvSpPr>
          <p:cNvPr id="3" name="İçerik Yer Tutucusu 2"/>
          <p:cNvSpPr>
            <a:spLocks noGrp="1"/>
          </p:cNvSpPr>
          <p:nvPr>
            <p:ph idx="1"/>
          </p:nvPr>
        </p:nvSpPr>
        <p:spPr/>
        <p:txBody>
          <a:bodyPr/>
          <a:lstStyle/>
          <a:p>
            <a:r>
              <a:rPr lang="tr-TR" dirty="0">
                <a:solidFill>
                  <a:srgbClr val="FFC000"/>
                </a:solidFill>
              </a:rPr>
              <a:t>Hayır</a:t>
            </a:r>
            <a:r>
              <a:rPr lang="tr-TR" dirty="0"/>
              <a:t>, tam tersi gebelikte kan </a:t>
            </a:r>
            <a:r>
              <a:rPr lang="tr-TR" dirty="0" err="1"/>
              <a:t>glukozunun</a:t>
            </a:r>
            <a:r>
              <a:rPr lang="tr-TR" dirty="0"/>
              <a:t> kontrol altına alın­maması durumunda diyabet anneye ve çocuğa çok ağır zararlar verebilir. Bunu önlemenin en iyi yolu insülin tedavisidir.</a:t>
            </a:r>
          </a:p>
        </p:txBody>
      </p:sp>
      <p:pic>
        <p:nvPicPr>
          <p:cNvPr id="5" name="Resim 4"/>
          <p:cNvPicPr>
            <a:picLocks noChangeAspect="1"/>
          </p:cNvPicPr>
          <p:nvPr/>
        </p:nvPicPr>
        <p:blipFill>
          <a:blip r:embed="rId2"/>
          <a:stretch>
            <a:fillRect/>
          </a:stretch>
        </p:blipFill>
        <p:spPr>
          <a:xfrm>
            <a:off x="4232355" y="3405515"/>
            <a:ext cx="3716640" cy="2477760"/>
          </a:xfrm>
          <a:prstGeom prst="rect">
            <a:avLst/>
          </a:prstGeom>
        </p:spPr>
      </p:pic>
    </p:spTree>
    <p:extLst>
      <p:ext uri="{BB962C8B-B14F-4D97-AF65-F5344CB8AC3E}">
        <p14:creationId xmlns:p14="http://schemas.microsoft.com/office/powerpoint/2010/main" val="3361753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İnsülin enjeksiyonu nereye yapılmalıdır?</a:t>
            </a:r>
          </a:p>
        </p:txBody>
      </p:sp>
      <p:sp>
        <p:nvSpPr>
          <p:cNvPr id="3" name="İçerik Yer Tutucusu 2"/>
          <p:cNvSpPr>
            <a:spLocks noGrp="1"/>
          </p:cNvSpPr>
          <p:nvPr>
            <p:ph idx="1"/>
          </p:nvPr>
        </p:nvSpPr>
        <p:spPr>
          <a:xfrm>
            <a:off x="5614871" y="2062030"/>
            <a:ext cx="6400799" cy="4051603"/>
          </a:xfrm>
        </p:spPr>
        <p:txBody>
          <a:bodyPr>
            <a:normAutofit fontScale="55000" lnSpcReduction="20000"/>
          </a:bodyPr>
          <a:lstStyle/>
          <a:p>
            <a:r>
              <a:rPr lang="tr-TR" dirty="0"/>
              <a:t>İnsülin enjeksiyonunun deri altı yağ dokuya yapılması gerekir. Yağ dokusu içine yapılan enjeksiyonda insülin dengeli şekilde emilir. İnsülinin yağ doku içerisinde derine ya da yüzeye enjekte edilmesi emilimi etkilemez. Ayrıca yağ dokuya en­jeksiyon kasa yapılan enjeksiyondan daha az acı verir</a:t>
            </a:r>
            <a:r>
              <a:rPr lang="tr-TR" dirty="0" smtClean="0"/>
              <a:t>.</a:t>
            </a:r>
          </a:p>
          <a:p>
            <a:r>
              <a:rPr lang="tr-TR" dirty="0"/>
              <a:t>Deri kalınlığının; kişinin etnik kökeni, cinsiyeti, yaşı ve kilosundan bağımsız olarak tüm enjeksiyon bölgelerinde ortalama 2 mm olduğu bilinmektedir (1.8-2.5 mm).</a:t>
            </a:r>
          </a:p>
          <a:p>
            <a:endParaRPr lang="tr-TR" dirty="0"/>
          </a:p>
          <a:p>
            <a:r>
              <a:rPr lang="tr-TR" dirty="0"/>
              <a:t>Kas içine yapılan insülin yağ tabakasına yapılan insüline kıyasla 2 kat daha hızlı emilir. Bu yüzden kasa yapılan enjeksiyon kan şekeri düzeylerinde büyük oynama­lara ve kan şekerinin aniden düşmesine (hipoglisemi) neden olur. Yağ dokunun kalınlığı herkeste farklıdır ve bölgeden bölgeye değişir. Bu sebeple uzun iğne kul­lanmak ve enjeksiyon yaparken çok bastırmak kas içi enjeksiyona neden olabilir.</a:t>
            </a:r>
          </a:p>
        </p:txBody>
      </p:sp>
      <p:pic>
        <p:nvPicPr>
          <p:cNvPr id="5" name="Resim 4"/>
          <p:cNvPicPr>
            <a:picLocks noChangeAspect="1"/>
          </p:cNvPicPr>
          <p:nvPr/>
        </p:nvPicPr>
        <p:blipFill>
          <a:blip r:embed="rId2"/>
          <a:stretch>
            <a:fillRect/>
          </a:stretch>
        </p:blipFill>
        <p:spPr>
          <a:xfrm>
            <a:off x="404931" y="2275609"/>
            <a:ext cx="4953000" cy="2971800"/>
          </a:xfrm>
          <a:prstGeom prst="rect">
            <a:avLst/>
          </a:prstGeom>
        </p:spPr>
      </p:pic>
    </p:spTree>
    <p:extLst>
      <p:ext uri="{BB962C8B-B14F-4D97-AF65-F5344CB8AC3E}">
        <p14:creationId xmlns:p14="http://schemas.microsoft.com/office/powerpoint/2010/main" val="2374000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Enjeksiyon bölgesi seçimi</a:t>
            </a:r>
          </a:p>
        </p:txBody>
      </p:sp>
      <p:sp>
        <p:nvSpPr>
          <p:cNvPr id="3" name="İçerik Yer Tutucusu 2"/>
          <p:cNvSpPr>
            <a:spLocks noGrp="1"/>
          </p:cNvSpPr>
          <p:nvPr>
            <p:ph idx="1"/>
          </p:nvPr>
        </p:nvSpPr>
        <p:spPr/>
        <p:txBody>
          <a:bodyPr>
            <a:normAutofit fontScale="85000" lnSpcReduction="10000"/>
          </a:bodyPr>
          <a:lstStyle/>
          <a:p>
            <a:r>
              <a:rPr lang="tr-TR" dirty="0"/>
              <a:t>Kişi vücut yapısı, kullandığı insülin tipi, günlük enjeksiyon sayısı, yaşam tarzı ve el becerisine göre enjeksiyon yapacağı bölgeyi belirlemelidir.</a:t>
            </a:r>
          </a:p>
          <a:p>
            <a:endParaRPr lang="tr-TR" dirty="0"/>
          </a:p>
          <a:p>
            <a:r>
              <a:rPr lang="tr-TR" dirty="0"/>
              <a:t>Özellikle çalıştırılacak bölgelere enjeksiyon yapmaktan kaçınılmalıdır. Örneğin; yürüyüşe çıkmadan önce uyluktan enjeksiyon yapmak, ütü yapmadan önce koldan enjeksiyon yapmak gibi.</a:t>
            </a:r>
          </a:p>
          <a:p>
            <a:endParaRPr lang="tr-TR" dirty="0"/>
          </a:p>
          <a:p>
            <a:r>
              <a:rPr lang="tr-TR" dirty="0"/>
              <a:t>Ayrıca enjeksiyon bölgesine enjeksiyon öncesi ve sonrası masaj yapmak, sıcak uygulamak ve ovalamak insülin emilimini etkileyeceği için önerilmez</a:t>
            </a:r>
          </a:p>
        </p:txBody>
      </p:sp>
    </p:spTree>
    <p:extLst>
      <p:ext uri="{BB962C8B-B14F-4D97-AF65-F5344CB8AC3E}">
        <p14:creationId xmlns:p14="http://schemas.microsoft.com/office/powerpoint/2010/main" val="3281126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54523" y="573052"/>
            <a:ext cx="7337479" cy="1773133"/>
          </a:xfrm>
        </p:spPr>
        <p:txBody>
          <a:bodyPr>
            <a:normAutofit fontScale="92500" lnSpcReduction="10000"/>
          </a:bodyPr>
          <a:lstStyle/>
          <a:p>
            <a:pPr marL="0" indent="0">
              <a:buNone/>
            </a:pPr>
            <a:r>
              <a:rPr lang="tr-TR" dirty="0"/>
              <a:t>O</a:t>
            </a:r>
            <a:r>
              <a:rPr lang="tr-TR" dirty="0" smtClean="0"/>
              <a:t>muz </a:t>
            </a:r>
            <a:r>
              <a:rPr lang="tr-TR" dirty="0"/>
              <a:t>başlarının 4 parmak altı ile dirseklerin 4 parmak üstü arasında kalan alan ile gömlek ütü çizgisinin dış kısmında kalan alan içerisine enjeksiyon yapılmalıdır.</a:t>
            </a:r>
          </a:p>
        </p:txBody>
      </p:sp>
      <p:pic>
        <p:nvPicPr>
          <p:cNvPr id="5" name="Resim 4"/>
          <p:cNvPicPr>
            <a:picLocks noChangeAspect="1"/>
          </p:cNvPicPr>
          <p:nvPr/>
        </p:nvPicPr>
        <p:blipFill>
          <a:blip r:embed="rId2"/>
          <a:stretch>
            <a:fillRect/>
          </a:stretch>
        </p:blipFill>
        <p:spPr>
          <a:xfrm>
            <a:off x="339673" y="355460"/>
            <a:ext cx="4514851" cy="1990725"/>
          </a:xfrm>
          <a:prstGeom prst="rect">
            <a:avLst/>
          </a:prstGeom>
        </p:spPr>
      </p:pic>
      <p:pic>
        <p:nvPicPr>
          <p:cNvPr id="6" name="Resim 5"/>
          <p:cNvPicPr>
            <a:picLocks noChangeAspect="1"/>
          </p:cNvPicPr>
          <p:nvPr/>
        </p:nvPicPr>
        <p:blipFill>
          <a:blip r:embed="rId3"/>
          <a:stretch>
            <a:fillRect/>
          </a:stretch>
        </p:blipFill>
        <p:spPr>
          <a:xfrm>
            <a:off x="339673" y="3243279"/>
            <a:ext cx="4514851" cy="2000250"/>
          </a:xfrm>
          <a:prstGeom prst="rect">
            <a:avLst/>
          </a:prstGeom>
        </p:spPr>
      </p:pic>
      <p:sp>
        <p:nvSpPr>
          <p:cNvPr id="7" name="Dikdörtgen 6"/>
          <p:cNvSpPr/>
          <p:nvPr/>
        </p:nvSpPr>
        <p:spPr>
          <a:xfrm>
            <a:off x="4854523" y="3212208"/>
            <a:ext cx="7337479" cy="2031325"/>
          </a:xfrm>
          <a:prstGeom prst="rect">
            <a:avLst/>
          </a:prstGeom>
        </p:spPr>
        <p:txBody>
          <a:bodyPr wrap="square">
            <a:spAutoFit/>
          </a:bodyPr>
          <a:lstStyle/>
          <a:p>
            <a:r>
              <a:rPr lang="tr-TR" dirty="0"/>
              <a:t>Göbek deliğine ve çevresine ikişer parmak mesafede kalan alan içine enjeksiyon yapılması önerilmemektedir. Kaburga kemiklerinin altında kalan alan (çatı şeklinde üst sınır) ile iç çamaşırı çizgisinin üzerinde kalan alan (alt sınır) enjeksiyon için uygundur. Yan sınırları belirlemek için ise göbek deliğinden ikişer parmak mesafe bırakılmalı ve kalça kemiklerinin başladığı noktaya kadar olan alana enjeksiyon yapılmalıdır.</a:t>
            </a:r>
          </a:p>
        </p:txBody>
      </p:sp>
    </p:spTree>
    <p:extLst>
      <p:ext uri="{BB962C8B-B14F-4D97-AF65-F5344CB8AC3E}">
        <p14:creationId xmlns:p14="http://schemas.microsoft.com/office/powerpoint/2010/main" val="1687656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93175" y="493021"/>
            <a:ext cx="4762500" cy="1811875"/>
          </a:xfrm>
          <a:prstGeom prst="rect">
            <a:avLst/>
          </a:prstGeom>
        </p:spPr>
      </p:pic>
      <p:sp>
        <p:nvSpPr>
          <p:cNvPr id="6" name="Dikdörtgen 5"/>
          <p:cNvSpPr/>
          <p:nvPr/>
        </p:nvSpPr>
        <p:spPr>
          <a:xfrm>
            <a:off x="5163969" y="1256974"/>
            <a:ext cx="7028033" cy="923330"/>
          </a:xfrm>
          <a:prstGeom prst="rect">
            <a:avLst/>
          </a:prstGeom>
        </p:spPr>
        <p:txBody>
          <a:bodyPr wrap="square">
            <a:spAutoFit/>
          </a:bodyPr>
          <a:lstStyle/>
          <a:p>
            <a:r>
              <a:rPr lang="tr-TR" dirty="0"/>
              <a:t>Kasığın 4 parmak altı ile dizin 4 parmak üstünde kalan alan ve pantolon ütü çiz­gisinin dış kısmı ile pantolon yan dikiş çizgisinin ön kısmında kalan alan içerisine enjeksiyon yapılmalıdır</a:t>
            </a:r>
          </a:p>
        </p:txBody>
      </p:sp>
      <p:pic>
        <p:nvPicPr>
          <p:cNvPr id="7" name="Resim 6"/>
          <p:cNvPicPr>
            <a:picLocks noChangeAspect="1"/>
          </p:cNvPicPr>
          <p:nvPr/>
        </p:nvPicPr>
        <p:blipFill>
          <a:blip r:embed="rId3"/>
          <a:stretch>
            <a:fillRect/>
          </a:stretch>
        </p:blipFill>
        <p:spPr>
          <a:xfrm>
            <a:off x="193178" y="2696209"/>
            <a:ext cx="4827207" cy="1889926"/>
          </a:xfrm>
          <a:prstGeom prst="rect">
            <a:avLst/>
          </a:prstGeom>
        </p:spPr>
      </p:pic>
      <p:sp>
        <p:nvSpPr>
          <p:cNvPr id="8" name="Dikdörtgen 7"/>
          <p:cNvSpPr/>
          <p:nvPr/>
        </p:nvSpPr>
        <p:spPr>
          <a:xfrm>
            <a:off x="5163967" y="3041007"/>
            <a:ext cx="6096000" cy="1200329"/>
          </a:xfrm>
          <a:prstGeom prst="rect">
            <a:avLst/>
          </a:prstGeom>
        </p:spPr>
        <p:txBody>
          <a:bodyPr>
            <a:spAutoFit/>
          </a:bodyPr>
          <a:lstStyle/>
          <a:p>
            <a:r>
              <a:rPr lang="tr-TR" dirty="0"/>
              <a:t>Her 2 kalça da 4 eşit parçaya bölünerek üst dış tarafta kalan alan içerisine enjeksi­yon yapılır (pantolon cebinin üst kısmı). Diğer kalça için de aynı şekilde enjeksiyon alanı belirlenir.</a:t>
            </a:r>
          </a:p>
        </p:txBody>
      </p:sp>
      <p:sp>
        <p:nvSpPr>
          <p:cNvPr id="9" name="Dikdörtgen 8"/>
          <p:cNvSpPr/>
          <p:nvPr/>
        </p:nvSpPr>
        <p:spPr>
          <a:xfrm>
            <a:off x="193176" y="4892149"/>
            <a:ext cx="11998824" cy="646331"/>
          </a:xfrm>
          <a:prstGeom prst="rect">
            <a:avLst/>
          </a:prstGeom>
        </p:spPr>
        <p:txBody>
          <a:bodyPr wrap="square">
            <a:spAutoFit/>
          </a:bodyPr>
          <a:lstStyle/>
          <a:p>
            <a:r>
              <a:rPr lang="tr-TR" dirty="0"/>
              <a:t>Enjeksiyon bölgeleri dönüşümlü olarak (rotasyon) kullanılmalıdır. Hem enjeksiyon bölgeleri arasında hem de aynı enjeksiyon bölgesi içinde rotasyon yapılması gerekir.</a:t>
            </a:r>
          </a:p>
        </p:txBody>
      </p:sp>
    </p:spTree>
    <p:extLst>
      <p:ext uri="{BB962C8B-B14F-4D97-AF65-F5344CB8AC3E}">
        <p14:creationId xmlns:p14="http://schemas.microsoft.com/office/powerpoint/2010/main" val="4858319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İnsülinin Saklanması</a:t>
            </a:r>
          </a:p>
        </p:txBody>
      </p:sp>
      <p:sp>
        <p:nvSpPr>
          <p:cNvPr id="3" name="İçerik Yer Tutucusu 2"/>
          <p:cNvSpPr>
            <a:spLocks noGrp="1"/>
          </p:cNvSpPr>
          <p:nvPr>
            <p:ph idx="1"/>
          </p:nvPr>
        </p:nvSpPr>
        <p:spPr/>
        <p:txBody>
          <a:bodyPr>
            <a:normAutofit fontScale="85000" lnSpcReduction="10000"/>
          </a:bodyPr>
          <a:lstStyle/>
          <a:p>
            <a:r>
              <a:rPr lang="tr-TR" dirty="0"/>
              <a:t>Kullanılmayan (açılmamış) insülinlerinizi buzdolabının kapak ya da sebzelik kısmın­da saklamanız önerilmektedir</a:t>
            </a:r>
            <a:r>
              <a:rPr lang="tr-TR" dirty="0" smtClean="0"/>
              <a:t>.</a:t>
            </a:r>
            <a:endParaRPr lang="tr-TR" dirty="0"/>
          </a:p>
          <a:p>
            <a:r>
              <a:rPr lang="tr-TR" dirty="0"/>
              <a:t>Kullandığınız insülin (kalem, kartuş ya da </a:t>
            </a:r>
            <a:r>
              <a:rPr lang="tr-TR" dirty="0" err="1"/>
              <a:t>flakon</a:t>
            </a:r>
            <a:r>
              <a:rPr lang="tr-TR" dirty="0"/>
              <a:t>) güneş görmeyecek ve nem alma­yacak şekilde muhafaza edilmelidir. Özellikle yaz aylarında sıcaklıkların yükselmesi sebebiyle insülinlerin sıcak ortamlarda bırakılmamasına dikkat edilmelidir (araba torpido gözü, kumsal gibi). Sıcak havalarda insülininizi buz kalıbı ile taşıma­nız gerekir. Dikkat etmeniz gereken insülini buz kalıbı ile doğrudan temas ettirme­mektir. Eğer insülininiz donarsa bozulur. Bu nedenle insülininizi direkt buz aküsü ya da kabıyla temas etmeyecek şekilde izole edebilir (pratik olarak bir beze sara­bilirsiniz) ya da insülininizi soğuk muhafazalı özel çantalar içinde taşıyabilirsiniz.</a:t>
            </a:r>
          </a:p>
        </p:txBody>
      </p:sp>
      <p:pic>
        <p:nvPicPr>
          <p:cNvPr id="5" name="Resim 4"/>
          <p:cNvPicPr>
            <a:picLocks noChangeAspect="1"/>
          </p:cNvPicPr>
          <p:nvPr/>
        </p:nvPicPr>
        <p:blipFill>
          <a:blip r:embed="rId2"/>
          <a:stretch>
            <a:fillRect/>
          </a:stretch>
        </p:blipFill>
        <p:spPr>
          <a:xfrm>
            <a:off x="8597336" y="5708846"/>
            <a:ext cx="2524125" cy="895350"/>
          </a:xfrm>
          <a:prstGeom prst="rect">
            <a:avLst/>
          </a:prstGeom>
        </p:spPr>
      </p:pic>
    </p:spTree>
    <p:extLst>
      <p:ext uri="{BB962C8B-B14F-4D97-AF65-F5344CB8AC3E}">
        <p14:creationId xmlns:p14="http://schemas.microsoft.com/office/powerpoint/2010/main" val="12475866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EĞİTİM</a:t>
            </a:r>
            <a:endParaRPr lang="en-US" dirty="0"/>
          </a:p>
        </p:txBody>
      </p:sp>
      <p:sp>
        <p:nvSpPr>
          <p:cNvPr id="3" name="Content Placeholder 2"/>
          <p:cNvSpPr>
            <a:spLocks noGrp="1"/>
          </p:cNvSpPr>
          <p:nvPr>
            <p:ph idx="1"/>
          </p:nvPr>
        </p:nvSpPr>
        <p:spPr/>
        <p:txBody>
          <a:bodyPr>
            <a:normAutofit fontScale="85000" lnSpcReduction="20000"/>
          </a:bodyPr>
          <a:lstStyle/>
          <a:p>
            <a:r>
              <a:rPr lang="tr-TR" dirty="0" smtClean="0"/>
              <a:t>Eğitim hem tip 1 hem de tip 2 diyabet tedavisinin bel kemiğini oluşturur.</a:t>
            </a:r>
          </a:p>
          <a:p>
            <a:r>
              <a:rPr lang="tr-TR" dirty="0" smtClean="0"/>
              <a:t>Diyabet tanısını takiben hastalar bir diyabet merkezine sevk edilmeli ve glisemi kontrolü sağlandıktan sonra hekim,hemşire ve beslenme uzmanının vereceği eğitim programlarına dahil edilmelidir.</a:t>
            </a:r>
          </a:p>
          <a:p>
            <a:r>
              <a:rPr lang="tr-TR" dirty="0" smtClean="0"/>
              <a:t>Eğitim düzenli aralıklarla tekrar edilmelidir.</a:t>
            </a:r>
          </a:p>
          <a:p>
            <a:r>
              <a:rPr lang="tr-TR" dirty="0" smtClean="0"/>
              <a:t>Kilo kaybı sağlamaya yönelik sağlıklı ve dengeli beslenmenin önemi,</a:t>
            </a:r>
          </a:p>
          <a:p>
            <a:r>
              <a:rPr lang="tr-TR" dirty="0" smtClean="0"/>
              <a:t>Hipoglisemi belirtileri ve tedavisi,</a:t>
            </a:r>
          </a:p>
          <a:p>
            <a:r>
              <a:rPr lang="tr-TR" dirty="0" smtClean="0"/>
              <a:t>Ayak bakımı</a:t>
            </a:r>
          </a:p>
          <a:p>
            <a:r>
              <a:rPr lang="tr-TR" dirty="0" smtClean="0"/>
              <a:t>Kullandığı antidiyabetik ilaçların nasıl ve ne zaman alınacağını</a:t>
            </a:r>
          </a:p>
          <a:p>
            <a:r>
              <a:rPr lang="tr-TR" dirty="0" smtClean="0"/>
              <a:t>Araya giren hastalıklar ve özel durumlarda diyabetini nasıl regüle edebileçeği ve ne zaman sağlık ekibi ile iletişim kurması gerektiğini</a:t>
            </a:r>
          </a:p>
          <a:p>
            <a:endParaRPr lang="en-US" dirty="0"/>
          </a:p>
        </p:txBody>
      </p:sp>
    </p:spTree>
    <p:extLst>
      <p:ext uri="{BB962C8B-B14F-4D97-AF65-F5344CB8AC3E}">
        <p14:creationId xmlns:p14="http://schemas.microsoft.com/office/powerpoint/2010/main" val="3970770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Haftada en az 3-4 kez,30-45 dk egzersiz yapmasını</a:t>
            </a:r>
          </a:p>
          <a:p>
            <a:r>
              <a:rPr lang="tr-TR" dirty="0" smtClean="0"/>
              <a:t>Egzersizi yemeklerden 1-2 saat sonra yapılasının faydaları gibi bilgiler eğitimde vurgulanarak verilmelidir.</a:t>
            </a:r>
            <a:endParaRPr lang="en-US" dirty="0"/>
          </a:p>
        </p:txBody>
      </p:sp>
    </p:spTree>
    <p:extLst>
      <p:ext uri="{BB962C8B-B14F-4D97-AF65-F5344CB8AC3E}">
        <p14:creationId xmlns:p14="http://schemas.microsoft.com/office/powerpoint/2010/main" val="1310193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DİYABET (ŞEKER HASTALIĞI) </a:t>
            </a:r>
            <a:r>
              <a:rPr lang="tr-TR" dirty="0" smtClean="0"/>
              <a:t>NEDİR?</a:t>
            </a:r>
            <a:endParaRPr lang="tr-TR" dirty="0"/>
          </a:p>
        </p:txBody>
      </p:sp>
      <p:sp>
        <p:nvSpPr>
          <p:cNvPr id="3" name="İçerik Yer Tutucusu 2"/>
          <p:cNvSpPr>
            <a:spLocks noGrp="1"/>
          </p:cNvSpPr>
          <p:nvPr>
            <p:ph idx="1"/>
          </p:nvPr>
        </p:nvSpPr>
        <p:spPr>
          <a:xfrm>
            <a:off x="4254605" y="2096064"/>
            <a:ext cx="7012952" cy="3695136"/>
          </a:xfrm>
        </p:spPr>
        <p:txBody>
          <a:bodyPr>
            <a:normAutofit fontScale="70000" lnSpcReduction="20000"/>
          </a:bodyPr>
          <a:lstStyle/>
          <a:p>
            <a:r>
              <a:rPr lang="tr-TR" dirty="0">
                <a:effectLst/>
              </a:rPr>
              <a:t>Diyabet (şeker hastalığı) kandaki şeker (</a:t>
            </a:r>
            <a:r>
              <a:rPr lang="tr-TR" dirty="0" err="1">
                <a:effectLst/>
              </a:rPr>
              <a:t>glukoz</a:t>
            </a:r>
            <a:r>
              <a:rPr lang="tr-TR" dirty="0">
                <a:effectLst/>
              </a:rPr>
              <a:t>) düzeyini dengeleyen insülin hormonunun etkinliğinin azalması veya eksikliği sonucu kan şekerinin yükselmesi ile seyreden kronik </a:t>
            </a:r>
            <a:r>
              <a:rPr lang="tr-TR" dirty="0" err="1">
                <a:effectLst/>
              </a:rPr>
              <a:t>metabolik</a:t>
            </a:r>
            <a:r>
              <a:rPr lang="tr-TR" dirty="0">
                <a:effectLst/>
              </a:rPr>
              <a:t> bir hastalıktır</a:t>
            </a:r>
            <a:r>
              <a:rPr lang="tr-TR" dirty="0" smtClean="0">
                <a:effectLst/>
              </a:rPr>
              <a:t>.</a:t>
            </a:r>
          </a:p>
          <a:p>
            <a:r>
              <a:rPr lang="tr-TR" dirty="0">
                <a:effectLst/>
              </a:rPr>
              <a:t>İnsülin kandaki şekerin vücut tarafından enerji olarak kullanılmasını sağlayan anahtar hormondur. Pankreas tarafından salgılanır. İnsülin hormonu eksikliğinde veya kullanılamadığı durumda kandaki şeker harcanamaz kanda kalır. Yapılan kan şekeri tahlillerinde yükseklik ortaya çıkar ve bu şekilde teşhis konur.</a:t>
            </a:r>
            <a:endParaRPr lang="tr-TR" dirty="0"/>
          </a:p>
        </p:txBody>
      </p:sp>
      <p:pic>
        <p:nvPicPr>
          <p:cNvPr id="5" name="Resim 4"/>
          <p:cNvPicPr>
            <a:picLocks noChangeAspect="1"/>
          </p:cNvPicPr>
          <p:nvPr/>
        </p:nvPicPr>
        <p:blipFill>
          <a:blip r:embed="rId2"/>
          <a:stretch>
            <a:fillRect/>
          </a:stretch>
        </p:blipFill>
        <p:spPr>
          <a:xfrm>
            <a:off x="2" y="2257098"/>
            <a:ext cx="4176831" cy="2386760"/>
          </a:xfrm>
          <a:prstGeom prst="rect">
            <a:avLst/>
          </a:prstGeom>
        </p:spPr>
      </p:pic>
    </p:spTree>
    <p:extLst>
      <p:ext uri="{BB962C8B-B14F-4D97-AF65-F5344CB8AC3E}">
        <p14:creationId xmlns:p14="http://schemas.microsoft.com/office/powerpoint/2010/main" val="1047641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DİYABETİN TÜRLERİ NELERDİR?</a:t>
            </a:r>
          </a:p>
        </p:txBody>
      </p:sp>
      <p:sp>
        <p:nvSpPr>
          <p:cNvPr id="3" name="İçerik Yer Tutucusu 2"/>
          <p:cNvSpPr>
            <a:spLocks noGrp="1"/>
          </p:cNvSpPr>
          <p:nvPr>
            <p:ph idx="1"/>
          </p:nvPr>
        </p:nvSpPr>
        <p:spPr/>
        <p:txBody>
          <a:bodyPr>
            <a:normAutofit fontScale="85000" lnSpcReduction="10000"/>
          </a:bodyPr>
          <a:lstStyle/>
          <a:p>
            <a:r>
              <a:rPr lang="tr-TR" b="1" u="sng" dirty="0">
                <a:solidFill>
                  <a:srgbClr val="FFC000"/>
                </a:solidFill>
              </a:rPr>
              <a:t>Tip </a:t>
            </a:r>
            <a:r>
              <a:rPr lang="tr-TR" b="1" u="sng" dirty="0" smtClean="0">
                <a:solidFill>
                  <a:srgbClr val="FFC000"/>
                </a:solidFill>
              </a:rPr>
              <a:t>1 Diyabet </a:t>
            </a:r>
            <a:r>
              <a:rPr lang="tr-TR" dirty="0" smtClean="0"/>
              <a:t>: Diyabet </a:t>
            </a:r>
            <a:r>
              <a:rPr lang="tr-TR" dirty="0"/>
              <a:t>hastalarının %5-10’unda görülür. 20 yaş altında görülür. Pankreasta oluşan yıkım sonucu, insülin eksikliği veya yokluğu söz konusudur. Sebebi tıbben net bilinmemektedir. Tek tedavisi insülindir. Ömür boyu insülin kullanmak zorundadırlar. Hasta ve yakınları yaşam koşullarını diyabete uygun düzenlemelidirler. Yeni tanı alan hasta grubu çocuk olduğu için, aynı zamanda aile eğitimi çok önemlidir.</a:t>
            </a:r>
          </a:p>
          <a:p>
            <a:endParaRPr lang="tr-TR" dirty="0"/>
          </a:p>
          <a:p>
            <a:r>
              <a:rPr lang="tr-TR" b="1" u="sng" dirty="0">
                <a:solidFill>
                  <a:srgbClr val="FFC000"/>
                </a:solidFill>
              </a:rPr>
              <a:t>Tip </a:t>
            </a:r>
            <a:r>
              <a:rPr lang="tr-TR" b="1" u="sng" dirty="0" smtClean="0">
                <a:solidFill>
                  <a:srgbClr val="FFC000"/>
                </a:solidFill>
              </a:rPr>
              <a:t>2 Diyabet </a:t>
            </a:r>
            <a:r>
              <a:rPr lang="tr-TR" dirty="0" smtClean="0"/>
              <a:t>: Diyabet </a:t>
            </a:r>
            <a:r>
              <a:rPr lang="tr-TR" dirty="0"/>
              <a:t>hastalarının %90-95’inde görülen şeklidir. 35-40 yaşlarından sonra genellikle fazla kilo alımı ve hareketsizlik nedeniyle ortaya çıkar. Tedavisinde şeker düşürücü haplar ve gerekli görülürse insülin kullanılır.</a:t>
            </a:r>
          </a:p>
        </p:txBody>
      </p:sp>
    </p:spTree>
    <p:extLst>
      <p:ext uri="{BB962C8B-B14F-4D97-AF65-F5344CB8AC3E}">
        <p14:creationId xmlns:p14="http://schemas.microsoft.com/office/powerpoint/2010/main" val="2503302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tr-TR" sz="2400" b="1" u="sng" dirty="0" smtClean="0">
                <a:solidFill>
                  <a:srgbClr val="FFC000"/>
                </a:solidFill>
              </a:rPr>
              <a:t>Gestasyonel diyabet </a:t>
            </a:r>
            <a:r>
              <a:rPr lang="tr-TR" sz="2400" b="1" u="sng" dirty="0" smtClean="0"/>
              <a:t>:</a:t>
            </a:r>
            <a:r>
              <a:rPr lang="en-US" sz="2400" b="1" dirty="0" err="1"/>
              <a:t>Gestasyonel</a:t>
            </a:r>
            <a:r>
              <a:rPr lang="en-US" sz="2400" b="1" dirty="0"/>
              <a:t> </a:t>
            </a:r>
            <a:r>
              <a:rPr lang="en-US" sz="2400" b="1" dirty="0" err="1"/>
              <a:t>diyabet</a:t>
            </a:r>
            <a:r>
              <a:rPr lang="en-US" sz="2400" b="1" dirty="0"/>
              <a:t>, </a:t>
            </a:r>
            <a:r>
              <a:rPr lang="en-US" sz="2400" dirty="0" err="1"/>
              <a:t>gebelik</a:t>
            </a:r>
            <a:r>
              <a:rPr lang="en-US" sz="2400" dirty="0"/>
              <a:t> </a:t>
            </a:r>
            <a:r>
              <a:rPr lang="en-US" sz="2400" dirty="0" err="1"/>
              <a:t>diyabeti</a:t>
            </a:r>
            <a:r>
              <a:rPr lang="en-US" sz="2400" dirty="0"/>
              <a:t> </a:t>
            </a:r>
            <a:r>
              <a:rPr lang="en-US" sz="2400" dirty="0" err="1"/>
              <a:t>olarak</a:t>
            </a:r>
            <a:r>
              <a:rPr lang="en-US" sz="2400" dirty="0"/>
              <a:t> </a:t>
            </a:r>
            <a:r>
              <a:rPr lang="en-US" sz="2400" dirty="0" err="1"/>
              <a:t>bilinmektedir</a:t>
            </a:r>
            <a:r>
              <a:rPr lang="en-US" sz="2400" dirty="0"/>
              <a:t>. Bu </a:t>
            </a:r>
            <a:r>
              <a:rPr lang="en-US" sz="2400" dirty="0" err="1"/>
              <a:t>nedenler</a:t>
            </a:r>
            <a:r>
              <a:rPr lang="en-US" sz="2400" dirty="0"/>
              <a:t> Tip 1 </a:t>
            </a:r>
            <a:r>
              <a:rPr lang="en-US" sz="2400" dirty="0" err="1"/>
              <a:t>diyabet</a:t>
            </a:r>
            <a:r>
              <a:rPr lang="en-US" sz="2400" dirty="0"/>
              <a:t> </a:t>
            </a:r>
            <a:r>
              <a:rPr lang="en-US" sz="2400" dirty="0" err="1"/>
              <a:t>ve</a:t>
            </a:r>
            <a:r>
              <a:rPr lang="en-US" sz="2400" dirty="0"/>
              <a:t> Tip 2 </a:t>
            </a:r>
            <a:r>
              <a:rPr lang="en-US" sz="2400" dirty="0" err="1"/>
              <a:t>diyabetten</a:t>
            </a:r>
            <a:r>
              <a:rPr lang="en-US" sz="2400" dirty="0"/>
              <a:t> </a:t>
            </a:r>
            <a:r>
              <a:rPr lang="en-US" sz="2400" dirty="0" err="1"/>
              <a:t>farklı</a:t>
            </a:r>
            <a:r>
              <a:rPr lang="en-US" sz="2400" dirty="0"/>
              <a:t> </a:t>
            </a:r>
            <a:r>
              <a:rPr lang="en-US" sz="2400" dirty="0" err="1"/>
              <a:t>olmaktadır</a:t>
            </a:r>
            <a:r>
              <a:rPr lang="en-US" sz="2400" dirty="0" smtClean="0"/>
              <a:t>.</a:t>
            </a:r>
            <a:r>
              <a:rPr lang="en-US" sz="2400" dirty="0"/>
              <a:t> </a:t>
            </a:r>
            <a:r>
              <a:rPr lang="en-US" sz="2400" dirty="0" err="1"/>
              <a:t>Hamilelik</a:t>
            </a:r>
            <a:r>
              <a:rPr lang="en-US" sz="2400" dirty="0"/>
              <a:t> </a:t>
            </a:r>
            <a:r>
              <a:rPr lang="en-US" sz="2400" dirty="0" err="1"/>
              <a:t>sırasında</a:t>
            </a:r>
            <a:r>
              <a:rPr lang="en-US" sz="2400" dirty="0"/>
              <a:t> </a:t>
            </a:r>
            <a:r>
              <a:rPr lang="en-US" sz="2400" dirty="0" err="1"/>
              <a:t>ortaya</a:t>
            </a:r>
            <a:r>
              <a:rPr lang="en-US" sz="2400" dirty="0"/>
              <a:t> </a:t>
            </a:r>
            <a:r>
              <a:rPr lang="en-US" sz="2400" dirty="0" err="1"/>
              <a:t>çıkan</a:t>
            </a:r>
            <a:r>
              <a:rPr lang="en-US" sz="2400" dirty="0"/>
              <a:t> </a:t>
            </a:r>
            <a:r>
              <a:rPr lang="en-US" sz="2400" dirty="0" err="1"/>
              <a:t>ve</a:t>
            </a:r>
            <a:r>
              <a:rPr lang="en-US" sz="2400" dirty="0"/>
              <a:t> </a:t>
            </a:r>
            <a:r>
              <a:rPr lang="en-US" sz="2400" dirty="0" err="1"/>
              <a:t>genellikle</a:t>
            </a:r>
            <a:r>
              <a:rPr lang="en-US" sz="2400" dirty="0"/>
              <a:t> </a:t>
            </a:r>
            <a:r>
              <a:rPr lang="en-US" sz="2400" dirty="0" err="1"/>
              <a:t>bebek</a:t>
            </a:r>
            <a:r>
              <a:rPr lang="en-US" sz="2400" dirty="0"/>
              <a:t> </a:t>
            </a:r>
            <a:r>
              <a:rPr lang="en-US" sz="2400" dirty="0" err="1"/>
              <a:t>doğduktan</a:t>
            </a:r>
            <a:r>
              <a:rPr lang="en-US" sz="2400" dirty="0"/>
              <a:t> </a:t>
            </a:r>
            <a:r>
              <a:rPr lang="en-US" sz="2400" dirty="0" err="1"/>
              <a:t>sonra</a:t>
            </a:r>
            <a:r>
              <a:rPr lang="en-US" sz="2400" dirty="0"/>
              <a:t> </a:t>
            </a:r>
            <a:r>
              <a:rPr lang="en-US" sz="2400" dirty="0" err="1"/>
              <a:t>kaybolan</a:t>
            </a:r>
            <a:r>
              <a:rPr lang="en-US" sz="2400" dirty="0"/>
              <a:t> </a:t>
            </a:r>
            <a:r>
              <a:rPr lang="en-US" sz="2400" dirty="0" err="1"/>
              <a:t>şeker</a:t>
            </a:r>
            <a:r>
              <a:rPr lang="en-US" sz="2400" dirty="0"/>
              <a:t> </a:t>
            </a:r>
            <a:r>
              <a:rPr lang="en-US" sz="2400" dirty="0" err="1"/>
              <a:t>hastalığıdır</a:t>
            </a:r>
            <a:r>
              <a:rPr lang="en-US" sz="2400" dirty="0" smtClean="0"/>
              <a:t>.</a:t>
            </a:r>
            <a:r>
              <a:rPr lang="en-US" sz="2400" dirty="0"/>
              <a:t> </a:t>
            </a:r>
            <a:r>
              <a:rPr lang="en-US" sz="2400" dirty="0" err="1"/>
              <a:t>Daha</a:t>
            </a:r>
            <a:r>
              <a:rPr lang="en-US" sz="2400" dirty="0"/>
              <a:t> </a:t>
            </a:r>
            <a:r>
              <a:rPr lang="en-US" sz="2400" dirty="0" err="1"/>
              <a:t>çok</a:t>
            </a:r>
            <a:r>
              <a:rPr lang="en-US" sz="2400" dirty="0"/>
              <a:t> </a:t>
            </a:r>
            <a:r>
              <a:rPr lang="en-US" sz="2400" dirty="0" err="1"/>
              <a:t>gebeliğin</a:t>
            </a:r>
            <a:r>
              <a:rPr lang="en-US" sz="2400" dirty="0"/>
              <a:t> 24 </a:t>
            </a:r>
            <a:r>
              <a:rPr lang="en-US" sz="2400" dirty="0" err="1"/>
              <a:t>ve</a:t>
            </a:r>
            <a:r>
              <a:rPr lang="en-US" sz="2400" dirty="0"/>
              <a:t> 28. </a:t>
            </a:r>
            <a:r>
              <a:rPr lang="en-US" sz="2400" dirty="0" err="1"/>
              <a:t>Haftasında</a:t>
            </a:r>
            <a:r>
              <a:rPr lang="en-US" sz="2400" dirty="0"/>
              <a:t> </a:t>
            </a:r>
            <a:r>
              <a:rPr lang="en-US" sz="2400" dirty="0" err="1"/>
              <a:t>kendini</a:t>
            </a:r>
            <a:r>
              <a:rPr lang="en-US" sz="2400" dirty="0"/>
              <a:t> </a:t>
            </a:r>
            <a:r>
              <a:rPr lang="en-US" sz="2400" dirty="0" err="1" smtClean="0"/>
              <a:t>göstermektedir</a:t>
            </a:r>
            <a:r>
              <a:rPr lang="en-US" sz="2400" dirty="0"/>
              <a:t>.</a:t>
            </a:r>
          </a:p>
          <a:p>
            <a:r>
              <a:rPr lang="en-US" sz="2400" dirty="0" err="1"/>
              <a:t>Gelecekteki</a:t>
            </a:r>
            <a:r>
              <a:rPr lang="en-US" sz="2400" dirty="0"/>
              <a:t> </a:t>
            </a:r>
            <a:r>
              <a:rPr lang="en-US" sz="2400" dirty="0" err="1"/>
              <a:t>gebeliklerde</a:t>
            </a:r>
            <a:r>
              <a:rPr lang="en-US" sz="2400" dirty="0"/>
              <a:t> de </a:t>
            </a:r>
            <a:r>
              <a:rPr lang="en-US" sz="2400" dirty="0" err="1"/>
              <a:t>tekrar</a:t>
            </a:r>
            <a:r>
              <a:rPr lang="en-US" sz="2400" dirty="0"/>
              <a:t> </a:t>
            </a:r>
            <a:r>
              <a:rPr lang="en-US" sz="2400" dirty="0" err="1"/>
              <a:t>edebilme</a:t>
            </a:r>
            <a:r>
              <a:rPr lang="en-US" sz="2400" dirty="0"/>
              <a:t> </a:t>
            </a:r>
            <a:r>
              <a:rPr lang="en-US" sz="2400" dirty="0" err="1"/>
              <a:t>ihtimali</a:t>
            </a:r>
            <a:r>
              <a:rPr lang="en-US" sz="2400" dirty="0"/>
              <a:t> </a:t>
            </a:r>
            <a:r>
              <a:rPr lang="en-US" sz="2400" dirty="0" err="1"/>
              <a:t>bulunmaktadır</a:t>
            </a:r>
            <a:r>
              <a:rPr lang="en-US" sz="2400" dirty="0" smtClean="0"/>
              <a:t>.</a:t>
            </a:r>
            <a:endParaRPr lang="tr-TR" sz="2400" dirty="0" smtClean="0"/>
          </a:p>
          <a:p>
            <a:endParaRPr lang="tr-TR" sz="2400" dirty="0"/>
          </a:p>
          <a:p>
            <a:endParaRPr lang="en-US" sz="2400" dirty="0"/>
          </a:p>
          <a:p>
            <a:r>
              <a:rPr lang="en-US" sz="2400" dirty="0" smtClean="0"/>
              <a:t> </a:t>
            </a:r>
            <a:r>
              <a:rPr lang="en-US" sz="2400" b="1" dirty="0" err="1">
                <a:solidFill>
                  <a:srgbClr val="FFC000"/>
                </a:solidFill>
              </a:rPr>
              <a:t>Gestasyonel</a:t>
            </a:r>
            <a:r>
              <a:rPr lang="en-US" sz="2400" b="1" dirty="0">
                <a:solidFill>
                  <a:srgbClr val="FFC000"/>
                </a:solidFill>
              </a:rPr>
              <a:t> </a:t>
            </a:r>
            <a:r>
              <a:rPr lang="en-US" sz="2400" b="1" dirty="0" err="1">
                <a:solidFill>
                  <a:srgbClr val="FFC000"/>
                </a:solidFill>
              </a:rPr>
              <a:t>diyabet</a:t>
            </a:r>
            <a:r>
              <a:rPr lang="en-US" sz="2400" b="1" dirty="0">
                <a:solidFill>
                  <a:srgbClr val="FFC000"/>
                </a:solidFill>
              </a:rPr>
              <a:t> </a:t>
            </a:r>
            <a:r>
              <a:rPr lang="en-US" sz="2400" b="1" dirty="0" err="1">
                <a:solidFill>
                  <a:srgbClr val="FFC000"/>
                </a:solidFill>
              </a:rPr>
              <a:t>nasıl</a:t>
            </a:r>
            <a:r>
              <a:rPr lang="en-US" sz="2400" b="1" dirty="0">
                <a:solidFill>
                  <a:srgbClr val="FFC000"/>
                </a:solidFill>
              </a:rPr>
              <a:t> </a:t>
            </a:r>
            <a:r>
              <a:rPr lang="en-US" sz="2400" b="1" dirty="0" err="1">
                <a:solidFill>
                  <a:srgbClr val="FFC000"/>
                </a:solidFill>
              </a:rPr>
              <a:t>anlaşılır</a:t>
            </a:r>
            <a:r>
              <a:rPr lang="en-US" sz="2400" b="1" dirty="0">
                <a:solidFill>
                  <a:srgbClr val="FFC000"/>
                </a:solidFill>
              </a:rPr>
              <a:t>?</a:t>
            </a:r>
            <a:endParaRPr lang="en-US" sz="2400" dirty="0">
              <a:solidFill>
                <a:srgbClr val="FFC000"/>
              </a:solidFill>
            </a:endParaRPr>
          </a:p>
          <a:p>
            <a:pPr marL="137160" indent="0">
              <a:buNone/>
            </a:pPr>
            <a:r>
              <a:rPr lang="en-US" sz="2400" b="1" dirty="0"/>
              <a:t/>
            </a:r>
            <a:br>
              <a:rPr lang="en-US" sz="2400" b="1" dirty="0"/>
            </a:br>
            <a:endParaRPr lang="en-US" sz="2400" dirty="0"/>
          </a:p>
          <a:p>
            <a:r>
              <a:rPr lang="en-US" sz="2400" b="1" dirty="0" err="1"/>
              <a:t>Gestasyonel</a:t>
            </a:r>
            <a:r>
              <a:rPr lang="en-US" sz="2400" b="1" dirty="0"/>
              <a:t> </a:t>
            </a:r>
            <a:r>
              <a:rPr lang="en-US" sz="2400" b="1" dirty="0" err="1"/>
              <a:t>diyabet</a:t>
            </a:r>
            <a:r>
              <a:rPr lang="en-US" sz="2400" b="1" dirty="0"/>
              <a:t>, </a:t>
            </a:r>
            <a:r>
              <a:rPr lang="en-US" sz="2400" dirty="0" err="1"/>
              <a:t>gebe</a:t>
            </a:r>
            <a:r>
              <a:rPr lang="en-US" sz="2400" dirty="0"/>
              <a:t> </a:t>
            </a:r>
            <a:r>
              <a:rPr lang="en-US" sz="2400" dirty="0" err="1"/>
              <a:t>bayanlarda</a:t>
            </a:r>
            <a:r>
              <a:rPr lang="en-US" sz="2400" dirty="0"/>
              <a:t> risk </a:t>
            </a:r>
            <a:r>
              <a:rPr lang="en-US" sz="2400" dirty="0" err="1"/>
              <a:t>faktörü</a:t>
            </a:r>
            <a:r>
              <a:rPr lang="en-US" sz="2400" dirty="0"/>
              <a:t> </a:t>
            </a:r>
            <a:r>
              <a:rPr lang="en-US" sz="2400" dirty="0" err="1"/>
              <a:t>olsun</a:t>
            </a:r>
            <a:r>
              <a:rPr lang="en-US" sz="2400" dirty="0"/>
              <a:t> </a:t>
            </a:r>
            <a:r>
              <a:rPr lang="en-US" sz="2400" dirty="0" err="1"/>
              <a:t>ya</a:t>
            </a:r>
            <a:r>
              <a:rPr lang="en-US" sz="2400" dirty="0"/>
              <a:t> da </a:t>
            </a:r>
            <a:r>
              <a:rPr lang="en-US" sz="2400" dirty="0" err="1"/>
              <a:t>olmasın</a:t>
            </a:r>
            <a:r>
              <a:rPr lang="en-US" sz="2400" dirty="0"/>
              <a:t> </a:t>
            </a:r>
            <a:r>
              <a:rPr lang="en-US" sz="2400" dirty="0" err="1"/>
              <a:t>mutlaka</a:t>
            </a:r>
            <a:r>
              <a:rPr lang="en-US" sz="2400" dirty="0"/>
              <a:t> </a:t>
            </a:r>
            <a:r>
              <a:rPr lang="en-US" sz="2400" dirty="0" err="1"/>
              <a:t>gebeliğin</a:t>
            </a:r>
            <a:r>
              <a:rPr lang="en-US" sz="2400" dirty="0"/>
              <a:t> 24. </a:t>
            </a:r>
            <a:r>
              <a:rPr lang="en-US" sz="2400" dirty="0" err="1"/>
              <a:t>Ve</a:t>
            </a:r>
            <a:r>
              <a:rPr lang="en-US" sz="2400" dirty="0"/>
              <a:t> 28. </a:t>
            </a:r>
            <a:r>
              <a:rPr lang="en-US" sz="2400" dirty="0" err="1"/>
              <a:t>Haftalarında</a:t>
            </a:r>
            <a:r>
              <a:rPr lang="en-US" sz="2400" dirty="0"/>
              <a:t> </a:t>
            </a:r>
            <a:r>
              <a:rPr lang="en-US" sz="2400" dirty="0" err="1"/>
              <a:t>kontrol</a:t>
            </a:r>
            <a:r>
              <a:rPr lang="en-US" sz="2400" dirty="0"/>
              <a:t> </a:t>
            </a:r>
            <a:r>
              <a:rPr lang="en-US" sz="2400" dirty="0" err="1"/>
              <a:t>ettirilmesi</a:t>
            </a:r>
            <a:r>
              <a:rPr lang="en-US" sz="2400" dirty="0"/>
              <a:t> </a:t>
            </a:r>
            <a:r>
              <a:rPr lang="en-US" sz="2400" dirty="0" err="1"/>
              <a:t>gerekmektedir</a:t>
            </a:r>
            <a:r>
              <a:rPr lang="en-US" sz="2400" dirty="0"/>
              <a:t>. Bu </a:t>
            </a:r>
            <a:r>
              <a:rPr lang="en-US" sz="2400" dirty="0" err="1"/>
              <a:t>dönem</a:t>
            </a:r>
            <a:r>
              <a:rPr lang="en-US" sz="2400" dirty="0"/>
              <a:t> </a:t>
            </a:r>
            <a:r>
              <a:rPr lang="en-US" sz="2400" dirty="0" err="1"/>
              <a:t>diyabet</a:t>
            </a:r>
            <a:r>
              <a:rPr lang="en-US" sz="2400" dirty="0"/>
              <a:t> </a:t>
            </a:r>
            <a:r>
              <a:rPr lang="en-US" sz="2400" dirty="0" err="1"/>
              <a:t>ihtimalinin</a:t>
            </a:r>
            <a:r>
              <a:rPr lang="en-US" sz="2400" dirty="0"/>
              <a:t> </a:t>
            </a:r>
            <a:r>
              <a:rPr lang="en-US" sz="2400" dirty="0" err="1"/>
              <a:t>oluşması</a:t>
            </a:r>
            <a:r>
              <a:rPr lang="en-US" sz="2400" dirty="0"/>
              <a:t> </a:t>
            </a:r>
            <a:r>
              <a:rPr lang="en-US" sz="2400" dirty="0" err="1"/>
              <a:t>için</a:t>
            </a:r>
            <a:r>
              <a:rPr lang="en-US" sz="2400" dirty="0"/>
              <a:t> en </a:t>
            </a:r>
            <a:r>
              <a:rPr lang="en-US" sz="2400" dirty="0" err="1"/>
              <a:t>kritik</a:t>
            </a:r>
            <a:r>
              <a:rPr lang="en-US" sz="2400" dirty="0"/>
              <a:t> </a:t>
            </a:r>
            <a:r>
              <a:rPr lang="en-US" sz="2400" dirty="0" err="1"/>
              <a:t>dönemdir</a:t>
            </a:r>
            <a:r>
              <a:rPr lang="en-US" sz="2400" dirty="0"/>
              <a:t>. </a:t>
            </a:r>
            <a:r>
              <a:rPr lang="en-US" sz="2400" dirty="0" err="1"/>
              <a:t>Yapılan</a:t>
            </a:r>
            <a:r>
              <a:rPr lang="en-US" sz="2400" dirty="0"/>
              <a:t> </a:t>
            </a:r>
            <a:r>
              <a:rPr lang="en-US" sz="2400" dirty="0" err="1"/>
              <a:t>testin</a:t>
            </a:r>
            <a:r>
              <a:rPr lang="en-US" sz="2400" dirty="0"/>
              <a:t> </a:t>
            </a:r>
            <a:r>
              <a:rPr lang="en-US" sz="2400" dirty="0" err="1"/>
              <a:t>adı</a:t>
            </a:r>
            <a:r>
              <a:rPr lang="en-US" sz="2400" dirty="0"/>
              <a:t> '' oral </a:t>
            </a:r>
            <a:r>
              <a:rPr lang="en-US" sz="2400" dirty="0" err="1"/>
              <a:t>glukoz</a:t>
            </a:r>
            <a:r>
              <a:rPr lang="en-US" sz="2400" dirty="0"/>
              <a:t> </a:t>
            </a:r>
            <a:r>
              <a:rPr lang="en-US" sz="2400" dirty="0" err="1"/>
              <a:t>tolerans</a:t>
            </a:r>
            <a:r>
              <a:rPr lang="en-US" sz="2400" dirty="0"/>
              <a:t> </a:t>
            </a:r>
            <a:r>
              <a:rPr lang="en-US" sz="2400" dirty="0" err="1"/>
              <a:t>testi</a:t>
            </a:r>
            <a:r>
              <a:rPr lang="en-US" sz="2400" dirty="0"/>
              <a:t>'' </a:t>
            </a:r>
            <a:r>
              <a:rPr lang="en-US" sz="2400" dirty="0" err="1"/>
              <a:t>olarak</a:t>
            </a:r>
            <a:r>
              <a:rPr lang="en-US" sz="2400" dirty="0"/>
              <a:t> </a:t>
            </a:r>
            <a:r>
              <a:rPr lang="en-US" sz="2400" dirty="0" err="1"/>
              <a:t>geçmektedir</a:t>
            </a:r>
            <a:r>
              <a:rPr lang="en-US" sz="2400" dirty="0"/>
              <a:t>. </a:t>
            </a:r>
            <a:r>
              <a:rPr lang="en-US" sz="2400" dirty="0" err="1"/>
              <a:t>Gebelik</a:t>
            </a:r>
            <a:r>
              <a:rPr lang="en-US" sz="2400" dirty="0"/>
              <a:t> </a:t>
            </a:r>
            <a:r>
              <a:rPr lang="en-US" sz="2400" dirty="0" err="1"/>
              <a:t>döneminde</a:t>
            </a:r>
            <a:r>
              <a:rPr lang="en-US" sz="2400" dirty="0"/>
              <a:t> </a:t>
            </a:r>
            <a:r>
              <a:rPr lang="en-US" sz="2400" dirty="0" err="1"/>
              <a:t>olması</a:t>
            </a:r>
            <a:r>
              <a:rPr lang="en-US" sz="2400" dirty="0"/>
              <a:t> </a:t>
            </a:r>
            <a:r>
              <a:rPr lang="en-US" sz="2400" dirty="0" err="1"/>
              <a:t>gereken</a:t>
            </a:r>
            <a:r>
              <a:rPr lang="en-US" sz="2400" dirty="0"/>
              <a:t> </a:t>
            </a:r>
            <a:r>
              <a:rPr lang="en-US" sz="2400" dirty="0" err="1"/>
              <a:t>açlık</a:t>
            </a:r>
            <a:r>
              <a:rPr lang="en-US" sz="2400" dirty="0"/>
              <a:t> </a:t>
            </a:r>
            <a:r>
              <a:rPr lang="en-US" sz="2400" dirty="0" err="1"/>
              <a:t>kan</a:t>
            </a:r>
            <a:r>
              <a:rPr lang="en-US" sz="2400" dirty="0"/>
              <a:t> </a:t>
            </a:r>
            <a:r>
              <a:rPr lang="en-US" sz="2400" dirty="0" err="1"/>
              <a:t>şekeri</a:t>
            </a:r>
            <a:r>
              <a:rPr lang="en-US" sz="2400" dirty="0"/>
              <a:t> 60-90mg/dl, </a:t>
            </a:r>
            <a:r>
              <a:rPr lang="en-US" sz="2400" dirty="0" err="1"/>
              <a:t>tokluk</a:t>
            </a:r>
            <a:r>
              <a:rPr lang="en-US" sz="2400" dirty="0"/>
              <a:t> </a:t>
            </a:r>
            <a:r>
              <a:rPr lang="en-US" sz="2400" dirty="0" err="1"/>
              <a:t>kan</a:t>
            </a:r>
            <a:r>
              <a:rPr lang="en-US" sz="2400" dirty="0"/>
              <a:t> </a:t>
            </a:r>
            <a:r>
              <a:rPr lang="en-US" sz="2400" dirty="0" err="1"/>
              <a:t>şekerinin</a:t>
            </a:r>
            <a:r>
              <a:rPr lang="en-US" sz="2400" dirty="0"/>
              <a:t> </a:t>
            </a:r>
            <a:r>
              <a:rPr lang="en-US" sz="2400" dirty="0" err="1"/>
              <a:t>ise</a:t>
            </a:r>
            <a:r>
              <a:rPr lang="en-US" sz="2400" dirty="0"/>
              <a:t> 120-130 mg/dl </a:t>
            </a:r>
            <a:r>
              <a:rPr lang="en-US" sz="2400" dirty="0" err="1"/>
              <a:t>olması</a:t>
            </a:r>
            <a:endParaRPr lang="en-US" sz="2400" dirty="0"/>
          </a:p>
          <a:p>
            <a:pPr marL="137160" indent="0">
              <a:buNone/>
            </a:pPr>
            <a:r>
              <a:rPr lang="tr-TR" sz="2400" dirty="0" smtClean="0"/>
              <a:t>      </a:t>
            </a:r>
            <a:r>
              <a:rPr lang="en-US" sz="2400" dirty="0" err="1" smtClean="0"/>
              <a:t>gerekmektedir</a:t>
            </a:r>
            <a:r>
              <a:rPr lang="en-US" sz="2400" dirty="0"/>
              <a:t>.</a:t>
            </a:r>
          </a:p>
          <a:p>
            <a:endParaRPr lang="en-US" sz="2400" b="1" u="sng" dirty="0"/>
          </a:p>
        </p:txBody>
      </p:sp>
    </p:spTree>
    <p:extLst>
      <p:ext uri="{BB962C8B-B14F-4D97-AF65-F5344CB8AC3E}">
        <p14:creationId xmlns:p14="http://schemas.microsoft.com/office/powerpoint/2010/main" val="48975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DİYABET BELİRTİLERİ NELERDİR?</a:t>
            </a:r>
          </a:p>
        </p:txBody>
      </p:sp>
      <p:sp>
        <p:nvSpPr>
          <p:cNvPr id="3" name="İçerik Yer Tutucusu 2"/>
          <p:cNvSpPr>
            <a:spLocks noGrp="1"/>
          </p:cNvSpPr>
          <p:nvPr>
            <p:ph idx="1"/>
          </p:nvPr>
        </p:nvSpPr>
        <p:spPr>
          <a:xfrm>
            <a:off x="913795" y="1932931"/>
            <a:ext cx="5433535" cy="3695136"/>
          </a:xfrm>
        </p:spPr>
        <p:txBody>
          <a:bodyPr>
            <a:normAutofit fontScale="70000" lnSpcReduction="20000"/>
          </a:bodyPr>
          <a:lstStyle/>
          <a:p>
            <a:pPr marL="0" indent="0">
              <a:buNone/>
            </a:pPr>
            <a:r>
              <a:rPr lang="tr-TR" dirty="0"/>
              <a:t>➢Çok su içme, ağız kuruluğu</a:t>
            </a:r>
          </a:p>
          <a:p>
            <a:pPr marL="0" indent="0">
              <a:buNone/>
            </a:pPr>
            <a:r>
              <a:rPr lang="tr-TR" dirty="0"/>
              <a:t>➢Çok idrara çıkma – gece sık idrara çıkma</a:t>
            </a:r>
          </a:p>
          <a:p>
            <a:pPr marL="0" indent="0">
              <a:buNone/>
            </a:pPr>
            <a:r>
              <a:rPr lang="tr-TR" dirty="0"/>
              <a:t>➢İdrar yolu enfeksiyonları</a:t>
            </a:r>
          </a:p>
          <a:p>
            <a:pPr marL="0" indent="0">
              <a:buNone/>
            </a:pPr>
            <a:r>
              <a:rPr lang="tr-TR" dirty="0"/>
              <a:t>➢Çok yemek yeme</a:t>
            </a:r>
          </a:p>
          <a:p>
            <a:pPr marL="0" indent="0">
              <a:buNone/>
            </a:pPr>
            <a:r>
              <a:rPr lang="tr-TR" dirty="0"/>
              <a:t>➢Ağırlık artışı veya istemsiz zayıflama</a:t>
            </a:r>
          </a:p>
          <a:p>
            <a:pPr marL="0" indent="0">
              <a:buNone/>
            </a:pPr>
            <a:r>
              <a:rPr lang="tr-TR" dirty="0"/>
              <a:t>➢Halsizlik, yorgunluk</a:t>
            </a:r>
          </a:p>
          <a:p>
            <a:pPr marL="0" indent="0">
              <a:buNone/>
            </a:pPr>
            <a:r>
              <a:rPr lang="tr-TR" dirty="0"/>
              <a:t>➢Bulanık görme</a:t>
            </a:r>
          </a:p>
          <a:p>
            <a:pPr marL="0" indent="0">
              <a:buNone/>
            </a:pPr>
            <a:r>
              <a:rPr lang="tr-TR" dirty="0"/>
              <a:t>➢Ayaklarda uyuşma, karıncalanma, yanma olması</a:t>
            </a:r>
          </a:p>
          <a:p>
            <a:pPr marL="0" indent="0">
              <a:buNone/>
            </a:pPr>
            <a:r>
              <a:rPr lang="tr-TR" dirty="0"/>
              <a:t>➢Yaraların normalden geç iyileşmesi</a:t>
            </a:r>
          </a:p>
        </p:txBody>
      </p:sp>
      <p:pic>
        <p:nvPicPr>
          <p:cNvPr id="5" name="Resim 4"/>
          <p:cNvPicPr>
            <a:picLocks noChangeAspect="1"/>
          </p:cNvPicPr>
          <p:nvPr/>
        </p:nvPicPr>
        <p:blipFill>
          <a:blip r:embed="rId2"/>
          <a:stretch>
            <a:fillRect/>
          </a:stretch>
        </p:blipFill>
        <p:spPr>
          <a:xfrm>
            <a:off x="6576062" y="1932931"/>
            <a:ext cx="5040631" cy="3360420"/>
          </a:xfrm>
          <a:prstGeom prst="rect">
            <a:avLst/>
          </a:prstGeom>
        </p:spPr>
      </p:pic>
    </p:spTree>
    <p:extLst>
      <p:ext uri="{BB962C8B-B14F-4D97-AF65-F5344CB8AC3E}">
        <p14:creationId xmlns:p14="http://schemas.microsoft.com/office/powerpoint/2010/main" val="2868116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Normal kan şekeri aralığı nasıl olmalıdır?</a:t>
            </a:r>
          </a:p>
        </p:txBody>
      </p:sp>
      <p:sp>
        <p:nvSpPr>
          <p:cNvPr id="3" name="İçerik Yer Tutucusu 2"/>
          <p:cNvSpPr>
            <a:spLocks noGrp="1"/>
          </p:cNvSpPr>
          <p:nvPr>
            <p:ph idx="1"/>
          </p:nvPr>
        </p:nvSpPr>
        <p:spPr/>
        <p:txBody>
          <a:bodyPr/>
          <a:lstStyle/>
          <a:p>
            <a:r>
              <a:rPr lang="tr-TR" b="1" u="sng" dirty="0">
                <a:solidFill>
                  <a:srgbClr val="FFC000"/>
                </a:solidFill>
              </a:rPr>
              <a:t>AÇLIK:</a:t>
            </a:r>
            <a:r>
              <a:rPr lang="tr-TR" dirty="0">
                <a:solidFill>
                  <a:srgbClr val="FFC000"/>
                </a:solidFill>
              </a:rPr>
              <a:t> </a:t>
            </a:r>
            <a:r>
              <a:rPr lang="tr-TR" dirty="0"/>
              <a:t>70 – </a:t>
            </a:r>
            <a:r>
              <a:rPr lang="tr-TR" dirty="0" smtClean="0"/>
              <a:t>110 </a:t>
            </a:r>
            <a:r>
              <a:rPr lang="tr-TR" dirty="0"/>
              <a:t>ARASI ( yemekten önce insülin yapılmadan)</a:t>
            </a:r>
          </a:p>
          <a:p>
            <a:endParaRPr lang="tr-TR" dirty="0"/>
          </a:p>
          <a:p>
            <a:r>
              <a:rPr lang="tr-TR" b="1" u="sng" dirty="0">
                <a:solidFill>
                  <a:srgbClr val="FFC000"/>
                </a:solidFill>
              </a:rPr>
              <a:t>TOKLUK</a:t>
            </a:r>
            <a:r>
              <a:rPr lang="tr-TR" dirty="0">
                <a:solidFill>
                  <a:srgbClr val="FFFF00"/>
                </a:solidFill>
              </a:rPr>
              <a:t>: </a:t>
            </a:r>
            <a:r>
              <a:rPr lang="tr-TR" dirty="0" smtClean="0"/>
              <a:t>110 </a:t>
            </a:r>
            <a:r>
              <a:rPr lang="tr-TR" dirty="0"/>
              <a:t>– </a:t>
            </a:r>
            <a:r>
              <a:rPr lang="tr-TR" dirty="0" smtClean="0"/>
              <a:t>140 </a:t>
            </a:r>
            <a:r>
              <a:rPr lang="tr-TR" dirty="0"/>
              <a:t>ARASI ( ilk lokmayı aldıktan 2 saat sonra)</a:t>
            </a:r>
          </a:p>
        </p:txBody>
      </p:sp>
      <p:pic>
        <p:nvPicPr>
          <p:cNvPr id="5" name="Resim 4"/>
          <p:cNvPicPr>
            <a:picLocks noChangeAspect="1"/>
          </p:cNvPicPr>
          <p:nvPr/>
        </p:nvPicPr>
        <p:blipFill>
          <a:blip r:embed="rId2"/>
          <a:stretch>
            <a:fillRect/>
          </a:stretch>
        </p:blipFill>
        <p:spPr>
          <a:xfrm>
            <a:off x="4012195" y="4032966"/>
            <a:ext cx="4164068" cy="2354498"/>
          </a:xfrm>
          <a:prstGeom prst="rect">
            <a:avLst/>
          </a:prstGeom>
        </p:spPr>
      </p:pic>
    </p:spTree>
    <p:extLst>
      <p:ext uri="{BB962C8B-B14F-4D97-AF65-F5344CB8AC3E}">
        <p14:creationId xmlns:p14="http://schemas.microsoft.com/office/powerpoint/2010/main" val="2564797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Diyabette ilaç tedavisi</a:t>
            </a:r>
            <a:endParaRPr lang="tr-TR" dirty="0"/>
          </a:p>
        </p:txBody>
      </p:sp>
      <p:sp>
        <p:nvSpPr>
          <p:cNvPr id="10" name="İçerik Yer Tutucusu 2"/>
          <p:cNvSpPr txBox="1">
            <a:spLocks/>
          </p:cNvSpPr>
          <p:nvPr/>
        </p:nvSpPr>
        <p:spPr>
          <a:xfrm>
            <a:off x="8459488" y="4042545"/>
            <a:ext cx="2305499" cy="159181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lgn="ctr">
              <a:buNone/>
            </a:pPr>
            <a:endParaRPr lang="tr-TR" b="1" dirty="0" smtClean="0"/>
          </a:p>
        </p:txBody>
      </p:sp>
      <p:sp>
        <p:nvSpPr>
          <p:cNvPr id="7" name="Rectangle 6"/>
          <p:cNvSpPr/>
          <p:nvPr/>
        </p:nvSpPr>
        <p:spPr>
          <a:xfrm>
            <a:off x="2765425" y="1540659"/>
            <a:ext cx="3048000" cy="954107"/>
          </a:xfrm>
          <a:prstGeom prst="rect">
            <a:avLst/>
          </a:prstGeom>
        </p:spPr>
        <p:txBody>
          <a:bodyPr>
            <a:spAutoFit/>
          </a:bodyPr>
          <a:lstStyle/>
          <a:p>
            <a:pPr lvl="0">
              <a:spcBef>
                <a:spcPct val="20000"/>
              </a:spcBef>
              <a:buClr>
                <a:prstClr val="white">
                  <a:shade val="95000"/>
                </a:prstClr>
              </a:buClr>
              <a:buSzPct val="65000"/>
            </a:pPr>
            <a:r>
              <a:rPr lang="tr-TR" sz="2800" b="1" dirty="0">
                <a:solidFill>
                  <a:prstClr val="white"/>
                </a:solidFill>
              </a:rPr>
              <a:t>Oral yolla alınan ajanlar</a:t>
            </a:r>
          </a:p>
        </p:txBody>
      </p:sp>
      <p:sp>
        <p:nvSpPr>
          <p:cNvPr id="11" name="Rectangle 10"/>
          <p:cNvSpPr/>
          <p:nvPr/>
        </p:nvSpPr>
        <p:spPr>
          <a:xfrm>
            <a:off x="5990492" y="1641230"/>
            <a:ext cx="3868615" cy="523220"/>
          </a:xfrm>
          <a:prstGeom prst="rect">
            <a:avLst/>
          </a:prstGeom>
        </p:spPr>
        <p:txBody>
          <a:bodyPr wrap="square">
            <a:spAutoFit/>
          </a:bodyPr>
          <a:lstStyle/>
          <a:p>
            <a:pPr lvl="0" algn="ctr"/>
            <a:r>
              <a:rPr lang="tr-TR" sz="2800" b="1" dirty="0">
                <a:solidFill>
                  <a:prstClr val="white"/>
                </a:solidFill>
              </a:rPr>
              <a:t>İnsülinler</a:t>
            </a:r>
          </a:p>
        </p:txBody>
      </p:sp>
    </p:spTree>
    <p:extLst>
      <p:ext uri="{BB962C8B-B14F-4D97-AF65-F5344CB8AC3E}">
        <p14:creationId xmlns:p14="http://schemas.microsoft.com/office/powerpoint/2010/main" val="1686361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Oral </a:t>
            </a:r>
            <a:r>
              <a:rPr lang="tr-TR" dirty="0" err="1" smtClean="0"/>
              <a:t>antidiyabetik</a:t>
            </a:r>
            <a:r>
              <a:rPr lang="tr-TR" dirty="0" smtClean="0"/>
              <a:t> ilaçlar</a:t>
            </a:r>
            <a:endParaRPr lang="tr-TR" dirty="0"/>
          </a:p>
        </p:txBody>
      </p:sp>
      <p:sp>
        <p:nvSpPr>
          <p:cNvPr id="3" name="İçerik Yer Tutucusu 2"/>
          <p:cNvSpPr>
            <a:spLocks noGrp="1"/>
          </p:cNvSpPr>
          <p:nvPr>
            <p:ph idx="1"/>
          </p:nvPr>
        </p:nvSpPr>
        <p:spPr/>
        <p:txBody>
          <a:bodyPr/>
          <a:lstStyle/>
          <a:p>
            <a:r>
              <a:rPr lang="tr-TR" dirty="0"/>
              <a:t>Oral </a:t>
            </a:r>
            <a:r>
              <a:rPr lang="tr-TR" dirty="0" err="1"/>
              <a:t>antidiyabetik</a:t>
            </a:r>
            <a:r>
              <a:rPr lang="tr-TR" dirty="0"/>
              <a:t> ilaçlar, insüline bağımlı olmayan diyabetlilerde ve sadece diyetle kan şekerleri kontrol edilemiyorsa kullanılmaktadır.</a:t>
            </a:r>
          </a:p>
          <a:p>
            <a:endParaRPr lang="tr-TR" dirty="0"/>
          </a:p>
          <a:p>
            <a:endParaRPr lang="tr-TR" dirty="0"/>
          </a:p>
        </p:txBody>
      </p:sp>
      <p:pic>
        <p:nvPicPr>
          <p:cNvPr id="5" name="Resim 4"/>
          <p:cNvPicPr>
            <a:picLocks noChangeAspect="1"/>
          </p:cNvPicPr>
          <p:nvPr/>
        </p:nvPicPr>
        <p:blipFill>
          <a:blip r:embed="rId2"/>
          <a:stretch>
            <a:fillRect/>
          </a:stretch>
        </p:blipFill>
        <p:spPr>
          <a:xfrm>
            <a:off x="4118817" y="3491348"/>
            <a:ext cx="3934531" cy="2082275"/>
          </a:xfrm>
          <a:prstGeom prst="rect">
            <a:avLst/>
          </a:prstGeom>
        </p:spPr>
      </p:pic>
    </p:spTree>
    <p:extLst>
      <p:ext uri="{BB962C8B-B14F-4D97-AF65-F5344CB8AC3E}">
        <p14:creationId xmlns:p14="http://schemas.microsoft.com/office/powerpoint/2010/main" val="4283738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İnsülin bağımlılık yapar mı?</a:t>
            </a:r>
          </a:p>
        </p:txBody>
      </p:sp>
      <p:sp>
        <p:nvSpPr>
          <p:cNvPr id="3" name="İçerik Yer Tutucusu 2"/>
          <p:cNvSpPr>
            <a:spLocks noGrp="1"/>
          </p:cNvSpPr>
          <p:nvPr>
            <p:ph idx="1"/>
          </p:nvPr>
        </p:nvSpPr>
        <p:spPr>
          <a:xfrm>
            <a:off x="913797" y="1730563"/>
            <a:ext cx="10565327" cy="4060641"/>
          </a:xfrm>
        </p:spPr>
        <p:txBody>
          <a:bodyPr>
            <a:normAutofit fontScale="70000" lnSpcReduction="20000"/>
          </a:bodyPr>
          <a:lstStyle/>
          <a:p>
            <a:r>
              <a:rPr lang="tr-TR" dirty="0"/>
              <a:t>İnsülin bağımlılık yapmaz. İnsülin tedavisi normal şartlarda vü­cutta salgılanması gereken insülin hormonunun salgılanamadığı için dışarıdan verilerek uygulanan bir ”yerine koyma” tedavisidir. İnsülin çoğu kez enjeksiyon uygulama kurallarına uyulmaması nedeniyle kan </a:t>
            </a:r>
            <a:r>
              <a:rPr lang="tr-TR" dirty="0" err="1"/>
              <a:t>glukozunu</a:t>
            </a:r>
            <a:r>
              <a:rPr lang="tr-TR" dirty="0"/>
              <a:t> olması gereken değerin daha altına düşürebilir (hipoglisemi). İnsülinin hipoglisemi dışında bilinen hiçbir yan etkisi yoktur. İnsülin tip 1 diyabette mutlak uygulan­ması gereken bir tedavi yöntemidir. Tip 2 diyabette ise gerekli durumlarda ve hekimin uygun gördüğü şekilde ağızdan alınan kan </a:t>
            </a:r>
            <a:r>
              <a:rPr lang="tr-TR" dirty="0" err="1"/>
              <a:t>glukozunu</a:t>
            </a:r>
            <a:r>
              <a:rPr lang="tr-TR" dirty="0"/>
              <a:t> düşüren ilaçlarla beraber ya da tek başına insülin uygulanabilir. Erken başlanan insülin tedavisiyle diyabetin vücuda (göz, kalp, böbrek, damar ve sinirler gibi) vereceği zararlar ön­lenebilir.</a:t>
            </a:r>
          </a:p>
          <a:p>
            <a:endParaRPr lang="tr-TR" dirty="0"/>
          </a:p>
          <a:p>
            <a:r>
              <a:rPr lang="tr-TR" dirty="0"/>
              <a:t>Tip 2 diyabetiklerde kan </a:t>
            </a:r>
            <a:r>
              <a:rPr lang="tr-TR" dirty="0" err="1"/>
              <a:t>glukoz</a:t>
            </a:r>
            <a:r>
              <a:rPr lang="tr-TR" dirty="0"/>
              <a:t> değerleri dengelendiği takdirde daha sonrasında ilaç tedavisine dönme olasılığı da bazı hastalarda olabilir. Ayrıca tip 2 diyabetlilerde ameliyat, ateşli ağır hastalık ve hastanede müdahale edilmesi gereken durumlarda geçici olarak insülin tedavisi uygulanmalıdır.</a:t>
            </a:r>
          </a:p>
        </p:txBody>
      </p:sp>
    </p:spTree>
    <p:extLst>
      <p:ext uri="{BB962C8B-B14F-4D97-AF65-F5344CB8AC3E}">
        <p14:creationId xmlns:p14="http://schemas.microsoft.com/office/powerpoint/2010/main" val="1442863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TotalTime>
  <Words>1179</Words>
  <Application>Microsoft Office PowerPoint</Application>
  <PresentationFormat>Custom</PresentationFormat>
  <Paragraphs>74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Diyabet ve ilaç tedavisi</vt:lpstr>
      <vt:lpstr>DİYABET (ŞEKER HASTALIĞI) NEDİR?</vt:lpstr>
      <vt:lpstr>DİYABETİN TÜRLERİ NELERDİR?</vt:lpstr>
      <vt:lpstr>PowerPoint Presentation</vt:lpstr>
      <vt:lpstr> DİYABET BELİRTİLERİ NELERDİR?</vt:lpstr>
      <vt:lpstr>Normal kan şekeri aralığı nasıl olmalıdır?</vt:lpstr>
      <vt:lpstr>Diyabette ilaç tedavisi</vt:lpstr>
      <vt:lpstr>Oral antidiyabetik ilaçlar</vt:lpstr>
      <vt:lpstr>İnsülin bağımlılık yapar mı?</vt:lpstr>
      <vt:lpstr>İnsülin kilo aldırır mı?</vt:lpstr>
      <vt:lpstr>Gebelikte insülin kullanmak çocuğa zarar verir mi?</vt:lpstr>
      <vt:lpstr>İnsülin enjeksiyonu nereye yapılmalıdır?</vt:lpstr>
      <vt:lpstr>Enjeksiyon bölgesi seçimi</vt:lpstr>
      <vt:lpstr>PowerPoint Presentation</vt:lpstr>
      <vt:lpstr>PowerPoint Presentation</vt:lpstr>
      <vt:lpstr>İnsülinin Saklanması</vt:lpstr>
      <vt:lpstr>EĞİTİM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eczane ayşe</dc:creator>
  <cp:lastModifiedBy>HIS1222GYBHm</cp:lastModifiedBy>
  <cp:revision>24</cp:revision>
  <dcterms:created xsi:type="dcterms:W3CDTF">2022-05-13T05:54:52Z</dcterms:created>
  <dcterms:modified xsi:type="dcterms:W3CDTF">2023-07-18T07:22:27Z</dcterms:modified>
</cp:coreProperties>
</file>