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22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D1651-543F-40FA-B302-EA9CFF34A062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6741D-7B5E-48C1-9AB7-EA817D078B3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D1651-543F-40FA-B302-EA9CFF34A062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6741D-7B5E-48C1-9AB7-EA817D078B3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D1651-543F-40FA-B302-EA9CFF34A062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6741D-7B5E-48C1-9AB7-EA817D078B3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D1651-543F-40FA-B302-EA9CFF34A062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6741D-7B5E-48C1-9AB7-EA817D078B3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D1651-543F-40FA-B302-EA9CFF34A062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6741D-7B5E-48C1-9AB7-EA817D078B3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D1651-543F-40FA-B302-EA9CFF34A062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6741D-7B5E-48C1-9AB7-EA817D078B3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D1651-543F-40FA-B302-EA9CFF34A062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6741D-7B5E-48C1-9AB7-EA817D078B3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D1651-543F-40FA-B302-EA9CFF34A062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6741D-7B5E-48C1-9AB7-EA817D078B3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D1651-543F-40FA-B302-EA9CFF34A062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6741D-7B5E-48C1-9AB7-EA817D078B3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D1651-543F-40FA-B302-EA9CFF34A062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6741D-7B5E-48C1-9AB7-EA817D078B3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D1651-543F-40FA-B302-EA9CFF34A062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6741D-7B5E-48C1-9AB7-EA817D078B3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9D1651-543F-40FA-B302-EA9CFF34A062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6741D-7B5E-48C1-9AB7-EA817D078B3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>
            <a:extLst>
              <a:ext uri="{FF2B5EF4-FFF2-40B4-BE49-F238E27FC236}">
                <a16:creationId xmlns:a16="http://schemas.microsoft.com/office/drawing/2014/main" id="{C6D088ED-6E73-47DC-AA93-021877DAD8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b="1" dirty="0">
                <a:solidFill>
                  <a:srgbClr val="FF0000"/>
                </a:solidFill>
              </a:rPr>
              <a:t>GLASKOW KOMA SKALASI</a:t>
            </a:r>
          </a:p>
        </p:txBody>
      </p:sp>
      <p:sp>
        <p:nvSpPr>
          <p:cNvPr id="5" name="Alt Başlık 4">
            <a:extLst>
              <a:ext uri="{FF2B5EF4-FFF2-40B4-BE49-F238E27FC236}">
                <a16:creationId xmlns:a16="http://schemas.microsoft.com/office/drawing/2014/main" id="{CD5E36C5-382E-434C-81DB-E3712A8084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7400" y="3717032"/>
            <a:ext cx="6400800" cy="1752600"/>
          </a:xfrm>
        </p:spPr>
        <p:txBody>
          <a:bodyPr>
            <a:normAutofit/>
          </a:bodyPr>
          <a:lstStyle/>
          <a:p>
            <a:pPr lvl="0" algn="r">
              <a:lnSpc>
                <a:spcPct val="90000"/>
              </a:lnSpc>
              <a:spcBef>
                <a:spcPts val="1000"/>
              </a:spcBef>
            </a:pPr>
            <a:r>
              <a:rPr lang="tr-TR" sz="2000" b="1" dirty="0">
                <a:solidFill>
                  <a:prstClr val="black"/>
                </a:solidFill>
              </a:rPr>
              <a:t>ŞENAY EVREN ÖZTAŞLI</a:t>
            </a:r>
          </a:p>
          <a:p>
            <a:pPr lvl="0" algn="r">
              <a:lnSpc>
                <a:spcPct val="90000"/>
              </a:lnSpc>
              <a:spcBef>
                <a:spcPts val="1000"/>
              </a:spcBef>
            </a:pPr>
            <a:r>
              <a:rPr lang="tr-TR" sz="2000" b="1" dirty="0">
                <a:solidFill>
                  <a:prstClr val="black"/>
                </a:solidFill>
              </a:rPr>
              <a:t>EĞİTİM HEMŞİRESİ</a:t>
            </a:r>
          </a:p>
          <a:p>
            <a:endParaRPr lang="tr-TR" sz="3600" dirty="0"/>
          </a:p>
        </p:txBody>
      </p:sp>
      <p:pic>
        <p:nvPicPr>
          <p:cNvPr id="7" name="Picture 3" descr="C:\Users\NEUHISQ1\Desktop\NEU Hospital Logo (2).png">
            <a:extLst>
              <a:ext uri="{FF2B5EF4-FFF2-40B4-BE49-F238E27FC236}">
                <a16:creationId xmlns:a16="http://schemas.microsoft.com/office/drawing/2014/main" id="{C65F2B6D-F5E2-4000-8F9B-42BE3ADE9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10206" y="1034938"/>
            <a:ext cx="2085303" cy="3685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13264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6" name="Picture 2" descr="http://images.slideplayer.biz.tr/8/2317796/slides/slide_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3838" y="836712"/>
            <a:ext cx="7476323" cy="5607243"/>
          </a:xfrm>
          <a:prstGeom prst="rect">
            <a:avLst/>
          </a:prstGeom>
          <a:noFill/>
        </p:spPr>
      </p:pic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64BD3169-4354-4E56-87EB-785C166329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0766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7876"/>
            <a:ext cx="8229600" cy="1143000"/>
          </a:xfrm>
        </p:spPr>
        <p:txBody>
          <a:bodyPr>
            <a:normAutofit/>
          </a:bodyPr>
          <a:lstStyle/>
          <a:p>
            <a:r>
              <a:rPr lang="tr-TR" sz="2400" b="1" dirty="0"/>
              <a:t>PUPİLLALARIN TAKİBİ</a:t>
            </a:r>
            <a:endParaRPr lang="tr-TR" sz="2400" dirty="0"/>
          </a:p>
        </p:txBody>
      </p:sp>
      <p:pic>
        <p:nvPicPr>
          <p:cNvPr id="167938" name="Picture 2" descr="http://www.itfnoroloji.org/semi2/koma_dosyalar/image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844824"/>
            <a:ext cx="7848872" cy="4464496"/>
          </a:xfrm>
          <a:prstGeom prst="rect">
            <a:avLst/>
          </a:prstGeom>
          <a:noFill/>
        </p:spPr>
      </p:pic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FB0EC99B-9BD2-4081-ACF2-2F5C4DBC68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0766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:a16="http://schemas.microsoft.com/office/drawing/2014/main" id="{B55B9E4A-0E7F-4D88-8213-A7D9525FA2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4752" y="2383445"/>
            <a:ext cx="3694496" cy="2091109"/>
          </a:xfrm>
          <a:prstGeom prst="rect">
            <a:avLst/>
          </a:prstGeom>
        </p:spPr>
      </p:pic>
      <p:pic>
        <p:nvPicPr>
          <p:cNvPr id="8" name="Picture 3" descr="C:\Users\NEUHISQ1\Desktop\NEU Hospital Logo (2).png">
            <a:extLst>
              <a:ext uri="{FF2B5EF4-FFF2-40B4-BE49-F238E27FC236}">
                <a16:creationId xmlns:a16="http://schemas.microsoft.com/office/drawing/2014/main" id="{4CAEA08E-DFF5-4F3F-AAA1-5B6A1DE6B0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076614"/>
            <a:ext cx="2085303" cy="3685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52035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0355"/>
            <a:ext cx="8229600" cy="1143000"/>
          </a:xfrm>
        </p:spPr>
        <p:txBody>
          <a:bodyPr>
            <a:normAutofit/>
          </a:bodyPr>
          <a:lstStyle/>
          <a:p>
            <a:r>
              <a:rPr lang="tr-TR" sz="2400" b="1" dirty="0"/>
              <a:t>GLASKOW KOMA SKALASI</a:t>
            </a:r>
            <a:endParaRPr lang="tr-TR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1"/>
            <a:ext cx="6131024" cy="449309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tr-TR" sz="2000" b="1" dirty="0"/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endParaRPr lang="tr-TR" sz="2000" b="1" dirty="0"/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tr-TR" sz="2000" b="1" dirty="0"/>
              <a:t>NEDİR?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endParaRPr lang="tr-TR" sz="2000" dirty="0"/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tr-TR" sz="2000" b="1" dirty="0"/>
              <a:t>NE ZAMAN YAPILIR?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endParaRPr lang="tr-TR" sz="2000" b="1" dirty="0"/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tr-TR" sz="2000" b="1" dirty="0"/>
              <a:t>KAÇ REAKSİYONUN SONUCUNA GÖRE DEĞERLENDİRİLİR?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endParaRPr lang="tr-TR" sz="2000" b="1" dirty="0"/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tr-TR" sz="2000" b="1" dirty="0"/>
              <a:t>KAÇ PUAN ÜZERİNDEN HESAPLANIR?</a:t>
            </a:r>
          </a:p>
          <a:p>
            <a:pPr>
              <a:buNone/>
            </a:pPr>
            <a:endParaRPr lang="tr-TR" sz="2000" b="1" dirty="0"/>
          </a:p>
        </p:txBody>
      </p:sp>
      <p:pic>
        <p:nvPicPr>
          <p:cNvPr id="3" name="Picture 4" descr="http://www.batmanhalkinsesigazetesi.com/images_up/soru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2492896"/>
            <a:ext cx="2114807" cy="2850902"/>
          </a:xfrm>
          <a:prstGeom prst="rect">
            <a:avLst/>
          </a:prstGeom>
          <a:noFill/>
        </p:spPr>
      </p:pic>
      <p:pic>
        <p:nvPicPr>
          <p:cNvPr id="7" name="Picture 3" descr="C:\Users\NEUHISQ1\Desktop\NEU Hospital Logo (2).png">
            <a:extLst>
              <a:ext uri="{FF2B5EF4-FFF2-40B4-BE49-F238E27FC236}">
                <a16:creationId xmlns:a16="http://schemas.microsoft.com/office/drawing/2014/main" id="{57EB143C-636E-4864-B8C8-C1CAFF369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0766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770" name="Picture 2" descr="http://doctor.ucoz.de/_si/0/538374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70678"/>
            <a:ext cx="7200800" cy="4885843"/>
          </a:xfrm>
          <a:prstGeom prst="rect">
            <a:avLst/>
          </a:prstGeom>
          <a:noFill/>
        </p:spPr>
      </p:pic>
      <p:pic>
        <p:nvPicPr>
          <p:cNvPr id="4" name="Picture 3" descr="C:\Users\NEUHISQ1\Desktop\NEU Hospital Logo (2).png">
            <a:extLst>
              <a:ext uri="{FF2B5EF4-FFF2-40B4-BE49-F238E27FC236}">
                <a16:creationId xmlns:a16="http://schemas.microsoft.com/office/drawing/2014/main" id="{9C61A15C-1C6C-4A08-86BB-F2E34C7E2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0766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15288"/>
            <a:ext cx="8229600" cy="1143000"/>
          </a:xfrm>
        </p:spPr>
        <p:txBody>
          <a:bodyPr>
            <a:normAutofit/>
          </a:bodyPr>
          <a:lstStyle/>
          <a:p>
            <a:r>
              <a:rPr lang="tr-TR" sz="2400" b="1" dirty="0"/>
              <a:t>GLASKOW KOMA SKALASI PUANLAMA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697130"/>
              </p:ext>
            </p:extLst>
          </p:nvPr>
        </p:nvGraphicFramePr>
        <p:xfrm>
          <a:off x="457200" y="1916832"/>
          <a:ext cx="8229600" cy="3510385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2077">
                <a:tc>
                  <a:txBody>
                    <a:bodyPr/>
                    <a:lstStyle/>
                    <a:p>
                      <a:r>
                        <a:rPr lang="tr-TR" dirty="0"/>
                        <a:t>15 PUAN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ORYANTE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2077">
                <a:tc>
                  <a:txBody>
                    <a:bodyPr/>
                    <a:lstStyle/>
                    <a:p>
                      <a:r>
                        <a:rPr lang="tr-TR" b="1" dirty="0"/>
                        <a:t>13-14 PUAN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/>
                        <a:t>KONFÜZE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2077">
                <a:tc>
                  <a:txBody>
                    <a:bodyPr/>
                    <a:lstStyle/>
                    <a:p>
                      <a:r>
                        <a:rPr lang="tr-TR" b="1" dirty="0"/>
                        <a:t>9-12</a:t>
                      </a:r>
                      <a:r>
                        <a:rPr lang="tr-TR" b="1" baseline="0" dirty="0"/>
                        <a:t> </a:t>
                      </a:r>
                      <a:r>
                        <a:rPr lang="tr-TR" b="1" dirty="0"/>
                        <a:t>PUAN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/>
                        <a:t>STUPOR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2077">
                <a:tc>
                  <a:txBody>
                    <a:bodyPr/>
                    <a:lstStyle/>
                    <a:p>
                      <a:r>
                        <a:rPr lang="tr-TR" b="1" dirty="0"/>
                        <a:t>4-8 PUAN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/>
                        <a:t>PERİKOMA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2077">
                <a:tc>
                  <a:txBody>
                    <a:bodyPr/>
                    <a:lstStyle/>
                    <a:p>
                      <a:r>
                        <a:rPr lang="tr-TR" b="1" dirty="0"/>
                        <a:t>3 PUAN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/>
                        <a:t>KOMA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7" name="Picture 3" descr="C:\Users\NEUHISQ1\Desktop\NEU Hospital Logo (2).png">
            <a:extLst>
              <a:ext uri="{FF2B5EF4-FFF2-40B4-BE49-F238E27FC236}">
                <a16:creationId xmlns:a16="http://schemas.microsoft.com/office/drawing/2014/main" id="{4DE819FA-6458-4059-A475-C390BAB969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0766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18" name="Picture 2" descr="http://www.acilveilkyardim.com/acilbakim/deserebrepo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700808"/>
            <a:ext cx="6032796" cy="4320480"/>
          </a:xfrm>
          <a:prstGeom prst="rect">
            <a:avLst/>
          </a:prstGeom>
          <a:noFill/>
        </p:spPr>
      </p:pic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1E8C293D-E6F8-4ABF-8F2F-FB179E385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0766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0338"/>
            <a:ext cx="8229600" cy="1143000"/>
          </a:xfrm>
        </p:spPr>
        <p:txBody>
          <a:bodyPr>
            <a:normAutofit/>
          </a:bodyPr>
          <a:lstStyle/>
          <a:p>
            <a:r>
              <a:rPr lang="tr-TR" sz="2400" b="1" dirty="0"/>
              <a:t>NOT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3"/>
          </a:xfrm>
        </p:spPr>
        <p:txBody>
          <a:bodyPr>
            <a:normAutofit/>
          </a:bodyPr>
          <a:lstStyle/>
          <a:p>
            <a:endParaRPr lang="tr-TR" sz="2000" dirty="0"/>
          </a:p>
          <a:p>
            <a:endParaRPr lang="tr-TR" sz="2000" dirty="0"/>
          </a:p>
          <a:p>
            <a:r>
              <a:rPr lang="tr-TR" sz="2000" dirty="0"/>
              <a:t>En güvenilir ağrılı uyarı </a:t>
            </a:r>
            <a:r>
              <a:rPr lang="tr-TR" sz="2000" u="sng" dirty="0"/>
              <a:t>supra-orbital çentiğe </a:t>
            </a:r>
            <a:r>
              <a:rPr lang="tr-TR" sz="2000" dirty="0"/>
              <a:t>baş parmakla bastırılarak yapılır.</a:t>
            </a:r>
          </a:p>
          <a:p>
            <a:endParaRPr lang="tr-TR" sz="2000" dirty="0"/>
          </a:p>
          <a:p>
            <a:r>
              <a:rPr lang="tr-TR" sz="2000" dirty="0"/>
              <a:t>Omuz,meme ucu,sternum gibi periferik bölgelere yapılan ağrılı uyaranda spinal cevap alınabildiği için güvenilir değildir.</a:t>
            </a:r>
          </a:p>
        </p:txBody>
      </p:sp>
      <p:sp>
        <p:nvSpPr>
          <p:cNvPr id="161794" name="AutoShape 2" descr="data:image/png;base64,iVBORw0KGgoAAAANSUhEUgAAAQAAAADFCAMAAACM/tznAAACcFBMVEX//////8z8/f7//9L/+/n/iwD/yZj/8uj/xIv/mAD/yHT/zZ/y9PX/+cL//9Xk7vDqsF0AAADx/P/7+O3h9vb/AAD8/dv6+/7///v09NHkrVoAAIn///fm+//2////+/Xv9+wAAJT//+/k5OTr9+wpAABqhZ0AAC0SAAD//8SJo7irj3Te4ugaAAB0i7G3zd//7PY4ODepvs1/mrXN0tgAAIPBsJ3+8N7Ht7EhAADHwbi8tbKqpbCnpaRVWVTy3Mjd0cUADCvLt6Do39X8t2pJVV1GRUbDw8Po9P+VrcKhsLN/f3/z5c//ycjG09u0mX9tUTX/uM0AAD1VOiCakYpjRzX/2trr4NXawqs3GwD/1Oj82rppcHnS4fP81p//d2v/lq6ZgGRKZoP8r1eHaUf/VzJcYKkADy+SlcIAJUZMPTM3O0goUXBZLABramYjOVMiGxoRHSlLHwBAUmkAETwOOGBAMSkgMUicjINCExOTmKZlX1g5MiVPPzw6OkEIABhpbG4mFABPODRCGRRbb4KooZt9j5t9XTcuW3kAJVAMNFORdVN4hI3/ADEnJTKNdEp/al1IKQdtVk2JfHBhRiQ7HB+5p4koGCIhIR4nPUtwc4Rjb2snGjI9LziJjXsuLR01JQA7SaIlOJ0fKZzG18Oymal9daR2WZuXfqKxnapteKhtUJpBPZpXcqy9z8SKa57/YlL/XX3/vab/P1X/Qw//NT3/aHv/q6r/f5z/qI7/c2//VFT/zL88ESD/xd3/lZX/k3b/Y2z/bUXJwtdsiMhJb7yYst5TMox0kM2qo8cAMqY1XLVZQppvUh7/AB0YAB5Z5dKYAAAgAElEQVR4nO2di0MT177vVwL35N5zYnNCdkqyiaSSGmkSDUxighNixuRAHsQEC5homaPJpVQgldJUsMGitgEfoRaFovbU3s1DxBd217bWrbvY2trSav2X7lqTBDJD3gnavXd/exczr8+s+c6atX5rrd+aAeAP+8P+sOKZqtiU4gCfhZV2Vty0lW4lM+03/zOQVdhSbVVNVUyR0hVKTWbg78REj6ceXnlUWpExvbd+Lp35MdVGWcUB7QEyQUZOZuDvxJYqKuFfJEDp0gEb4C4deARESwfUADw8QIoOsFVqsETd91sHHk9VUmvB0qOHj9C/QHVgqZKizP8KYhS4M1xbjgTgLgOXUuac526imUfch0tLqgqSu3V66hcw09n5K3g8c7Pi0fzWzhm4+sq0NHozb82g61/a0FlhuzUzM1Nx41coXufMIwrzsKKiYpqEe85vsD2s6Jz+GWoh23oDArdCoGir+rleZDqTbXi4dWpqA7zSW/CCfgRXfiTBw18qwYy6Qg1+Uv+0NDPz8BdqzyszP8O/Wx+B649uTcPr026QVDyC+0U5IlI1N8OdmZqxgRm0CwfK9GMcmEUJ89ysBpVrV36UVtiuwJwKM/LDGz/Df2oqSLhhRn1l+sfHUz9Qe165ufUHIIG5AQrwM6ggaypUcJefqBwgOwD/PNzA23pg5hHa5QoSAAF/pIBZlDDPzUQ/dS49nrHBJC7NwB+qqaW5Xx5uOHCjYv3jzrmKyiWYMyqiN/nxI1nFr7Yrvx6A9/YHeOHwKZ/uPDBDqaOquLnUWfEzVPNhBXn91wMzP0Lg/DJQVPH7fQSAbK7zQBmsC8vAgc5Hc7alzh/gMwAvrJI71wnLsR+AKpoB4F0F3Dl1KVq79Ajd+a2kbO7m0s/UxoednT8/pChLj+CBSz+IaMC5328hmMxUavb8VKZ9yp9JUp6PLVVUzPx+H9plY3PXykQq1Zqxi2dAxVufzsoKscqMO7igFXSKLCzd5fF4wPXnTPafyQytTbGpCFY8cKaLswDey6x169a98sq63OxFeEydI3pUzgdnQ2diM54jxQ4vLm9PtoOYB9aLWSyWOORg5WYvsliGUMhK/TYocjw4GzqLVR8Sr6wRz2Y6Bi9JjUKAUH2yzTzwJ3iWkpnZa7knUTznoFLo7FxOqGkhR0xqOuuW/XLCRXtvptoXn2XNoWu4AveeF6/aHBeg7prhZhKJojngFkr3/LUXlkrwWdOcgzhwbTUoCXd+gRWq14ivdypYV6+JQ1cVpqmpXHNSSnodSq4BJuTyFnE9q960haWBG+rFYod4LgR/OR0ldbOGuQX8xtSCgXV1bvaWGC6LQ3MLq1CU1dnFnbiYmC2Z04hD88s7UQK8MgMFnNc8Xri1cH12Wjxl2OLNmCGoe7TA+klzRXzVzpq3zy9sdVx/oW5LUa4f0W/Nskq8N0036zRi/OYrv5huPkaJvqqZt96on4barJsRz+Cd89dYl+2saefMrPjWlk7WDecGvDOFANOd4uvi+YXHs4+JDQu/rgiAHoGZkhLr9S0lJabpa6Ytr3TWOV5LmeESuCXzs/DIK+I6R8l18dXZDSWPxd7iCTDvYM3VO9bdvCIugamZMt2YpnLl9NS6DdGSp65CUTc1W8KC+k+XOK/P3uq8xnpM/LhuKrkAVx0lrCswyTMvXCF+fWV6RQD0CFydujGLT123s36aZd3ovFEPF7NI4uWZKcd1iLzqYNXd6NRMldwSezVFE4A1t2FhHUwIMTU1+7hzCt/y2i9oyzzMbp3R5G0oET++2cmqc7BmiKnO2ccv3HLccF5jTZWsQiG77EDXOTM7P3UjBJWK7xTNAQyDmmaVxJg5MxYYORvKX3P0vCxmMU6T8LiJWfhUCdwsTpKSeEKT1xGUACVMg3k6o72YeZcCDNFXp4tuhsQd6u3pUKkNPQL//e/5WH5HPQd6BhTMAa/9Wz6W31HPgZ4BBQXg5teILHKjdM3oGVAFCUB0D63RwE2M7ioSKsE8PZW05UIEcHYBKa1Dp60sL1Ryuv4dJj2//jCGAGeP0hNZiACc/u3tZRNnBiqV1Rpvz2bMxz+jGnvLHmncUXDXXZze3DdQpqyWm3o22338C6oxvsLXeDQ3Ol0A5cjfi5cDoOnCbTZ3awA8xU97/KDZNqkxySMaZcGdt1G62d9MTrb2gr/jXRTdDOk+jRvLAxUzJ//YZgVtcyECjJHScXmzLWIMCLrMcmcAwOQqvPITpNKeF5JO97lE4/IO0mfsrfrULNf3IrrGK/9I7c6NTs8BXEE1j7aiEAEsg40O0Nw4AnRDpAeThMBwmXSsfXTYRhRceEXpIdBB0V1Ruk063j5qyJXOrAVa6YsFV4Mta9JVH6c3F96rvJbVIDJD0Ur+NaKvlQDl7KgB9lpYEenl6Tf/4QkWIoDIYI27KlJtXpR0dGBwxOmlBdDpAkiNjCK0EAEk3Y7WeCFlOqkP58VJS48n1hQQ5E2nCzDmaKOXq4UIYHpHpgLS1hDb0hoy+SXoLuHlhAwDFhenyUUYmmzSVozjaFUBfJSXEbiKvklL0Ss9rSHnySjdhugeRLcYmnjSVkcWdMYjgHcXTwBAGNvsY6HN5BOF1eQ3+eGat20RbLPtrLUPPzQZ9GFntUdxvtFv9isVmXjJ6OcUkdA28gSkn6Tob5I+bKNtQnseP0XRXeejdLcmA2rFJK199Hq7EAFwALzBs1B+6XgYCiBHSSyLqL0X/F55VXASA/pD4BLud/ojpDlH3xDR2cAUPPsJRXdGBZhY70N0k1wSmLQD/SnwHn5S7/eR5nTyMjxBwHBTYwJw/rYLgJ27d+aURF/DwT6Vr30QO/dZr+mkFyXR175HDbaRnAsHd3yGAVHLMf6wXNBrbujO8RGGdOXFg32ksmEQG4P0ACWAsv0vavAuKXjr4NHP4GW0HKtGdLyn258etWKilvaeZDmAI1z8cpfku51f55REIJOhPzxQKgNSlZTqGoCrvAFY2PJKqWpCJYJ1eSmQsXPMZgy6SLtMN63QgayUXQ535ZanozPKABljOSrA9/tRahfvld+9d+87tHr359/VSPZ9VyNc/G4fVOXBvV0ZuAmmK0IgTxp6bm3B7PwAifDOV8LbD/569zZnt/AbuFYg3CXcu++bO7uF977cD399/eCvOXILtGfsCOk/3L173zev79V/CL64jdbevw1e5wjhD2HN6zX7dglrvviGeWAGD3Nt/dcioqKPgHBxnxA8uP36N18Iv74Dr04vXBTu+vJrdOnff/tg//dff347R2ELtGftCnMW78D97twBdxYXkQDg/uLOnaIHH5ZzwN29pr3SxZ13knI9QeAMW4LUCm+6yjivVEO63h+jU5Vs/qhlO1x7kd6Pm8YPuP/VqtvO5La8AYClHnBLIcMrp9bBBpwIFvxsIIOlPxdVvKWoCijNrRqg6M1vVFJ0EZ1eDkrLc6DTq0EtiCT1A5LazpoMSTRrntiIvoMjEw38lwJeDcoDov7KE8YAmHCd2y73XazmjW3vNR+ttZt6juRUNyC6Vz5BeiC9+SL/5UNeuRflgZayDmMvOKE+tz3s66smfdu7KPrQkdR1A+MRONxVvF7hqv6DR9Qn1M6RNpvVCQUwQwEk58ETW3NrwKxxyj9SE4Rfcsjs90KhfLkKIEH0Dkw/0mzD9QGvnKIfB0/IKN3vg/SA6JQZOoYnyDTdsHQBIkyPrBABdHJ4lzrsPkeLDThjSQT9qrM2D580y3X+j9TA2Wt5Z1JhCp+Al5Ij3Qzp/ojCZ4d0/aEYvYV8Qur5aq/ffDIC6actO3Qak78D60jtatMEkFQ7jFmXARmTiKuApF7SOoZBt12Amewe1HolmprKnKcBGA7V49Dp1I0araTUKmhy5CoARRdF6RJI18fotijdiOh1owarKgOdngMIqzWVAHAT6t6wwH94uJUntWqtaGdCm1ygOHe46dKqbtHc7nau9Egh3eKrbEUAJx94YVO5im9zqp18m8gBqtUCzKwWjKTlcmWrw525BVfjRaRnL8AOgw3o7BK+AxYoET9s675bjwEz35GcsOxgrUmvaBHpWXeKOjfBDC/jSfha+LAJ+FCFjZgVlBN/Sd7W/OfyBJHBR0Dqwl0SmPutQMSHT8M2NbAO26qCqbhGqqSCfmQxRrFX09mAoOjWglGJVscoU1YEwI1WA49wWeA/LkAYrQD+wl0yqzX5lAbIhXXPRoQznSwsiSnoCrCHLAKdLoCOzxhrKmh4/FPcD4hGtckvHc03eanpgqf4SYp+UlIQnZEDmINtBXWKmvmkvkuwiWjoL/ZkpihdXbVJ8tRSIH0tBTAdQhn0KXHxrWLPjKHoXaj/6zzR118QfS0FaIa3Zuwtu1eu35Rf4tLSTyD6BTvh1+8opFJglAHbGY2BYowNwsZofoys6KIC6Zmrwfwmrv0T+QH/8b/zsdfyOuo50DOgUKTof+Rj+R31HOgZUAWWAeXZ5LKs9kiyPzfHEdXkp2MMjfF4xesRgk3oXup3R+p6SmelvJjc+oOidHfDwWAlYz03XYEli/+oGgBN9ITGTbRntInuuBcWINHfBThcLRLAohJgFvhTBFtUXJlVS/U6EFroyas4cMmHIcdeJss2shYNjwegbhg8RIYuzaICKguPMzbCE1lRgkUqtFIbu24ZohN8LVoj42qhANpEVIIALaF6+pkKEsAtf5NU8gexDtLXvhnnN/Z1q98cGXUGCCMfdVoow+Pc/la/x/iuRqn2jVbz3m7gM29panoEgwRH9bGuiN3Uqwu2WPkNvZbBdm13Kx/uwNkBthE9Y6ijtBkzBdyjm13DRx269ha7b+Av2oGqd5ILIOVjjLH0QgTQnzGeUys1Zntk4VXQTQQIjVnhHYJNA6gM2sXznsIrB0+B2Q981uMNGDhfKcuETRAAPjVnX34VqAQ7ul1nKyMuPvsp0NlNO45ReTjSJFf2jKLnWQ+3/6XBAZvv4ERDCHxEWjgDgkPJBYB5xUT3hAoRAGpp8vsws7zD9YF1m+Gkye8dNeKvOv06fjvqFBu2bpYNDPu9cMmnbnEYtB9nHfQG6USfdUwuQS6mOwDvcovjVbBxvVuhP6ptpZqgfNtk0BpCOysDYCJkUIPNbJ8cxz5SA0GXPoUA0kZrC704KkQAwgZEWotNqtLZOEatSstxCDDCyJOouDIZglqM8KE0stGSmZQaHezsQ51QqjmwSU49yx1qIDVqtVpAsDk84DFGMVbUgqfqCegzS1FAFVxvMJZZyoEkJAklFwCmh1EM/QOEyVVlaGjoX80alcT+AQRYW1TBkaJrY896eDwPQ8JOFhwWn47+bFAFjQwZmWGXaPSVKp6WzQqIrL0fOt3CAyB9qUlkVakwBBA56MsFzRdoDsW9dTfJoUaDnH4ABG8k7KZrHfXmMbSPYtDsgJO++OvIyr9mCODjF7EtAH2V4eGQxdGkwmWDfSFRa8gSbFVDRzRq0tYQsDRhXjlHGwIcB6fJxVmJfs1Ih96zvtdQJjKKWke49cDgcbSSgtYmLgYcnqamEHV6wuWhoCrC5iEtTSFipNUQgud10FEJRlw8X8Q5Q/AWbHQ81QUP25+QdUH2BNZi7ZG1yOICtMDlo6puXO7VnMB8jvOy83iXLrvsEBXA5HfLzeFmzNcUkGwi+Aa5O6wl/FWvAtlZVPr4Rs689FT2Kdzg71C77U8UWu+OceiV7dFWl9FQKyaodmwsYmMICgD1REXhE9J0UvQGaNb6gdIaEwD6481GOegxyc0affVpfQC8j2f7NCA/UwHcdrCHr3oKOgwnQRcKOQXDF6EAp4CP8ud9tWEK6tf7I+SkXTLu98rNdrfxELhUSUOtGMc4XJ19hEimJB4+3uC4FBXgTRK2AMYajhv5B4OwDIhO6+k4dtxxaTDghTkADaI0b5c7cxBA0H8Qeu2Tcojlq/oPdhFyQVB5rFZ26eAh84VGBJogI3YINckFF3UNR7BznwUJOZRA0XYscfSDWQv8nb6iEAGo1xDBchXE4y+56K1MqMFxLjr+xAXlpV6/BNYCgqOVaDHr6o1qbKOW09vwUmRHykohF63jskEpN55gGShFjWIUOATTAizjasCmIla5onI6iolOsDX2BInGdqqi8OQRLY5M8AkQjTVmF25ANCbtl/nDFU6/+Q9XOBYuv7hYCnZydi9f3710IXJZCFugPescoBcu7tslubfzu+X1wqwEQLGcYWI5gICDuROdMyXmdjTknOA4/ayN6hQCgD4whMccayIWueNWJ8wkTdY4oQvgG+pJ5gk++Lq0FIDF78rv3vvua/DFvf0xAe5+txcs3tt1fxfYV/PFvTucv32+n8ZNiBRFy1KVEgOyaHpRgL/BVXWa6tHkUrGk2faHRenegGRHJZCVi8wBLoIihFTGtnBlMlTnwGqXizrOlZjHZi0th2yuCjkOaE8Rj45KMBnTgY7FCn8lFO6/+93d25ydwm9Mv90RllMC3P9w5/4vbt8R3v9QILz/253fdgt3CvcmcM2aN0mibxxFir6M+qC8GqVad+w4KoyJnm7M1zCo7RW1DfqVfRe2D4C2g4FcBIB+gwaMte+QDZ4JuY9tQz2qlotj6g5X0yAf1rLeEbff29CvVmJK17ZafreGaOjG3HZzw3FX80X++lQCVO3ZlMwVhs/+a1+9vreKCpe/+9Vvu6I54PVvAfj+q9/2AuG9/Q92VX2ovw2+37XCFVxqSogUpQRRYnsaqLx5gpys3wGU2l6zXO9X2jtsbQZ5VW4C6Pll+k2DsEVwEhxvCIGPy6yc7hD0OUELUtjL3wSeNIxWKrGIayOvV+/vaBgtc2MT8PQTNpxNRyVahF6pUgJUCRcXhfsffPf5N18IF3fdhwXCbkqAB7cXv7772517NXeFNXdvLwp3w7xRs8KdpCJFFT4MRYoeiglwFqOeyYh9LHRUe1w2QPjNAR/mU3cYg3hXTgK45VADFW6D2u7BCNnHZYDQNqufkGcvGitRIKlP0aGwuJAA1aLzVad9IxYMCmAntBM2JmrZRAdVbUkfgcVFmLXvLKJw+f3g/uIdcIfype4s1sD/dgLBHfT7DpRmbwIXxXI6RMNjmJUNJKgTgMDMJKc1hAoB2CLDPMb+ylGgCxmtNh0J/xcy5tIrTIUzeZoclVIrgNAyeAJOkwMc5qHuUXQu8ImodZSHyAbQBBeGm3heNWyB8qxsJmrFiCaGV5WTH2D6cDU3WSxn1ARNB4sU5F+QFdMRkiZMq1uJ5Ux5BlkOxT7DfqcCJNozihRdc9QfbYGCBJA6oPcHEkZhCBVtuyHfC6GOi/Vf4qlf0lEanZC5ctZUqGWzjIfomwsTwHcKiFpXuvk8CiW2/BP+EW3M9w0YFF0ZHeJN0/eps35C7ZiuvUyvBsdVHcweIVf+AjiDLWWSww2uw01hajDOA/0yzmA7umrCdbg1DPZU6rYr9MHx1gabJ7o+B7o+2GIzhxpsETVncNRCQfDtYUHI3DiIfC3LYGMl3ugiGgflbuqsMBWpUAnG2cycPk8JwNmmAYeh0spNZYJPCL7arda9o61VOflYN7y/45XQ8WLcB8pZbdhG+uT60Rb1uZfijlCb8RLKkJP2ZnmE7LcMtAb1R4fDOjtcn8P7Zqgex4bj6snTOkXEdVbVYt2BIBN2GXSLBNQ1uMMqT5dgE5DsIamz8s6qzyWLPqAL4OWveoNENAdMBoAVWHgSPumxVfFtqnLTO+AjDeCvj2gAB158FaM7PRbDMWmfIL2ObjRnKCbAnmgOQxsirvfxN1Rwk1PuHT2e0ygSpEOiTgOde43P9QZo0wZNcq9cpAs4/ZKzVI4X4WcIP3gK2hQgetb+5ALTH4GNzF6juAACNE0ANmZ9ciu82FY1ML0zHAYSvuM9EljNAbhuPf3AWM99kLjw/7DBMqD3xwTQXahFecVtHytzu/ZUnhvqkYX1MNm62toc4oTY1IOtD06qTSMRtfJMtzEMdQy3Ncr1ct2xQSr+pLaBPcbHvMcGFdRZXYPJHzF6Dhgf3J4iPsAXoLoc9XwS3e1ymemUh28T8dfrToscBN+GcgDNr4lzZdyV6FtReWk8E0ZfBBcvXnIO9kxMdWZIabrKJttq0IRRtxSFVxHVmA7TDfB0QeItbNB12CU6Jyf6sDpax2acq2M610Wxfwg/IOpJUb+LbaB4/mV6FCjAE1yrl0hRVl48+hq6wmjWcnnsd5EtSqcXJPmjEk3KCLUsRIAPSPAEFammYr5CaZl+lqRmDADq9SmFoRKMKOacIW9A3wWk1krTyQyRDHnRiUOCLiCxlkFvoyA6oy3QUswZI5ELdlF/a8AkVxY7DyC6r9YO3m/t9YTdBeUBxiNQ1CkzTj7KoBsJPr/YpUC0UxTlrXchPcv42tSoBCuqAD4F4JwZ9hNyc4HPaSq64LwhSITNBc0cpAuAVzO66QoSAIe3xmOs9GBoEmlRDdFRDBSncDpdAC6Xcbn/6j1CyA/g/A5N+sxQPLD+v/5PPpbfUc+BngH1O542h+cYVZIGlcYKCpdXwf9WTWwiMnX8iBjz4ZNNj2dTcagJ7Ux0UH7T9BkCeIr4TlHfaSqek2HJ+jA5iU1mZnj7xlg1T9BDu2RjCkpcnFoNfU6wEnI6lmPvWsLJV3eJFRAmt10D3HbPMRfHMe4aM8I/QNeuoiaIeZpGBU1NLtA6CoaNI5xoGCk3dBgJIRhoDcEdMMLYxPM01YMPKodteJOL6O7BEulophnRNIIfaXARTVjVadBKyCGPhxvbywzoFBjUhjjmwptGweBw7OQZBWiWF3HChFIdUU86zss+xU/rRiZGtuEBr1+noQTokGuJAVnvpMataA53kESQ3YxNaPkOND4s4Fv7uTuIU5N+pePS8NHKDz4Le3oPB8HhkfJEOooPeVOhBeN2z0Brl+DimMIrd4+22X3yDtd55CLwudV4L+73aXSOt0ee4n5zOOm7RZmRom1JhsfzFQAD748PB8DHKAC0xfaxaOgztVcRnSJ4OOjxg0tjpHdkgvxIrQ+A86BD2wVQ9DPMzd24XBJErwXlOwDYU2s3D8D2TuKbQWMCSMf9MI95d1jh5V5Qe+UdYRVaLTmDnhodX2NW6OVutXfk47JPJb2+5G8upQvwBnpBU7EE8GFAuhHraJSjV721lb29fo+1drs/mgP+p8fSN6gxDdXy2mxKTH8S+BqOGIMwu8NbFwTNqiODfZ9hqOu7VsUHe7S1x3rYDAEOH+9xtP1PELgxSfexIUug6mid3Ds0iHKYBIVdoq5Lz4XB3sMN/ar32e9WPsWH3kvmkdMfAWXDheK9VRa940cU77BAr4+TgVI22xLrxTAF2LTuSi49KbGzcqnjypm9HuhQLtwW34uaKCnlxV8bR3XPorhrUTnVkQmiJ09a5THWMa927VxhTyFN5Gy8DF201jicobf9uQVKFtRXms3weOwEmc6THlX+R2PoX0wANpvxKrJCBDD3jUSduObkjpk0tOo9o+9nP3na2zcSHetKMTkf0pkhSEnp9LHBDxoGizd1dlLhgXUKVwWTKC2nQjllgODypPGgUJEW1rmxOWOlKjSKBt5ez5W6ZOzoQnq6WeO5pEL0iFqE6CIuCjmN0qmL0kIBuDT6m+tLV9PpArQ4GE2PgnIAmjxN9HSTza49hoDoVZzfqPD1vbW9V9RNBYWi12x6G7qRdyLoP4j5mvhl7768GefXnjlC+tr56fx5NvWWWmfA09Ot7nC1GA6BTQR/uyYecore24DeMklE6ZL+Jjukr3+btw3S+46QyvZqMgG1YtJqx3jxvjOk0wB9b4T0aiJ8hckvOeUNOOU+rLmsTaehBoudfq/mRMMo8gvcdlB1dBADZ/lq00mvQmc8ut2RgQ7l5UDvziv38TX6k6IuIuD0KzEq5FQfl7cjSp9UILoDvMnHnGgSv/GtBDr9kdcWdfp8WNZiVyo61G2u4wu9xCn0sSWfOkKeMPp1p1EST0JtRgjkqEzKCSvfZVBtWxgg/Ca5d2SjC0/XuEUPWFjWZneP+NTNkN5l6cLhdfvUKyGn6C2mPrkF0c1hwloN6RsX+gg0iX9kD7ZCp+eAY7KW4rUFSg0oPGgYA61lBIaHHByVyGpBQaE23GGAd0avMGFgODq5spVv47Q6QBPQabV6u94OF9J1xCShC7QgSifxevT1HU7ImUAnV+gKOp0xMsScuPisqsGx3PzCItLXNExuzewfID7gn2zOUO72L58DKK60HugTIkVLy5kxm9K0lV1memIcqojL/M6cKJshI4YAglH6csGRomA4aaRozPTZz5FYTUeRogl0joL5pUFBNnSGACeKOX3e6W8pk4yjSNFgNFIUU2KewXbk4onGGmy6xlBVLzima9/eFAa6xuQvaE5NR5GiovHGBDoVEUo5kOOIPlI1AAZxim5OTacLYA4X85ObzQ2byYgGRYqOOVciRWvRY+BWSImB1qDgYjdmDo5jHVq4kCO9o+e42icXhCfUY1QcqlfuxppDFH1SQ9GrhhD9sL1De2Y4mOpZp6338EPbiucImfwoIFRtpkWKfmCnTnmCBN43VIDTN4iZFW5M2bpDlUvJxqbiUHWKE2qvYiI2I8mrcWNno3TYQCQgkPPWoN2s0UH6UVdKOt0TtOLVSd8f8Ple8HlsOtRukJVR3eJA70eRogfLAPWpNTOaNldbS70GvvYt11htgyUAtg1DCSbt40NDuY1muDEgCBIXjmDjZaAKNS3MMAeYa2uxGH18qEd2Gmw0QAkmFb7UdKYwjfTF+IeW9lcJ91MrqoRZJ5EymYwWKRpfLTgY7aGlwjsT1mdpCfTl5nsifSyQSBdl8KrTWVSA+8Kv7wu/AV8Ib5uEQmHNPuE3pq+E1BdG4Kryu8IPdwvB3W/uC4W7vxTGpk7GuXUpIkUtBUW3ZaRn/67FrAR4cO+rfX+7LRHWfL8L5oAvbgPhnd92IwE4wpqdelBnw9wAAAgLSURBVOFO4bevf/vlTmHN63u/3PVF9JtLcU8q4SfNihM/urZ0ZFEBvvxWKOQITR+Cfbsk6F5DAaKfHbsPr/Y14Vffgi9+u+28Db7f++Xe127HhV3Wls1QmbmcuxWRzk6zBJY/tFTz/V+BcO+XXwlrYA7gCH/76/3oRHKp8J6wBv63Hwh3idC/r38l3BUnSeO5nPmEl+YXckBPZ2k8lzNpOdIZaWN2xcXnDnNqwP0asLOcqgU4O4E0VieI0Ld2dsJ1u9lAurO05sv9u5e55oHYcKw7oZdJCzijKV6xpYXtVkN27hCin4nRdQl0GXRldckDJ1LRGaPDo+8VNjSWOHtcp5B2u4DFCswKkQrgKpGWUBEbHVxVdJmK77RY0XtGefBfFcF3lKqkKpksi8BPqkssTtfAi8NVANH3ILqGRgdWFUWvhptESeiMR0DaXFivcCktidD/IcLNGp2jDfONHJHxmwJ4f4jwU8ujVL9kR3hM3Rw6w+UbMHybQ6cxhSfCzMknyQXwoh5HItgsNzva7FH6aaI7RJxEy8rRbeg6IsExrCP0FkU/7tDJTf7m8ObVU1sSTHBuU/HaApNIAF9PCOj4aPg74ggAFWi2mfxo+XgD5XH51N529N304R4VeHu9224abSvLYkZtVF59b5QO/R3gcxxCdNLpN/N7wZ5gjG5qH4Bep26IBGfX6xSmcLONSWcWmck/uZmXAO6gYY96MmwIubGIotlxhvLYJ0iTn1oODaMq3DdyztVmHLCMjMvBu+u9wcPhrD5WjgRAdPgn5Lb7FB2OSy/BlicUANLRcpSuHB2DjY+BlxD9bYo+sYpOHxfod/Qzp80V8tVZAw/9KSNUonoAf6NCSwbb8NFlagTCN6IFUkMZwK3UaAluVWU1ozpKV0XpJIOOlnFqjrwyCzo9B3AMRQyRycZyfaV0jvQs5is9507RPB3iLOnZNDGyE0Bq0KIcVL78Q2S12oAVmgsQsK6xGKwGeun5z9YpOskHnA8U1I9KwR6FZA8pqeZpTZuA1S1Hb6/bSHpP5XOP8rRn3ylqeRPTdtglPWzLE7vWp/C+CsAJOTC9AQCfBF4+eJdkzAmAXKI9+eiWLt1HUSxZvWIU0RuS0+vS01d5WXQB8O52uicdF0BrvogmlsuA1nvaFUkQQBQV4O1RRmci5QcMJ+3miqRM4jkbGLZm01GMqkF58m4uX0r6mA3UrabTq0EjM7Y1LoBVxGefUEjagRVUV3ZowFlSUG0D3k3U22wiCvgIuLtoqKirYpYL3qvFiMZqm3soKKjtDnPeG3L5hs64lNv5NmUj6iaaPHOGJPqDYKxR7uMPWTVVYd/2tEPjK3SvX3KuFvM0boaeTlAC6QJIV8boboqu67ug9vQH2eONciX/jFUuCR9m0BkiEvykbQGpwSaTGqxsK/UDfV7LaoV3HEe1piVaCAIDLXfFB7CV4UGX9yKpf2M8rD8lDUXaG0mfuioQwXT4wDgK4XArnOGWsoi6xV4O3USvXB/4SK3LTgDBgDs8qPZedCF61SZpyPfJdkTv9dnj9EmNPoy+yT6h4IIOEtF9mC6NAJO9Kb81lqOxqbfLK+U+OVBxZX+x8m1SD/QET2iAKkI6A/AxMG2qRDGDOrs33FLZ7JJN+pEjJ68KfJT5w0lRR9uNpqPJYnT9KRSBC1Q+NfSQ1cB0tIxD0U3hs2WQrguADrXJD6VP8qKDZZNsdmmTlwH5CGAZrB0BnMEhzFzbDnS17S+FAPAMDrl0tQ02dBcO17ZXokzaYCP6FZJzPS5w2CYZGxrJeP/pdG9tOxsiY3SMopMUvSxK9/QrROeGXGAY0UeZdHoOGG5tLeJbZbMy5nBOcekpOgeyR629AMwBvWdNf+7D43n1XxaR/sfwePrNhQgA/y9aIx2i9FyHU1KhEo2Z4kIEeDc+wX2tps93FINOv2DLtqJOn0ef89Gijy7m/964dPRNFD1QGJ0hQFGnzzc32kFb00mTvLAJ7inoHY0KSA96wrpAoagEK/L0eTTBfQ2nzzsDv/Pp8xqgH8ADRNid96sj09CVcvRd214iPFlQKUAXgNhW1Onz0Be1hMo8WMLH3YpjiXQ7aCokg9GP5TK7I/7wA6AApf/KxgPr/+//ysfyO+o50DOgoAAvvpCP5XfUc6CnR5XAR0DMKpmDdu0FFrQSFmV1W6h/nHNbSi47WMnsxaRri2VFpMdRV2/ORn8YZln43NyW2GqYA8QsFn51GsfRYsmtBWp1VADTtDU0e9W+1klcW3oMJQ6tm6F+eDcssK4qxPHNVA6Am6fhrZ+bEs9P37DDf2ejAsxfc4phDhB3si7fWPBu6VSsTRJTp7qYKGdn9KaXXF5gXZ7ppOcA1rqZEtblLXW/ltyys65oLmtwart4rnPGcfnazGxdJzFjmDb8ujZJTJPqIqJKDFMleH09vK0LrPrZkpnYwx7LAUiAK7PrptETv6Gkzh7NAQslJd5fL09Ni+HamXpFUu7a2Bo8ArOsmRInDp/weQfLWbKuIrY5ngM2lLCudnZqSuDW69eu36QEWLdhy9wGx/yCd5qYnrtZp1mrJKZOdRFR4s4bVuoHce0ai7gxFSsR4zmAhYpAHO5BwDrBMIuLqe3ieocYrTGwCAdLPJuMu0a2Bo9ACovlgKJzC7RnKcCfXi7Jx17M66jnQE+PEv8JuP77z3H7zxzs33LZOWcrIj0VirrgP/+7DLhcL9PspVUmWEMjoK0lX/CSYPUFJVyti/f/AW+xP8Cz2n/T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1796" name="AutoShape 4" descr="data:image/png;base64,iVBORw0KGgoAAAANSUhEUgAAAQAAAADFCAMAAACM/tznAAACcFBMVEX//////8z8/f7//9L/+/n/iwD/yZj/8uj/xIv/mAD/yHT/zZ/y9PX/+cL//9Xk7vDqsF0AAADx/P/7+O3h9vb/AAD8/dv6+/7///v09NHkrVoAAIn///fm+//2////+/Xv9+wAAJT//+/k5OTr9+wpAABqhZ0AAC0SAAD//8SJo7irj3Te4ugaAAB0i7G3zd//7PY4ODepvs1/mrXN0tgAAIPBsJ3+8N7Ht7EhAADHwbi8tbKqpbCnpaRVWVTy3Mjd0cUADCvLt6Do39X8t2pJVV1GRUbDw8Po9P+VrcKhsLN/f3/z5c//ycjG09u0mX9tUTX/uM0AAD1VOiCakYpjRzX/2trr4NXawqs3GwD/1Oj82rppcHnS4fP81p//d2v/lq6ZgGRKZoP8r1eHaUf/VzJcYKkADy+SlcIAJUZMPTM3O0goUXBZLABramYjOVMiGxoRHSlLHwBAUmkAETwOOGBAMSkgMUicjINCExOTmKZlX1g5MiVPPzw6OkEIABhpbG4mFABPODRCGRRbb4KooZt9j5t9XTcuW3kAJVAMNFORdVN4hI3/ADEnJTKNdEp/al1IKQdtVk2JfHBhRiQ7HB+5p4koGCIhIR4nPUtwc4Rjb2snGjI9LziJjXsuLR01JQA7SaIlOJ0fKZzG18Oymal9daR2WZuXfqKxnapteKhtUJpBPZpXcqy9z8SKa57/YlL/XX3/vab/P1X/Qw//NT3/aHv/q6r/f5z/qI7/c2//VFT/zL88ESD/xd3/lZX/k3b/Y2z/bUXJwtdsiMhJb7yYst5TMox0kM2qo8cAMqY1XLVZQppvUh7/AB0YAB5Z5dKYAAAgAElEQVR4nO2di0MT177vVwL35N5zYnNCdkqyiaSSGmkSDUxighNixuRAHsQEC5homaPJpVQgldJUsMGitgEfoRaFovbU3s1DxBd217bWrbvY2trSav2X7lqTBDJD3gnavXd/exczr8+s+c6atX5rrd+aAeAP+8P+sOKZqtiU4gCfhZV2Vty0lW4lM+03/zOQVdhSbVVNVUyR0hVKTWbg78REj6ceXnlUWpExvbd+Lp35MdVGWcUB7QEyQUZOZuDvxJYqKuFfJEDp0gEb4C4deARESwfUADw8QIoOsFVqsETd91sHHk9VUmvB0qOHj9C/QHVgqZKizP8KYhS4M1xbjgTgLgOXUuac526imUfch0tLqgqSu3V66hcw09n5K3g8c7Pi0fzWzhm4+sq0NHozb82g61/a0FlhuzUzM1Nx41coXufMIwrzsKKiYpqEe85vsD2s6Jz+GWoh23oDArdCoGir+rleZDqTbXi4dWpqA7zSW/CCfgRXfiTBw18qwYy6Qg1+Uv+0NDPz8BdqzyszP8O/Wx+B649uTcPr026QVDyC+0U5IlI1N8OdmZqxgRm0CwfK9GMcmEUJ89ysBpVrV36UVtiuwJwKM/LDGz/Df2oqSLhhRn1l+sfHUz9Qe165ufUHIIG5AQrwM6ggaypUcJefqBwgOwD/PNzA23pg5hHa5QoSAAF/pIBZlDDPzUQ/dS49nrHBJC7NwB+qqaW5Xx5uOHCjYv3jzrmKyiWYMyqiN/nxI1nFr7Yrvx6A9/YHeOHwKZ/uPDBDqaOquLnUWfEzVPNhBXn91wMzP0Lg/DJQVPH7fQSAbK7zQBmsC8vAgc5Hc7alzh/gMwAvrJI71wnLsR+AKpoB4F0F3Dl1KVq79Ajd+a2kbO7m0s/UxoednT8/pChLj+CBSz+IaMC5328hmMxUavb8VKZ9yp9JUp6PLVVUzPx+H9plY3PXykQq1Zqxi2dAxVufzsoKscqMO7igFXSKLCzd5fF4wPXnTPafyQytTbGpCFY8cKaLswDey6x169a98sq63OxFeEydI3pUzgdnQ2diM54jxQ4vLm9PtoOYB9aLWSyWOORg5WYvsliGUMhK/TYocjw4GzqLVR8Sr6wRz2Y6Bi9JjUKAUH2yzTzwJ3iWkpnZa7knUTznoFLo7FxOqGkhR0xqOuuW/XLCRXtvptoXn2XNoWu4AveeF6/aHBeg7prhZhKJojngFkr3/LUXlkrwWdOcgzhwbTUoCXd+gRWq14ivdypYV6+JQ1cVpqmpXHNSSnodSq4BJuTyFnE9q960haWBG+rFYod4LgR/OR0ldbOGuQX8xtSCgXV1bvaWGC6LQ3MLq1CU1dnFnbiYmC2Z04hD88s7UQK8MgMFnNc8Xri1cH12Wjxl2OLNmCGoe7TA+klzRXzVzpq3zy9sdVx/oW5LUa4f0W/Nskq8N0036zRi/OYrv5huPkaJvqqZt96on4barJsRz+Cd89dYl+2saefMrPjWlk7WDecGvDOFANOd4uvi+YXHs4+JDQu/rgiAHoGZkhLr9S0lJabpa6Ytr3TWOV5LmeESuCXzs/DIK+I6R8l18dXZDSWPxd7iCTDvYM3VO9bdvCIugamZMt2YpnLl9NS6DdGSp65CUTc1W8KC+k+XOK/P3uq8xnpM/LhuKrkAVx0lrCswyTMvXCF+fWV6RQD0CFydujGLT123s36aZd3ovFEPF7NI4uWZKcd1iLzqYNXd6NRMldwSezVFE4A1t2FhHUwIMTU1+7hzCt/y2i9oyzzMbp3R5G0oET++2cmqc7BmiKnO2ccv3HLccF5jTZWsQiG77EDXOTM7P3UjBJWK7xTNAQyDmmaVxJg5MxYYORvKX3P0vCxmMU6T8LiJWfhUCdwsTpKSeEKT1xGUACVMg3k6o72YeZcCDNFXp4tuhsQd6u3pUKkNPQL//e/5WH5HPQd6BhTMAa/9Wz6W31HPgZ4BBQXg5teILHKjdM3oGVAFCUB0D63RwE2M7ioSKsE8PZW05UIEcHYBKa1Dp60sL1Ryuv4dJj2//jCGAGeP0hNZiACc/u3tZRNnBiqV1Rpvz2bMxz+jGnvLHmncUXDXXZze3DdQpqyWm3o22338C6oxvsLXeDQ3Ol0A5cjfi5cDoOnCbTZ3awA8xU97/KDZNqkxySMaZcGdt1G62d9MTrb2gr/jXRTdDOk+jRvLAxUzJ//YZgVtcyECjJHScXmzLWIMCLrMcmcAwOQqvPITpNKeF5JO97lE4/IO0mfsrfrULNf3IrrGK/9I7c6NTs8BXEE1j7aiEAEsg40O0Nw4AnRDpAeThMBwmXSsfXTYRhRceEXpIdBB0V1Ruk063j5qyJXOrAVa6YsFV4Mta9JVH6c3F96rvJbVIDJD0Ur+NaKvlQDl7KgB9lpYEenl6Tf/4QkWIoDIYI27KlJtXpR0dGBwxOmlBdDpAkiNjCK0EAEk3Y7WeCFlOqkP58VJS48n1hQQ5E2nCzDmaKOXq4UIYHpHpgLS1hDb0hoy+SXoLuHlhAwDFhenyUUYmmzSVozjaFUBfJSXEbiKvklL0Ss9rSHnySjdhugeRLcYmnjSVkcWdMYjgHcXTwBAGNvsY6HN5BOF1eQ3+eGat20RbLPtrLUPPzQZ9GFntUdxvtFv9isVmXjJ6OcUkdA28gSkn6Tob5I+bKNtQnseP0XRXeejdLcmA2rFJK199Hq7EAFwALzBs1B+6XgYCiBHSSyLqL0X/F55VXASA/pD4BLud/ojpDlH3xDR2cAUPPsJRXdGBZhY70N0k1wSmLQD/SnwHn5S7/eR5nTyMjxBwHBTYwJw/rYLgJ27d+aURF/DwT6Vr30QO/dZr+mkFyXR175HDbaRnAsHd3yGAVHLMf6wXNBrbujO8RGGdOXFg32ksmEQG4P0ACWAsv0vavAuKXjr4NHP4GW0HKtGdLyn258etWKilvaeZDmAI1z8cpfku51f55REIJOhPzxQKgNSlZTqGoCrvAFY2PJKqWpCJYJ1eSmQsXPMZgy6SLtMN63QgayUXQ535ZanozPKABljOSrA9/tRahfvld+9d+87tHr359/VSPZ9VyNc/G4fVOXBvV0ZuAmmK0IgTxp6bm3B7PwAifDOV8LbD/569zZnt/AbuFYg3CXcu++bO7uF977cD399/eCvOXILtGfsCOk/3L173zev79V/CL64jdbevw1e5wjhD2HN6zX7dglrvviGeWAGD3Nt/dcioqKPgHBxnxA8uP36N18Iv74Dr04vXBTu+vJrdOnff/tg//dff347R2ELtGftCnMW78D97twBdxYXkQDg/uLOnaIHH5ZzwN29pr3SxZ13knI9QeAMW4LUCm+6yjivVEO63h+jU5Vs/qhlO1x7kd6Pm8YPuP/VqtvO5La8AYClHnBLIcMrp9bBBpwIFvxsIIOlPxdVvKWoCijNrRqg6M1vVFJ0EZ1eDkrLc6DTq0EtiCT1A5LazpoMSTRrntiIvoMjEw38lwJeDcoDov7KE8YAmHCd2y73XazmjW3vNR+ttZt6juRUNyC6Vz5BeiC9+SL/5UNeuRflgZayDmMvOKE+tz3s66smfdu7KPrQkdR1A+MRONxVvF7hqv6DR9Qn1M6RNpvVCQUwQwEk58ETW3NrwKxxyj9SE4Rfcsjs90KhfLkKIEH0Dkw/0mzD9QGvnKIfB0/IKN3vg/SA6JQZOoYnyDTdsHQBIkyPrBABdHJ4lzrsPkeLDThjSQT9qrM2D580y3X+j9TA2Wt5Z1JhCp+Al5Ij3Qzp/ojCZ4d0/aEYvYV8Qur5aq/ffDIC6actO3Qak78D60jtatMEkFQ7jFmXARmTiKuApF7SOoZBt12Amewe1HolmprKnKcBGA7V49Dp1I0araTUKmhy5CoARRdF6RJI18fotijdiOh1owarKgOdngMIqzWVAHAT6t6wwH94uJUntWqtaGdCm1ygOHe46dKqbtHc7nau9Egh3eKrbEUAJx94YVO5im9zqp18m8gBqtUCzKwWjKTlcmWrw525BVfjRaRnL8AOgw3o7BK+AxYoET9s675bjwEz35GcsOxgrUmvaBHpWXeKOjfBDC/jSfha+LAJ+FCFjZgVlBN/Sd7W/OfyBJHBR0Dqwl0SmPutQMSHT8M2NbAO26qCqbhGqqSCfmQxRrFX09mAoOjWglGJVscoU1YEwI1WA49wWeA/LkAYrQD+wl0yqzX5lAbIhXXPRoQznSwsiSnoCrCHLAKdLoCOzxhrKmh4/FPcD4hGtckvHc03eanpgqf4SYp+UlIQnZEDmINtBXWKmvmkvkuwiWjoL/ZkpihdXbVJ8tRSIH0tBTAdQhn0KXHxrWLPjKHoXaj/6zzR118QfS0FaIa3Zuwtu1eu35Rf4tLSTyD6BTvh1+8opFJglAHbGY2BYowNwsZofoys6KIC6Zmrwfwmrv0T+QH/8b/zsdfyOuo50DOgUKTof+Rj+R31HOgZUAWWAeXZ5LKs9kiyPzfHEdXkp2MMjfF4xesRgk3oXup3R+p6SmelvJjc+oOidHfDwWAlYz03XYEli/+oGgBN9ITGTbRntInuuBcWINHfBThcLRLAohJgFvhTBFtUXJlVS/U6EFroyas4cMmHIcdeJss2shYNjwegbhg8RIYuzaICKguPMzbCE1lRgkUqtFIbu24ZohN8LVoj42qhANpEVIIALaF6+pkKEsAtf5NU8gexDtLXvhnnN/Z1q98cGXUGCCMfdVoow+Pc/la/x/iuRqn2jVbz3m7gM29panoEgwRH9bGuiN3Uqwu2WPkNvZbBdm13Kx/uwNkBthE9Y6ijtBkzBdyjm13DRx269ha7b+Av2oGqd5ILIOVjjLH0QgTQnzGeUys1Zntk4VXQTQQIjVnhHYJNA6gM2sXznsIrB0+B2Q981uMNGDhfKcuETRAAPjVnX34VqAQ7ul1nKyMuPvsp0NlNO45ReTjSJFf2jKLnWQ+3/6XBAZvv4ERDCHxEWjgDgkPJBYB5xUT3hAoRAGpp8vsws7zD9YF1m+Gkye8dNeKvOv06fjvqFBu2bpYNDPu9cMmnbnEYtB9nHfQG6USfdUwuQS6mOwDvcovjVbBxvVuhP6ptpZqgfNtk0BpCOysDYCJkUIPNbJ8cxz5SA0GXPoUA0kZrC704KkQAwgZEWotNqtLZOEatSstxCDDCyJOouDIZglqM8KE0stGSmZQaHezsQ51QqjmwSU49yx1qIDVqtVpAsDk84DFGMVbUgqfqCegzS1FAFVxvMJZZyoEkJAklFwCmh1EM/QOEyVVlaGjoX80alcT+AQRYW1TBkaJrY896eDwPQ8JOFhwWn47+bFAFjQwZmWGXaPSVKp6WzQqIrL0fOt3CAyB9qUlkVakwBBA56MsFzRdoDsW9dTfJoUaDnH4ABG8k7KZrHfXmMbSPYtDsgJO++OvIyr9mCODjF7EtAH2V4eGQxdGkwmWDfSFRa8gSbFVDRzRq0tYQsDRhXjlHGwIcB6fJxVmJfs1Ih96zvtdQJjKKWke49cDgcbSSgtYmLgYcnqamEHV6wuWhoCrC5iEtTSFipNUQgud10FEJRlw8X8Q5Q/AWbHQ81QUP25+QdUH2BNZi7ZG1yOICtMDlo6puXO7VnMB8jvOy83iXLrvsEBXA5HfLzeFmzNcUkGwi+Aa5O6wl/FWvAtlZVPr4Rs689FT2Kdzg71C77U8UWu+OceiV7dFWl9FQKyaodmwsYmMICgD1REXhE9J0UvQGaNb6gdIaEwD6481GOegxyc0affVpfQC8j2f7NCA/UwHcdrCHr3oKOgwnQRcKOQXDF6EAp4CP8ud9tWEK6tf7I+SkXTLu98rNdrfxELhUSUOtGMc4XJ19hEimJB4+3uC4FBXgTRK2AMYajhv5B4OwDIhO6+k4dtxxaTDghTkADaI0b5c7cxBA0H8Qeu2Tcojlq/oPdhFyQVB5rFZ26eAh84VGBJogI3YINckFF3UNR7BznwUJOZRA0XYscfSDWQv8nb6iEAGo1xDBchXE4y+56K1MqMFxLjr+xAXlpV6/BNYCgqOVaDHr6o1qbKOW09vwUmRHykohF63jskEpN55gGShFjWIUOATTAizjasCmIla5onI6iolOsDX2BInGdqqi8OQRLY5M8AkQjTVmF25ANCbtl/nDFU6/+Q9XOBYuv7hYCnZydi9f3710IXJZCFugPescoBcu7tslubfzu+X1wqwEQLGcYWI5gICDuROdMyXmdjTknOA4/ayN6hQCgD4whMccayIWueNWJ8wkTdY4oQvgG+pJ5gk++Lq0FIDF78rv3vvua/DFvf0xAe5+txcs3tt1fxfYV/PFvTucv32+n8ZNiBRFy1KVEgOyaHpRgL/BVXWa6tHkUrGk2faHRenegGRHJZCVi8wBLoIihFTGtnBlMlTnwGqXizrOlZjHZi0th2yuCjkOaE8Rj45KMBnTgY7FCn8lFO6/+93d25ydwm9Mv90RllMC3P9w5/4vbt8R3v9QILz/253fdgt3CvcmcM2aN0mibxxFir6M+qC8GqVad+w4KoyJnm7M1zCo7RW1DfqVfRe2D4C2g4FcBIB+gwaMte+QDZ4JuY9tQz2qlotj6g5X0yAf1rLeEbff29CvVmJK17ZafreGaOjG3HZzw3FX80X++lQCVO3ZlMwVhs/+a1+9vreKCpe/+9Vvu6I54PVvAfj+q9/2AuG9/Q92VX2ovw2+37XCFVxqSogUpQRRYnsaqLx5gpys3wGU2l6zXO9X2jtsbQZ5VW4C6Pll+k2DsEVwEhxvCIGPy6yc7hD0OUELUtjL3wSeNIxWKrGIayOvV+/vaBgtc2MT8PQTNpxNRyVahF6pUgJUCRcXhfsffPf5N18IF3fdhwXCbkqAB7cXv7772517NXeFNXdvLwp3w7xRs8KdpCJFFT4MRYoeiglwFqOeyYh9LHRUe1w2QPjNAR/mU3cYg3hXTgK45VADFW6D2u7BCNnHZYDQNqufkGcvGitRIKlP0aGwuJAA1aLzVad9IxYMCmAntBM2JmrZRAdVbUkfgcVFmLXvLKJw+f3g/uIdcIfype4s1sD/dgLBHfT7DpRmbwIXxXI6RMNjmJUNJKgTgMDMJKc1hAoB2CLDPMb+ylGgCxmtNh0J/xcy5tIrTIUzeZoclVIrgNAyeAJOkwMc5qHuUXQu8ImodZSHyAbQBBeGm3heNWyB8qxsJmrFiCaGV5WTH2D6cDU3WSxn1ARNB4sU5F+QFdMRkiZMq1uJ5Ux5BlkOxT7DfqcCJNozihRdc9QfbYGCBJA6oPcHEkZhCBVtuyHfC6GOi/Vf4qlf0lEanZC5ctZUqGWzjIfomwsTwHcKiFpXuvk8CiW2/BP+EW3M9w0YFF0ZHeJN0/eps35C7ZiuvUyvBsdVHcweIVf+AjiDLWWSww2uw01hajDOA/0yzmA7umrCdbg1DPZU6rYr9MHx1gabJ7o+B7o+2GIzhxpsETVncNRCQfDtYUHI3DiIfC3LYGMl3ugiGgflbuqsMBWpUAnG2cycPk8JwNmmAYeh0spNZYJPCL7arda9o61VOflYN7y/45XQ8WLcB8pZbdhG+uT60Rb1uZfijlCb8RLKkJP2ZnmE7LcMtAb1R4fDOjtcn8P7Zqgex4bj6snTOkXEdVbVYt2BIBN2GXSLBNQ1uMMqT5dgE5DsIamz8s6qzyWLPqAL4OWveoNENAdMBoAVWHgSPumxVfFtqnLTO+AjDeCvj2gAB158FaM7PRbDMWmfIL2ObjRnKCbAnmgOQxsirvfxN1Rwk1PuHT2e0ygSpEOiTgOde43P9QZo0wZNcq9cpAs4/ZKzVI4X4WcIP3gK2hQgetb+5ALTH4GNzF6juAACNE0ANmZ9ciu82FY1ML0zHAYSvuM9EljNAbhuPf3AWM99kLjw/7DBMqD3xwTQXahFecVtHytzu/ZUnhvqkYX1MNm62toc4oTY1IOtD06qTSMRtfJMtzEMdQy3Ncr1ct2xQSr+pLaBPcbHvMcGFdRZXYPJHzF6Dhgf3J4iPsAXoLoc9XwS3e1ymemUh28T8dfrToscBN+GcgDNr4lzZdyV6FtReWk8E0ZfBBcvXnIO9kxMdWZIabrKJttq0IRRtxSFVxHVmA7TDfB0QeItbNB12CU6Jyf6sDpax2acq2M610Wxfwg/IOpJUb+LbaB4/mV6FCjAE1yrl0hRVl48+hq6wmjWcnnsd5EtSqcXJPmjEk3KCLUsRIAPSPAEFammYr5CaZl+lqRmDADq9SmFoRKMKOacIW9A3wWk1krTyQyRDHnRiUOCLiCxlkFvoyA6oy3QUswZI5ELdlF/a8AkVxY7DyC6r9YO3m/t9YTdBeUBxiNQ1CkzTj7KoBsJPr/YpUC0UxTlrXchPcv42tSoBCuqAD4F4JwZ9hNyc4HPaSq64LwhSITNBc0cpAuAVzO66QoSAIe3xmOs9GBoEmlRDdFRDBSncDpdAC6Xcbn/6j1CyA/g/A5N+sxQPLD+v/5PPpbfUc+BngH1O542h+cYVZIGlcYKCpdXwf9WTWwiMnX8iBjz4ZNNj2dTcagJ7Ux0UH7T9BkCeIr4TlHfaSqek2HJ+jA5iU1mZnj7xlg1T9BDu2RjCkpcnFoNfU6wEnI6lmPvWsLJV3eJFRAmt10D3HbPMRfHMe4aM8I/QNeuoiaIeZpGBU1NLtA6CoaNI5xoGCk3dBgJIRhoDcEdMMLYxPM01YMPKodteJOL6O7BEulophnRNIIfaXARTVjVadBKyCGPhxvbywzoFBjUhjjmwptGweBw7OQZBWiWF3HChFIdUU86zss+xU/rRiZGtuEBr1+noQTokGuJAVnvpMataA53kESQ3YxNaPkOND4s4Fv7uTuIU5N+pePS8NHKDz4Le3oPB8HhkfJEOooPeVOhBeN2z0Brl+DimMIrd4+22X3yDtd55CLwudV4L+73aXSOt0ee4n5zOOm7RZmRom1JhsfzFQAD748PB8DHKAC0xfaxaOgztVcRnSJ4OOjxg0tjpHdkgvxIrQ+A86BD2wVQ9DPMzd24XBJErwXlOwDYU2s3D8D2TuKbQWMCSMf9MI95d1jh5V5Qe+UdYRVaLTmDnhodX2NW6OVutXfk47JPJb2+5G8upQvwBnpBU7EE8GFAuhHraJSjV721lb29fo+1drs/mgP+p8fSN6gxDdXy2mxKTH8S+BqOGIMwu8NbFwTNqiODfZ9hqOu7VsUHe7S1x3rYDAEOH+9xtP1PELgxSfexIUug6mid3Ds0iHKYBIVdoq5Lz4XB3sMN/ar32e9WPsWH3kvmkdMfAWXDheK9VRa940cU77BAr4+TgVI22xLrxTAF2LTuSi49KbGzcqnjypm9HuhQLtwW34uaKCnlxV8bR3XPorhrUTnVkQmiJ09a5THWMa927VxhTyFN5Gy8DF201jicobf9uQVKFtRXms3weOwEmc6THlX+R2PoX0wANpvxKrJCBDD3jUSduObkjpk0tOo9o+9nP3na2zcSHetKMTkf0pkhSEnp9LHBDxoGizd1dlLhgXUKVwWTKC2nQjllgODypPGgUJEW1rmxOWOlKjSKBt5ez5W6ZOzoQnq6WeO5pEL0iFqE6CIuCjmN0qmL0kIBuDT6m+tLV9PpArQ4GE2PgnIAmjxN9HSTza49hoDoVZzfqPD1vbW9V9RNBYWi12x6G7qRdyLoP4j5mvhl7768GefXnjlC+tr56fx5NvWWWmfA09Ot7nC1GA6BTQR/uyYecore24DeMklE6ZL+Jjukr3+btw3S+46QyvZqMgG1YtJqx3jxvjOk0wB9b4T0aiJ8hckvOeUNOOU+rLmsTaehBoudfq/mRMMo8gvcdlB1dBADZ/lq00mvQmc8ut2RgQ7l5UDvziv38TX6k6IuIuD0KzEq5FQfl7cjSp9UILoDvMnHnGgSv/GtBDr9kdcWdfp8WNZiVyo61G2u4wu9xCn0sSWfOkKeMPp1p1EST0JtRgjkqEzKCSvfZVBtWxgg/Ca5d2SjC0/XuEUPWFjWZneP+NTNkN5l6cLhdfvUKyGn6C2mPrkF0c1hwloN6RsX+gg0iX9kD7ZCp+eAY7KW4rUFSg0oPGgYA61lBIaHHByVyGpBQaE23GGAd0avMGFgODq5spVv47Q6QBPQabV6u94OF9J1xCShC7QgSifxevT1HU7ImUAnV+gKOp0xMsScuPisqsGx3PzCItLXNExuzewfID7gn2zOUO72L58DKK60HugTIkVLy5kxm9K0lV1memIcqojL/M6cKJshI4YAglH6csGRomA4aaRozPTZz5FYTUeRogl0joL5pUFBNnSGACeKOX3e6W8pk4yjSNFgNFIUU2KewXbk4onGGmy6xlBVLzima9/eFAa6xuQvaE5NR5GiovHGBDoVEUo5kOOIPlI1AAZxim5OTacLYA4X85ObzQ2byYgGRYqOOVciRWvRY+BWSImB1qDgYjdmDo5jHVq4kCO9o+e42icXhCfUY1QcqlfuxppDFH1SQ9GrhhD9sL1De2Y4mOpZp6338EPbiucImfwoIFRtpkWKfmCnTnmCBN43VIDTN4iZFW5M2bpDlUvJxqbiUHWKE2qvYiI2I8mrcWNno3TYQCQgkPPWoN2s0UH6UVdKOt0TtOLVSd8f8Ple8HlsOtRukJVR3eJA70eRogfLAPWpNTOaNldbS70GvvYt11htgyUAtg1DCSbt40NDuY1muDEgCBIXjmDjZaAKNS3MMAeYa2uxGH18qEd2Gmw0QAkmFb7UdKYwjfTF+IeW9lcJ91MrqoRZJ5EymYwWKRpfLTgY7aGlwjsT1mdpCfTl5nsifSyQSBdl8KrTWVSA+8Kv7wu/AV8Ib5uEQmHNPuE3pq+E1BdG4Kryu8IPdwvB3W/uC4W7vxTGpk7GuXUpIkUtBUW3ZaRn/67FrAR4cO+rfX+7LRHWfL8L5oAvbgPhnd92IwE4wpqdelBnw9wAAAgLSURBVOFO4bevf/vlTmHN63u/3PVF9JtLcU8q4SfNihM/urZ0ZFEBvvxWKOQITR+Cfbsk6F5DAaKfHbsPr/Y14Vffgi9+u+28Db7f++Xe127HhV3Wls1QmbmcuxWRzk6zBJY/tFTz/V+BcO+XXwlrYA7gCH/76/3oRHKp8J6wBv63Hwh3idC/r38l3BUnSeO5nPmEl+YXckBPZ2k8lzNpOdIZaWN2xcXnDnNqwP0asLOcqgU4O4E0VieI0Ld2dsJ1u9lAurO05sv9u5e55oHYcKw7oZdJCzijKV6xpYXtVkN27hCin4nRdQl0GXRldckDJ1LRGaPDo+8VNjSWOHtcp5B2u4DFCswKkQrgKpGWUBEbHVxVdJmK77RY0XtGefBfFcF3lKqkKpksi8BPqkssTtfAi8NVANH3ILqGRgdWFUWvhptESeiMR0DaXFivcCktidD/IcLNGp2jDfONHJHxmwJ4f4jwU8ujVL9kR3hM3Rw6w+UbMHybQ6cxhSfCzMknyQXwoh5HItgsNzva7FH6aaI7RJxEy8rRbeg6IsExrCP0FkU/7tDJTf7m8ObVU1sSTHBuU/HaApNIAF9PCOj4aPg74ggAFWi2mfxo+XgD5XH51N529N304R4VeHu9224abSvLYkZtVF59b5QO/R3gcxxCdNLpN/N7wZ5gjG5qH4Bep26IBGfX6xSmcLONSWcWmck/uZmXAO6gYY96MmwIubGIotlxhvLYJ0iTn1oODaMq3DdyztVmHLCMjMvBu+u9wcPhrD5WjgRAdPgn5Lb7FB2OSy/BlicUANLRcpSuHB2DjY+BlxD9bYo+sYpOHxfod/Qzp80V8tVZAw/9KSNUonoAf6NCSwbb8NFlagTCN6IFUkMZwK3UaAluVWU1ozpKV0XpJIOOlnFqjrwyCzo9B3AMRQyRycZyfaV0jvQs5is9507RPB3iLOnZNDGyE0Bq0KIcVL78Q2S12oAVmgsQsK6xGKwGeun5z9YpOskHnA8U1I9KwR6FZA8pqeZpTZuA1S1Hb6/bSHpP5XOP8rRn3ylqeRPTdtglPWzLE7vWp/C+CsAJOTC9AQCfBF4+eJdkzAmAXKI9+eiWLt1HUSxZvWIU0RuS0+vS01d5WXQB8O52uicdF0BrvogmlsuA1nvaFUkQQBQV4O1RRmci5QcMJ+3miqRM4jkbGLZm01GMqkF58m4uX0r6mA3UrabTq0EjM7Y1LoBVxGefUEjagRVUV3ZowFlSUG0D3k3U22wiCvgIuLtoqKirYpYL3qvFiMZqm3soKKjtDnPeG3L5hs64lNv5NmUj6iaaPHOGJPqDYKxR7uMPWTVVYd/2tEPjK3SvX3KuFvM0boaeTlAC6QJIV8boboqu67ug9vQH2eONciX/jFUuCR9m0BkiEvykbQGpwSaTGqxsK/UDfV7LaoV3HEe1piVaCAIDLXfFB7CV4UGX9yKpf2M8rD8lDUXaG0mfuioQwXT4wDgK4XArnOGWsoi6xV4O3USvXB/4SK3LTgDBgDs8qPZedCF61SZpyPfJdkTv9dnj9EmNPoy+yT6h4IIOEtF9mC6NAJO9Kb81lqOxqbfLK+U+OVBxZX+x8m1SD/QET2iAKkI6A/AxMG2qRDGDOrs33FLZ7JJN+pEjJ68KfJT5w0lRR9uNpqPJYnT9KRSBC1Q+NfSQ1cB0tIxD0U3hs2WQrguADrXJD6VP8qKDZZNsdmmTlwH5CGAZrB0BnMEhzFzbDnS17S+FAPAMDrl0tQ02dBcO17ZXokzaYCP6FZJzPS5w2CYZGxrJeP/pdG9tOxsiY3SMopMUvSxK9/QrROeGXGAY0UeZdHoOGG5tLeJbZbMy5nBOcekpOgeyR629AMwBvWdNf+7D43n1XxaR/sfwePrNhQgA/y9aIx2i9FyHU1KhEo2Z4kIEeDc+wX2tps93FINOv2DLtqJOn0ef89Gijy7m/964dPRNFD1QGJ0hQFGnzzc32kFb00mTvLAJ7inoHY0KSA96wrpAoagEK/L0eTTBfQ2nzzsDv/Pp8xqgH8ADRNid96sj09CVcvRd214iPFlQKUAXgNhW1Onz0Be1hMo8WMLH3YpjiXQ7aCokg9GP5TK7I/7wA6AApf/KxgPr/+//ysfyO+o50DOgoAAvvpCP5XfUc6CnR5XAR0DMKpmDdu0FFrQSFmV1W6h/nHNbSi47WMnsxaRri2VFpMdRV2/ORn8YZln43NyW2GqYA8QsFn51GsfRYsmtBWp1VADTtDU0e9W+1klcW3oMJQ6tm6F+eDcssK4qxPHNVA6Am6fhrZ+bEs9P37DDf2ejAsxfc4phDhB3si7fWPBu6VSsTRJTp7qYKGdn9KaXXF5gXZ7ppOcA1rqZEtblLXW/ltyys65oLmtwart4rnPGcfnazGxdJzFjmDb8ujZJTJPqIqJKDFMleH09vK0LrPrZkpnYwx7LAUiAK7PrptETv6Gkzh7NAQslJd5fL09Ni+HamXpFUu7a2Bo8ArOsmRInDp/weQfLWbKuIrY5ngM2lLCudnZqSuDW69eu36QEWLdhy9wGx/yCd5qYnrtZp1mrJKZOdRFR4s4bVuoHce0ai7gxFSsR4zmAhYpAHO5BwDrBMIuLqe3ieocYrTGwCAdLPJuMu0a2Bo9ACovlgKJzC7RnKcCfXi7Jx17M66jnQE+PEv8JuP77z3H7zxzs33LZOWcrIj0VirrgP/+7DLhcL9PspVUmWEMjoK0lX/CSYPUFJVyti/f/AW+xP8Cz2n/T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1798" name="AutoShape 6" descr="data:image/png;base64,iVBORw0KGgoAAAANSUhEUgAAAQAAAADFCAMAAACM/tznAAACcFBMVEX//////8z8/f7//9L/+/n/iwD/yZj/8uj/xIv/mAD/yHT/zZ/y9PX/+cL//9Xk7vDqsF0AAADx/P/7+O3h9vb/AAD8/dv6+/7///v09NHkrVoAAIn///fm+//2////+/Xv9+wAAJT//+/k5OTr9+wpAABqhZ0AAC0SAAD//8SJo7irj3Te4ugaAAB0i7G3zd//7PY4ODepvs1/mrXN0tgAAIPBsJ3+8N7Ht7EhAADHwbi8tbKqpbCnpaRVWVTy3Mjd0cUADCvLt6Do39X8t2pJVV1GRUbDw8Po9P+VrcKhsLN/f3/z5c//ycjG09u0mX9tUTX/uM0AAD1VOiCakYpjRzX/2trr4NXawqs3GwD/1Oj82rppcHnS4fP81p//d2v/lq6ZgGRKZoP8r1eHaUf/VzJcYKkADy+SlcIAJUZMPTM3O0goUXBZLABramYjOVMiGxoRHSlLHwBAUmkAETwOOGBAMSkgMUicjINCExOTmKZlX1g5MiVPPzw6OkEIABhpbG4mFABPODRCGRRbb4KooZt9j5t9XTcuW3kAJVAMNFORdVN4hI3/ADEnJTKNdEp/al1IKQdtVk2JfHBhRiQ7HB+5p4koGCIhIR4nPUtwc4Rjb2snGjI9LziJjXsuLR01JQA7SaIlOJ0fKZzG18Oymal9daR2WZuXfqKxnapteKhtUJpBPZpXcqy9z8SKa57/YlL/XX3/vab/P1X/Qw//NT3/aHv/q6r/f5z/qI7/c2//VFT/zL88ESD/xd3/lZX/k3b/Y2z/bUXJwtdsiMhJb7yYst5TMox0kM2qo8cAMqY1XLVZQppvUh7/AB0YAB5Z5dKYAAAgAElEQVR4nO2di0MT177vVwL35N5zYnNCdkqyiaSSGmkSDUxighNixuRAHsQEC5homaPJpVQgldJUsMGitgEfoRaFovbU3s1DxBd217bWrbvY2trSav2X7lqTBDJD3gnavXd/exczr8+s+c6atX5rrd+aAeAP+8P+sOKZqtiU4gCfhZV2Vty0lW4lM+03/zOQVdhSbVVNVUyR0hVKTWbg78REj6ceXnlUWpExvbd+Lp35MdVGWcUB7QEyQUZOZuDvxJYqKuFfJEDp0gEb4C4deARESwfUADw8QIoOsFVqsETd91sHHk9VUmvB0qOHj9C/QHVgqZKizP8KYhS4M1xbjgTgLgOXUuac526imUfch0tLqgqSu3V66hcw09n5K3g8c7Pi0fzWzhm4+sq0NHozb82g61/a0FlhuzUzM1Nx41coXufMIwrzsKKiYpqEe85vsD2s6Jz+GWoh23oDArdCoGir+rleZDqTbXi4dWpqA7zSW/CCfgRXfiTBw18qwYy6Qg1+Uv+0NDPz8BdqzyszP8O/Wx+B649uTcPr026QVDyC+0U5IlI1N8OdmZqxgRm0CwfK9GMcmEUJ89ysBpVrV36UVtiuwJwKM/LDGz/Df2oqSLhhRn1l+sfHUz9Qe165ufUHIIG5AQrwM6ggaypUcJefqBwgOwD/PNzA23pg5hHa5QoSAAF/pIBZlDDPzUQ/dS49nrHBJC7NwB+qqaW5Xx5uOHCjYv3jzrmKyiWYMyqiN/nxI1nFr7Yrvx6A9/YHeOHwKZ/uPDBDqaOquLnUWfEzVPNhBXn91wMzP0Lg/DJQVPH7fQSAbK7zQBmsC8vAgc5Hc7alzh/gMwAvrJI71wnLsR+AKpoB4F0F3Dl1KVq79Ajd+a2kbO7m0s/UxoednT8/pChLj+CBSz+IaMC5328hmMxUavb8VKZ9yp9JUp6PLVVUzPx+H9plY3PXykQq1Zqxi2dAxVufzsoKscqMO7igFXSKLCzd5fF4wPXnTPafyQytTbGpCFY8cKaLswDey6x169a98sq63OxFeEydI3pUzgdnQ2diM54jxQ4vLm9PtoOYB9aLWSyWOORg5WYvsliGUMhK/TYocjw4GzqLVR8Sr6wRz2Y6Bi9JjUKAUH2yzTzwJ3iWkpnZa7knUTznoFLo7FxOqGkhR0xqOuuW/XLCRXtvptoXn2XNoWu4AveeF6/aHBeg7prhZhKJojngFkr3/LUXlkrwWdOcgzhwbTUoCXd+gRWq14ivdypYV6+JQ1cVpqmpXHNSSnodSq4BJuTyFnE9q960haWBG+rFYod4LgR/OR0ldbOGuQX8xtSCgXV1bvaWGC6LQ3MLq1CU1dnFnbiYmC2Z04hD88s7UQK8MgMFnNc8Xri1cH12Wjxl2OLNmCGoe7TA+klzRXzVzpq3zy9sdVx/oW5LUa4f0W/Nskq8N0036zRi/OYrv5huPkaJvqqZt96on4barJsRz+Cd89dYl+2saefMrPjWlk7WDecGvDOFANOd4uvi+YXHs4+JDQu/rgiAHoGZkhLr9S0lJabpa6Ytr3TWOV5LmeESuCXzs/DIK+I6R8l18dXZDSWPxd7iCTDvYM3VO9bdvCIugamZMt2YpnLl9NS6DdGSp65CUTc1W8KC+k+XOK/P3uq8xnpM/LhuKrkAVx0lrCswyTMvXCF+fWV6RQD0CFydujGLT123s36aZd3ovFEPF7NI4uWZKcd1iLzqYNXd6NRMldwSezVFE4A1t2FhHUwIMTU1+7hzCt/y2i9oyzzMbp3R5G0oET++2cmqc7BmiKnO2ccv3HLccF5jTZWsQiG77EDXOTM7P3UjBJWK7xTNAQyDmmaVxJg5MxYYORvKX3P0vCxmMU6T8LiJWfhUCdwsTpKSeEKT1xGUACVMg3k6o72YeZcCDNFXp4tuhsQd6u3pUKkNPQL//e/5WH5HPQd6BhTMAa/9Wz6W31HPgZ4BBQXg5teILHKjdM3oGVAFCUB0D63RwE2M7ioSKsE8PZW05UIEcHYBKa1Dp60sL1Ryuv4dJj2//jCGAGeP0hNZiACc/u3tZRNnBiqV1Rpvz2bMxz+jGnvLHmncUXDXXZze3DdQpqyWm3o22338C6oxvsLXeDQ3Ol0A5cjfi5cDoOnCbTZ3awA8xU97/KDZNqkxySMaZcGdt1G62d9MTrb2gr/jXRTdDOk+jRvLAxUzJ//YZgVtcyECjJHScXmzLWIMCLrMcmcAwOQqvPITpNKeF5JO97lE4/IO0mfsrfrULNf3IrrGK/9I7c6NTs8BXEE1j7aiEAEsg40O0Nw4AnRDpAeThMBwmXSsfXTYRhRceEXpIdBB0V1Ruk063j5qyJXOrAVa6YsFV4Mta9JVH6c3F96rvJbVIDJD0Ur+NaKvlQDl7KgB9lpYEenl6Tf/4QkWIoDIYI27KlJtXpR0dGBwxOmlBdDpAkiNjCK0EAEk3Y7WeCFlOqkP58VJS48n1hQQ5E2nCzDmaKOXq4UIYHpHpgLS1hDb0hoy+SXoLuHlhAwDFhenyUUYmmzSVozjaFUBfJSXEbiKvklL0Ss9rSHnySjdhugeRLcYmnjSVkcWdMYjgHcXTwBAGNvsY6HN5BOF1eQ3+eGat20RbLPtrLUPPzQZ9GFntUdxvtFv9isVmXjJ6OcUkdA28gSkn6Tob5I+bKNtQnseP0XRXeejdLcmA2rFJK199Hq7EAFwALzBs1B+6XgYCiBHSSyLqL0X/F55VXASA/pD4BLud/ojpDlH3xDR2cAUPPsJRXdGBZhY70N0k1wSmLQD/SnwHn5S7/eR5nTyMjxBwHBTYwJw/rYLgJ27d+aURF/DwT6Vr30QO/dZr+mkFyXR175HDbaRnAsHd3yGAVHLMf6wXNBrbujO8RGGdOXFg32ksmEQG4P0ACWAsv0vavAuKXjr4NHP4GW0HKtGdLyn258etWKilvaeZDmAI1z8cpfku51f55REIJOhPzxQKgNSlZTqGoCrvAFY2PJKqWpCJYJ1eSmQsXPMZgy6SLtMN63QgayUXQ535ZanozPKABljOSrA9/tRahfvld+9d+87tHr359/VSPZ9VyNc/G4fVOXBvV0ZuAmmK0IgTxp6bm3B7PwAifDOV8LbD/569zZnt/AbuFYg3CXcu++bO7uF977cD399/eCvOXILtGfsCOk/3L173zev79V/CL64jdbevw1e5wjhD2HN6zX7dglrvviGeWAGD3Nt/dcioqKPgHBxnxA8uP36N18Iv74Dr04vXBTu+vJrdOnff/tg//dff347R2ELtGftCnMW78D97twBdxYXkQDg/uLOnaIHH5ZzwN29pr3SxZ13knI9QeAMW4LUCm+6yjivVEO63h+jU5Vs/qhlO1x7kd6Pm8YPuP/VqtvO5La8AYClHnBLIcMrp9bBBpwIFvxsIIOlPxdVvKWoCijNrRqg6M1vVFJ0EZ1eDkrLc6DTq0EtiCT1A5LazpoMSTRrntiIvoMjEw38lwJeDcoDov7KE8YAmHCd2y73XazmjW3vNR+ttZt6juRUNyC6Vz5BeiC9+SL/5UNeuRflgZayDmMvOKE+tz3s66smfdu7KPrQkdR1A+MRONxVvF7hqv6DR9Qn1M6RNpvVCQUwQwEk58ETW3NrwKxxyj9SE4Rfcsjs90KhfLkKIEH0Dkw/0mzD9QGvnKIfB0/IKN3vg/SA6JQZOoYnyDTdsHQBIkyPrBABdHJ4lzrsPkeLDThjSQT9qrM2D580y3X+j9TA2Wt5Z1JhCp+Al5Ij3Qzp/ojCZ4d0/aEYvYV8Qur5aq/ffDIC6actO3Qak78D60jtatMEkFQ7jFmXARmTiKuApF7SOoZBt12Amewe1HolmprKnKcBGA7V49Dp1I0araTUKmhy5CoARRdF6RJI18fotijdiOh1owarKgOdngMIqzWVAHAT6t6wwH94uJUntWqtaGdCm1ygOHe46dKqbtHc7nau9Egh3eKrbEUAJx94YVO5im9zqp18m8gBqtUCzKwWjKTlcmWrw525BVfjRaRnL8AOgw3o7BK+AxYoET9s675bjwEz35GcsOxgrUmvaBHpWXeKOjfBDC/jSfha+LAJ+FCFjZgVlBN/Sd7W/OfyBJHBR0Dqwl0SmPutQMSHT8M2NbAO26qCqbhGqqSCfmQxRrFX09mAoOjWglGJVscoU1YEwI1WA49wWeA/LkAYrQD+wl0yqzX5lAbIhXXPRoQznSwsiSnoCrCHLAKdLoCOzxhrKmh4/FPcD4hGtckvHc03eanpgqf4SYp+UlIQnZEDmINtBXWKmvmkvkuwiWjoL/ZkpihdXbVJ8tRSIH0tBTAdQhn0KXHxrWLPjKHoXaj/6zzR118QfS0FaIa3Zuwtu1eu35Rf4tLSTyD6BTvh1+8opFJglAHbGY2BYowNwsZofoys6KIC6Zmrwfwmrv0T+QH/8b/zsdfyOuo50DOgUKTof+Rj+R31HOgZUAWWAeXZ5LKs9kiyPzfHEdXkp2MMjfF4xesRgk3oXup3R+p6SmelvJjc+oOidHfDwWAlYz03XYEli/+oGgBN9ITGTbRntInuuBcWINHfBThcLRLAohJgFvhTBFtUXJlVS/U6EFroyas4cMmHIcdeJss2shYNjwegbhg8RIYuzaICKguPMzbCE1lRgkUqtFIbu24ZohN8LVoj42qhANpEVIIALaF6+pkKEsAtf5NU8gexDtLXvhnnN/Z1q98cGXUGCCMfdVoow+Pc/la/x/iuRqn2jVbz3m7gM29panoEgwRH9bGuiN3Uqwu2WPkNvZbBdm13Kx/uwNkBthE9Y6ijtBkzBdyjm13DRx269ha7b+Av2oGqd5ILIOVjjLH0QgTQnzGeUys1Zntk4VXQTQQIjVnhHYJNA6gM2sXznsIrB0+B2Q981uMNGDhfKcuETRAAPjVnX34VqAQ7ul1nKyMuPvsp0NlNO45ReTjSJFf2jKLnWQ+3/6XBAZvv4ERDCHxEWjgDgkPJBYB5xUT3hAoRAGpp8vsws7zD9YF1m+Gkye8dNeKvOv06fjvqFBu2bpYNDPu9cMmnbnEYtB9nHfQG6USfdUwuQS6mOwDvcovjVbBxvVuhP6ptpZqgfNtk0BpCOysDYCJkUIPNbJ8cxz5SA0GXPoUA0kZrC704KkQAwgZEWotNqtLZOEatSstxCDDCyJOouDIZglqM8KE0stGSmZQaHezsQ51QqjmwSU49yx1qIDVqtVpAsDk84DFGMVbUgqfqCegzS1FAFVxvMJZZyoEkJAklFwCmh1EM/QOEyVVlaGjoX80alcT+AQRYW1TBkaJrY896eDwPQ8JOFhwWn47+bFAFjQwZmWGXaPSVKp6WzQqIrL0fOt3CAyB9qUlkVakwBBA56MsFzRdoDsW9dTfJoUaDnH4ABG8k7KZrHfXmMbSPYtDsgJO++OvIyr9mCODjF7EtAH2V4eGQxdGkwmWDfSFRa8gSbFVDRzRq0tYQsDRhXjlHGwIcB6fJxVmJfs1Ih96zvtdQJjKKWke49cDgcbSSgtYmLgYcnqamEHV6wuWhoCrC5iEtTSFipNUQgud10FEJRlw8X8Q5Q/AWbHQ81QUP25+QdUH2BNZi7ZG1yOICtMDlo6puXO7VnMB8jvOy83iXLrvsEBXA5HfLzeFmzNcUkGwi+Aa5O6wl/FWvAtlZVPr4Rs689FT2Kdzg71C77U8UWu+OceiV7dFWl9FQKyaodmwsYmMICgD1REXhE9J0UvQGaNb6gdIaEwD6481GOegxyc0affVpfQC8j2f7NCA/UwHcdrCHr3oKOgwnQRcKOQXDF6EAp4CP8ud9tWEK6tf7I+SkXTLu98rNdrfxELhUSUOtGMc4XJ19hEimJB4+3uC4FBXgTRK2AMYajhv5B4OwDIhO6+k4dtxxaTDghTkADaI0b5c7cxBA0H8Qeu2Tcojlq/oPdhFyQVB5rFZ26eAh84VGBJogI3YINckFF3UNR7BznwUJOZRA0XYscfSDWQv8nb6iEAGo1xDBchXE4y+56K1MqMFxLjr+xAXlpV6/BNYCgqOVaDHr6o1qbKOW09vwUmRHykohF63jskEpN55gGShFjWIUOATTAizjasCmIla5onI6iolOsDX2BInGdqqi8OQRLY5M8AkQjTVmF25ANCbtl/nDFU6/+Q9XOBYuv7hYCnZydi9f3710IXJZCFugPescoBcu7tslubfzu+X1wqwEQLGcYWI5gICDuROdMyXmdjTknOA4/ayN6hQCgD4whMccayIWueNWJ8wkTdY4oQvgG+pJ5gk++Lq0FIDF78rv3vvua/DFvf0xAe5+txcs3tt1fxfYV/PFvTucv32+n8ZNiBRFy1KVEgOyaHpRgL/BVXWa6tHkUrGk2faHRenegGRHJZCVi8wBLoIihFTGtnBlMlTnwGqXizrOlZjHZi0th2yuCjkOaE8Rj45KMBnTgY7FCn8lFO6/+93d25ydwm9Mv90RllMC3P9w5/4vbt8R3v9QILz/253fdgt3CvcmcM2aN0mibxxFir6M+qC8GqVad+w4KoyJnm7M1zCo7RW1DfqVfRe2D4C2g4FcBIB+gwaMte+QDZ4JuY9tQz2qlotj6g5X0yAf1rLeEbff29CvVmJK17ZafreGaOjG3HZzw3FX80X++lQCVO3ZlMwVhs/+a1+9vreKCpe/+9Vvu6I54PVvAfj+q9/2AuG9/Q92VX2ovw2+37XCFVxqSogUpQRRYnsaqLx5gpys3wGU2l6zXO9X2jtsbQZ5VW4C6Pll+k2DsEVwEhxvCIGPy6yc7hD0OUELUtjL3wSeNIxWKrGIayOvV+/vaBgtc2MT8PQTNpxNRyVahF6pUgJUCRcXhfsffPf5N18IF3fdhwXCbkqAB7cXv7772517NXeFNXdvLwp3w7xRs8KdpCJFFT4MRYoeiglwFqOeyYh9LHRUe1w2QPjNAR/mU3cYg3hXTgK45VADFW6D2u7BCNnHZYDQNqufkGcvGitRIKlP0aGwuJAA1aLzVad9IxYMCmAntBM2JmrZRAdVbUkfgcVFmLXvLKJw+f3g/uIdcIfype4s1sD/dgLBHfT7DpRmbwIXxXI6RMNjmJUNJKgTgMDMJKc1hAoB2CLDPMb+ylGgCxmtNh0J/xcy5tIrTIUzeZoclVIrgNAyeAJOkwMc5qHuUXQu8ImodZSHyAbQBBeGm3heNWyB8qxsJmrFiCaGV5WTH2D6cDU3WSxn1ARNB4sU5F+QFdMRkiZMq1uJ5Ux5BlkOxT7DfqcCJNozihRdc9QfbYGCBJA6oPcHEkZhCBVtuyHfC6GOi/Vf4qlf0lEanZC5ctZUqGWzjIfomwsTwHcKiFpXuvk8CiW2/BP+EW3M9w0YFF0ZHeJN0/eps35C7ZiuvUyvBsdVHcweIVf+AjiDLWWSww2uw01hajDOA/0yzmA7umrCdbg1DPZU6rYr9MHx1gabJ7o+B7o+2GIzhxpsETVncNRCQfDtYUHI3DiIfC3LYGMl3ugiGgflbuqsMBWpUAnG2cycPk8JwNmmAYeh0spNZYJPCL7arda9o61VOflYN7y/45XQ8WLcB8pZbdhG+uT60Rb1uZfijlCb8RLKkJP2ZnmE7LcMtAb1R4fDOjtcn8P7Zqgex4bj6snTOkXEdVbVYt2BIBN2GXSLBNQ1uMMqT5dgE5DsIamz8s6qzyWLPqAL4OWveoNENAdMBoAVWHgSPumxVfFtqnLTO+AjDeCvj2gAB158FaM7PRbDMWmfIL2ObjRnKCbAnmgOQxsirvfxN1Rwk1PuHT2e0ygSpEOiTgOde43P9QZo0wZNcq9cpAs4/ZKzVI4X4WcIP3gK2hQgetb+5ALTH4GNzF6juAACNE0ANmZ9ciu82FY1ML0zHAYSvuM9EljNAbhuPf3AWM99kLjw/7DBMqD3xwTQXahFecVtHytzu/ZUnhvqkYX1MNm62toc4oTY1IOtD06qTSMRtfJMtzEMdQy3Ncr1ct2xQSr+pLaBPcbHvMcGFdRZXYPJHzF6Dhgf3J4iPsAXoLoc9XwS3e1ymemUh28T8dfrToscBN+GcgDNr4lzZdyV6FtReWk8E0ZfBBcvXnIO9kxMdWZIabrKJttq0IRRtxSFVxHVmA7TDfB0QeItbNB12CU6Jyf6sDpax2acq2M610Wxfwg/IOpJUb+LbaB4/mV6FCjAE1yrl0hRVl48+hq6wmjWcnnsd5EtSqcXJPmjEk3KCLUsRIAPSPAEFammYr5CaZl+lqRmDADq9SmFoRKMKOacIW9A3wWk1krTyQyRDHnRiUOCLiCxlkFvoyA6oy3QUswZI5ELdlF/a8AkVxY7DyC6r9YO3m/t9YTdBeUBxiNQ1CkzTj7KoBsJPr/YpUC0UxTlrXchPcv42tSoBCuqAD4F4JwZ9hNyc4HPaSq64LwhSITNBc0cpAuAVzO66QoSAIe3xmOs9GBoEmlRDdFRDBSncDpdAC6Xcbn/6j1CyA/g/A5N+sxQPLD+v/5PPpbfUc+BngH1O542h+cYVZIGlcYKCpdXwf9WTWwiMnX8iBjz4ZNNj2dTcagJ7Ux0UH7T9BkCeIr4TlHfaSqek2HJ+jA5iU1mZnj7xlg1T9BDu2RjCkpcnFoNfU6wEnI6lmPvWsLJV3eJFRAmt10D3HbPMRfHMe4aM8I/QNeuoiaIeZpGBU1NLtA6CoaNI5xoGCk3dBgJIRhoDcEdMMLYxPM01YMPKodteJOL6O7BEulophnRNIIfaXARTVjVadBKyCGPhxvbywzoFBjUhjjmwptGweBw7OQZBWiWF3HChFIdUU86zss+xU/rRiZGtuEBr1+noQTokGuJAVnvpMataA53kESQ3YxNaPkOND4s4Fv7uTuIU5N+pePS8NHKDz4Le3oPB8HhkfJEOooPeVOhBeN2z0Brl+DimMIrd4+22X3yDtd55CLwudV4L+73aXSOt0ee4n5zOOm7RZmRom1JhsfzFQAD748PB8DHKAC0xfaxaOgztVcRnSJ4OOjxg0tjpHdkgvxIrQ+A86BD2wVQ9DPMzd24XBJErwXlOwDYU2s3D8D2TuKbQWMCSMf9MI95d1jh5V5Qe+UdYRVaLTmDnhodX2NW6OVutXfk47JPJb2+5G8upQvwBnpBU7EE8GFAuhHraJSjV721lb29fo+1drs/mgP+p8fSN6gxDdXy2mxKTH8S+BqOGIMwu8NbFwTNqiODfZ9hqOu7VsUHe7S1x3rYDAEOH+9xtP1PELgxSfexIUug6mid3Ds0iHKYBIVdoq5Lz4XB3sMN/ar32e9WPsWH3kvmkdMfAWXDheK9VRa940cU77BAr4+TgVI22xLrxTAF2LTuSi49KbGzcqnjypm9HuhQLtwW34uaKCnlxV8bR3XPorhrUTnVkQmiJ09a5THWMa927VxhTyFN5Gy8DF201jicobf9uQVKFtRXms3weOwEmc6THlX+R2PoX0wANpvxKrJCBDD3jUSduObkjpk0tOo9o+9nP3na2zcSHetKMTkf0pkhSEnp9LHBDxoGizd1dlLhgXUKVwWTKC2nQjllgODypPGgUJEW1rmxOWOlKjSKBt5ez5W6ZOzoQnq6WeO5pEL0iFqE6CIuCjmN0qmL0kIBuDT6m+tLV9PpArQ4GE2PgnIAmjxN9HSTza49hoDoVZzfqPD1vbW9V9RNBYWi12x6G7qRdyLoP4j5mvhl7768GefXnjlC+tr56fx5NvWWWmfA09Ot7nC1GA6BTQR/uyYecore24DeMklE6ZL+Jjukr3+btw3S+46QyvZqMgG1YtJqx3jxvjOk0wB9b4T0aiJ8hckvOeUNOOU+rLmsTaehBoudfq/mRMMo8gvcdlB1dBADZ/lq00mvQmc8ut2RgQ7l5UDvziv38TX6k6IuIuD0KzEq5FQfl7cjSp9UILoDvMnHnGgSv/GtBDr9kdcWdfp8WNZiVyo61G2u4wu9xCn0sSWfOkKeMPp1p1EST0JtRgjkqEzKCSvfZVBtWxgg/Ca5d2SjC0/XuEUPWFjWZneP+NTNkN5l6cLhdfvUKyGn6C2mPrkF0c1hwloN6RsX+gg0iX9kD7ZCp+eAY7KW4rUFSg0oPGgYA61lBIaHHByVyGpBQaE23GGAd0avMGFgODq5spVv47Q6QBPQabV6u94OF9J1xCShC7QgSifxevT1HU7ImUAnV+gKOp0xMsScuPisqsGx3PzCItLXNExuzewfID7gn2zOUO72L58DKK60HugTIkVLy5kxm9K0lV1memIcqojL/M6cKJshI4YAglH6csGRomA4aaRozPTZz5FYTUeRogl0joL5pUFBNnSGACeKOX3e6W8pk4yjSNFgNFIUU2KewXbk4onGGmy6xlBVLzima9/eFAa6xuQvaE5NR5GiovHGBDoVEUo5kOOIPlI1AAZxim5OTacLYA4X85ObzQ2byYgGRYqOOVciRWvRY+BWSImB1qDgYjdmDo5jHVq4kCO9o+e42icXhCfUY1QcqlfuxppDFH1SQ9GrhhD9sL1De2Y4mOpZp6338EPbiucImfwoIFRtpkWKfmCnTnmCBN43VIDTN4iZFW5M2bpDlUvJxqbiUHWKE2qvYiI2I8mrcWNno3TYQCQgkPPWoN2s0UH6UVdKOt0TtOLVSd8f8Ple8HlsOtRukJVR3eJA70eRogfLAPWpNTOaNldbS70GvvYt11htgyUAtg1DCSbt40NDuY1muDEgCBIXjmDjZaAKNS3MMAeYa2uxGH18qEd2Gmw0QAkmFb7UdKYwjfTF+IeW9lcJ91MrqoRZJ5EymYwWKRpfLTgY7aGlwjsT1mdpCfTl5nsifSyQSBdl8KrTWVSA+8Kv7wu/AV8Ib5uEQmHNPuE3pq+E1BdG4Kryu8IPdwvB3W/uC4W7vxTGpk7GuXUpIkUtBUW3ZaRn/67FrAR4cO+rfX+7LRHWfL8L5oAvbgPhnd92IwE4wpqdelBnw9wAAAgLSURBVOFO4bevf/vlTmHN63u/3PVF9JtLcU8q4SfNihM/urZ0ZFEBvvxWKOQITR+Cfbsk6F5DAaKfHbsPr/Y14Vffgi9+u+28Db7f++Xe127HhV3Wls1QmbmcuxWRzk6zBJY/tFTz/V+BcO+XXwlrYA7gCH/76/3oRHKp8J6wBv63Hwh3idC/r38l3BUnSeO5nPmEl+YXckBPZ2k8lzNpOdIZaWN2xcXnDnNqwP0asLOcqgU4O4E0VieI0Ld2dsJ1u9lAurO05sv9u5e55oHYcKw7oZdJCzijKV6xpYXtVkN27hCin4nRdQl0GXRldckDJ1LRGaPDo+8VNjSWOHtcp5B2u4DFCswKkQrgKpGWUBEbHVxVdJmK77RY0XtGefBfFcF3lKqkKpksi8BPqkssTtfAi8NVANH3ILqGRgdWFUWvhptESeiMR0DaXFivcCktidD/IcLNGp2jDfONHJHxmwJ4f4jwU8ujVL9kR3hM3Rw6w+UbMHybQ6cxhSfCzMknyQXwoh5HItgsNzva7FH6aaI7RJxEy8rRbeg6IsExrCP0FkU/7tDJTf7m8ObVU1sSTHBuU/HaApNIAF9PCOj4aPg74ggAFWi2mfxo+XgD5XH51N529N304R4VeHu9224abSvLYkZtVF59b5QO/R3gcxxCdNLpN/N7wZ5gjG5qH4Bep26IBGfX6xSmcLONSWcWmck/uZmXAO6gYY96MmwIubGIotlxhvLYJ0iTn1oODaMq3DdyztVmHLCMjMvBu+u9wcPhrD5WjgRAdPgn5Lb7FB2OSy/BlicUANLRcpSuHB2DjY+BlxD9bYo+sYpOHxfod/Qzp80V8tVZAw/9KSNUonoAf6NCSwbb8NFlagTCN6IFUkMZwK3UaAluVWU1ozpKV0XpJIOOlnFqjrwyCzo9B3AMRQyRycZyfaV0jvQs5is9507RPB3iLOnZNDGyE0Bq0KIcVL78Q2S12oAVmgsQsK6xGKwGeun5z9YpOskHnA8U1I9KwR6FZA8pqeZpTZuA1S1Hb6/bSHpP5XOP8rRn3ylqeRPTdtglPWzLE7vWp/C+CsAJOTC9AQCfBF4+eJdkzAmAXKI9+eiWLt1HUSxZvWIU0RuS0+vS01d5WXQB8O52uicdF0BrvogmlsuA1nvaFUkQQBQV4O1RRmci5QcMJ+3miqRM4jkbGLZm01GMqkF58m4uX0r6mA3UrabTq0EjM7Y1LoBVxGefUEjagRVUV3ZowFlSUG0D3k3U22wiCvgIuLtoqKirYpYL3qvFiMZqm3soKKjtDnPeG3L5hs64lNv5NmUj6iaaPHOGJPqDYKxR7uMPWTVVYd/2tEPjK3SvX3KuFvM0boaeTlAC6QJIV8boboqu67ug9vQH2eONciX/jFUuCR9m0BkiEvykbQGpwSaTGqxsK/UDfV7LaoV3HEe1piVaCAIDLXfFB7CV4UGX9yKpf2M8rD8lDUXaG0mfuioQwXT4wDgK4XArnOGWsoi6xV4O3USvXB/4SK3LTgDBgDs8qPZedCF61SZpyPfJdkTv9dnj9EmNPoy+yT6h4IIOEtF9mC6NAJO9Kb81lqOxqbfLK+U+OVBxZX+x8m1SD/QET2iAKkI6A/AxMG2qRDGDOrs33FLZ7JJN+pEjJ68KfJT5w0lRR9uNpqPJYnT9KRSBC1Q+NfSQ1cB0tIxD0U3hs2WQrguADrXJD6VP8qKDZZNsdmmTlwH5CGAZrB0BnMEhzFzbDnS17S+FAPAMDrl0tQ02dBcO17ZXokzaYCP6FZJzPS5w2CYZGxrJeP/pdG9tOxsiY3SMopMUvSxK9/QrROeGXGAY0UeZdHoOGG5tLeJbZbMy5nBOcekpOgeyR629AMwBvWdNf+7D43n1XxaR/sfwePrNhQgA/y9aIx2i9FyHU1KhEo2Z4kIEeDc+wX2tps93FINOv2DLtqJOn0ef89Gijy7m/964dPRNFD1QGJ0hQFGnzzc32kFb00mTvLAJ7inoHY0KSA96wrpAoagEK/L0eTTBfQ2nzzsDv/Pp8xqgH8ADRNid96sj09CVcvRd214iPFlQKUAXgNhW1Onz0Be1hMo8WMLH3YpjiXQ7aCokg9GP5TK7I/7wA6AApf/KxgPr/+//ysfyO+o50DOgoAAvvpCP5XfUc6CnR5XAR0DMKpmDdu0FFrQSFmV1W6h/nHNbSi47WMnsxaRri2VFpMdRV2/ORn8YZln43NyW2GqYA8QsFn51GsfRYsmtBWp1VADTtDU0e9W+1klcW3oMJQ6tm6F+eDcssK4qxPHNVA6Am6fhrZ+bEs9P37DDf2ejAsxfc4phDhB3si7fWPBu6VSsTRJTp7qYKGdn9KaXXF5gXZ7ppOcA1rqZEtblLXW/ltyys65oLmtwart4rnPGcfnazGxdJzFjmDb8ujZJTJPqIqJKDFMleH09vK0LrPrZkpnYwx7LAUiAK7PrptETv6Gkzh7NAQslJd5fL09Ni+HamXpFUu7a2Bo8ArOsmRInDp/weQfLWbKuIrY5ngM2lLCudnZqSuDW69eu36QEWLdhy9wGx/yCd5qYnrtZp1mrJKZOdRFR4s4bVuoHce0ai7gxFSsR4zmAhYpAHO5BwDrBMIuLqe3ieocYrTGwCAdLPJuMu0a2Bo9ACovlgKJzC7RnKcCfXi7Jx17M66jnQE+PEv8JuP77z3H7zxzs33LZOWcrIj0VirrgP/+7DLhcL9PspVUmWEMjoK0lX/CSYPUFJVyti/f/AW+xP8Cz2n/T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1800" name="AutoShape 8" descr="data:image/png;base64,iVBORw0KGgoAAAANSUhEUgAAAQAAAADFCAMAAACM/tznAAACcFBMVEX//////8z8/f7//9L/+/n/iwD/yZj/8uj/xIv/mAD/yHT/zZ/y9PX/+cL//9Xk7vDqsF0AAADx/P/7+O3h9vb/AAD8/dv6+/7///v09NHkrVoAAIn///fm+//2////+/Xv9+wAAJT//+/k5OTr9+wpAABqhZ0AAC0SAAD//8SJo7irj3Te4ugaAAB0i7G3zd//7PY4ODepvs1/mrXN0tgAAIPBsJ3+8N7Ht7EhAADHwbi8tbKqpbCnpaRVWVTy3Mjd0cUADCvLt6Do39X8t2pJVV1GRUbDw8Po9P+VrcKhsLN/f3/z5c//ycjG09u0mX9tUTX/uM0AAD1VOiCakYpjRzX/2trr4NXawqs3GwD/1Oj82rppcHnS4fP81p//d2v/lq6ZgGRKZoP8r1eHaUf/VzJcYKkADy+SlcIAJUZMPTM3O0goUXBZLABramYjOVMiGxoRHSlLHwBAUmkAETwOOGBAMSkgMUicjINCExOTmKZlX1g5MiVPPzw6OkEIABhpbG4mFABPODRCGRRbb4KooZt9j5t9XTcuW3kAJVAMNFORdVN4hI3/ADEnJTKNdEp/al1IKQdtVk2JfHBhRiQ7HB+5p4koGCIhIR4nPUtwc4Rjb2snGjI9LziJjXsuLR01JQA7SaIlOJ0fKZzG18Oymal9daR2WZuXfqKxnapteKhtUJpBPZpXcqy9z8SKa57/YlL/XX3/vab/P1X/Qw//NT3/aHv/q6r/f5z/qI7/c2//VFT/zL88ESD/xd3/lZX/k3b/Y2z/bUXJwtdsiMhJb7yYst5TMox0kM2qo8cAMqY1XLVZQppvUh7/AB0YAB5Z5dKYAAAgAElEQVR4nO2di0MT177vVwL35N5zYnNCdkqyiaSSGmkSDUxighNixuRAHsQEC5homaPJpVQgldJUsMGitgEfoRaFovbU3s1DxBd217bWrbvY2trSav2X7lqTBDJD3gnavXd/exczr8+s+c6atX5rrd+aAeAP+8P+sOKZqtiU4gCfhZV2Vty0lW4lM+03/zOQVdhSbVVNVUyR0hVKTWbg78REj6ceXnlUWpExvbd+Lp35MdVGWcUB7QEyQUZOZuDvxJYqKuFfJEDp0gEb4C4deARESwfUADw8QIoOsFVqsETd91sHHk9VUmvB0qOHj9C/QHVgqZKizP8KYhS4M1xbjgTgLgOXUuac526imUfch0tLqgqSu3V66hcw09n5K3g8c7Pi0fzWzhm4+sq0NHozb82g61/a0FlhuzUzM1Nx41coXufMIwrzsKKiYpqEe85vsD2s6Jz+GWoh23oDArdCoGir+rleZDqTbXi4dWpqA7zSW/CCfgRXfiTBw18qwYy6Qg1+Uv+0NDPz8BdqzyszP8O/Wx+B649uTcPr026QVDyC+0U5IlI1N8OdmZqxgRm0CwfK9GMcmEUJ89ysBpVrV36UVtiuwJwKM/LDGz/Df2oqSLhhRn1l+sfHUz9Qe165ufUHIIG5AQrwM6ggaypUcJefqBwgOwD/PNzA23pg5hHa5QoSAAF/pIBZlDDPzUQ/dS49nrHBJC7NwB+qqaW5Xx5uOHCjYv3jzrmKyiWYMyqiN/nxI1nFr7Yrvx6A9/YHeOHwKZ/uPDBDqaOquLnUWfEzVPNhBXn91wMzP0Lg/DJQVPH7fQSAbK7zQBmsC8vAgc5Hc7alzh/gMwAvrJI71wnLsR+AKpoB4F0F3Dl1KVq79Ajd+a2kbO7m0s/UxoednT8/pChLj+CBSz+IaMC5328hmMxUavb8VKZ9yp9JUp6PLVVUzPx+H9plY3PXykQq1Zqxi2dAxVufzsoKscqMO7igFXSKLCzd5fF4wPXnTPafyQytTbGpCFY8cKaLswDey6x169a98sq63OxFeEydI3pUzgdnQ2diM54jxQ4vLm9PtoOYB9aLWSyWOORg5WYvsliGUMhK/TYocjw4GzqLVR8Sr6wRz2Y6Bi9JjUKAUH2yzTzwJ3iWkpnZa7knUTznoFLo7FxOqGkhR0xqOuuW/XLCRXtvptoXn2XNoWu4AveeF6/aHBeg7prhZhKJojngFkr3/LUXlkrwWdOcgzhwbTUoCXd+gRWq14ivdypYV6+JQ1cVpqmpXHNSSnodSq4BJuTyFnE9q960haWBG+rFYod4LgR/OR0ldbOGuQX8xtSCgXV1bvaWGC6LQ3MLq1CU1dnFnbiYmC2Z04hD88s7UQK8MgMFnNc8Xri1cH12Wjxl2OLNmCGoe7TA+klzRXzVzpq3zy9sdVx/oW5LUa4f0W/Nskq8N0036zRi/OYrv5huPkaJvqqZt96on4barJsRz+Cd89dYl+2saefMrPjWlk7WDecGvDOFANOd4uvi+YXHs4+JDQu/rgiAHoGZkhLr9S0lJabpa6Ytr3TWOV5LmeESuCXzs/DIK+I6R8l18dXZDSWPxd7iCTDvYM3VO9bdvCIugamZMt2YpnLl9NS6DdGSp65CUTc1W8KC+k+XOK/P3uq8xnpM/LhuKrkAVx0lrCswyTMvXCF+fWV6RQD0CFydujGLT123s36aZd3ovFEPF7NI4uWZKcd1iLzqYNXd6NRMldwSezVFE4A1t2FhHUwIMTU1+7hzCt/y2i9oyzzMbp3R5G0oET++2cmqc7BmiKnO2ccv3HLccF5jTZWsQiG77EDXOTM7P3UjBJWK7xTNAQyDmmaVxJg5MxYYORvKX3P0vCxmMU6T8LiJWfhUCdwsTpKSeEKT1xGUACVMg3k6o72YeZcCDNFXp4tuhsQd6u3pUKkNPQL//e/5WH5HPQd6BhTMAa/9Wz6W31HPgZ4BBQXg5teILHKjdM3oGVAFCUB0D63RwE2M7ioSKsE8PZW05UIEcHYBKa1Dp60sL1Ryuv4dJj2//jCGAGeP0hNZiACc/u3tZRNnBiqV1Rpvz2bMxz+jGnvLHmncUXDXXZze3DdQpqyWm3o22338C6oxvsLXeDQ3Ol0A5cjfi5cDoOnCbTZ3awA8xU97/KDZNqkxySMaZcGdt1G62d9MTrb2gr/jXRTdDOk+jRvLAxUzJ//YZgVtcyECjJHScXmzLWIMCLrMcmcAwOQqvPITpNKeF5JO97lE4/IO0mfsrfrULNf3IrrGK/9I7c6NTs8BXEE1j7aiEAEsg40O0Nw4AnRDpAeThMBwmXSsfXTYRhRceEXpIdBB0V1Ruk063j5qyJXOrAVa6YsFV4Mta9JVH6c3F96rvJbVIDJD0Ur+NaKvlQDl7KgB9lpYEenl6Tf/4QkWIoDIYI27KlJtXpR0dGBwxOmlBdDpAkiNjCK0EAEk3Y7WeCFlOqkP58VJS48n1hQQ5E2nCzDmaKOXq4UIYHpHpgLS1hDb0hoy+SXoLuHlhAwDFhenyUUYmmzSVozjaFUBfJSXEbiKvklL0Ss9rSHnySjdhugeRLcYmnjSVkcWdMYjgHcXTwBAGNvsY6HN5BOF1eQ3+eGat20RbLPtrLUPPzQZ9GFntUdxvtFv9isVmXjJ6OcUkdA28gSkn6Tob5I+bKNtQnseP0XRXeejdLcmA2rFJK199Hq7EAFwALzBs1B+6XgYCiBHSSyLqL0X/F55VXASA/pD4BLud/ojpDlH3xDR2cAUPPsJRXdGBZhY70N0k1wSmLQD/SnwHn5S7/eR5nTyMjxBwHBTYwJw/rYLgJ27d+aURF/DwT6Vr30QO/dZr+mkFyXR175HDbaRnAsHd3yGAVHLMf6wXNBrbujO8RGGdOXFg32ksmEQG4P0ACWAsv0vavAuKXjr4NHP4GW0HKtGdLyn258etWKilvaeZDmAI1z8cpfku51f55REIJOhPzxQKgNSlZTqGoCrvAFY2PJKqWpCJYJ1eSmQsXPMZgy6SLtMN63QgayUXQ535ZanozPKABljOSrA9/tRahfvld+9d+87tHr359/VSPZ9VyNc/G4fVOXBvV0ZuAmmK0IgTxp6bm3B7PwAifDOV8LbD/569zZnt/AbuFYg3CXcu++bO7uF977cD399/eCvOXILtGfsCOk/3L173zev79V/CL64jdbevw1e5wjhD2HN6zX7dglrvviGeWAGD3Nt/dcioqKPgHBxnxA8uP36N18Iv74Dr04vXBTu+vJrdOnff/tg//dff347R2ELtGftCnMW78D97twBdxYXkQDg/uLOnaIHH5ZzwN29pr3SxZ13knI9QeAMW4LUCm+6yjivVEO63h+jU5Vs/qhlO1x7kd6Pm8YPuP/VqtvO5La8AYClHnBLIcMrp9bBBpwIFvxsIIOlPxdVvKWoCijNrRqg6M1vVFJ0EZ1eDkrLc6DTq0EtiCT1A5LazpoMSTRrntiIvoMjEw38lwJeDcoDov7KE8YAmHCd2y73XazmjW3vNR+ttZt6juRUNyC6Vz5BeiC9+SL/5UNeuRflgZayDmMvOKE+tz3s66smfdu7KPrQkdR1A+MRONxVvF7hqv6DR9Qn1M6RNpvVCQUwQwEk58ETW3NrwKxxyj9SE4Rfcsjs90KhfLkKIEH0Dkw/0mzD9QGvnKIfB0/IKN3vg/SA6JQZOoYnyDTdsHQBIkyPrBABdHJ4lzrsPkeLDThjSQT9qrM2D580y3X+j9TA2Wt5Z1JhCp+Al5Ij3Qzp/ojCZ4d0/aEYvYV8Qur5aq/ffDIC6actO3Qak78D60jtatMEkFQ7jFmXARmTiKuApF7SOoZBt12Amewe1HolmprKnKcBGA7V49Dp1I0araTUKmhy5CoARRdF6RJI18fotijdiOh1owarKgOdngMIqzWVAHAT6t6wwH94uJUntWqtaGdCm1ygOHe46dKqbtHc7nau9Egh3eKrbEUAJx94YVO5im9zqp18m8gBqtUCzKwWjKTlcmWrw525BVfjRaRnL8AOgw3o7BK+AxYoET9s675bjwEz35GcsOxgrUmvaBHpWXeKOjfBDC/jSfha+LAJ+FCFjZgVlBN/Sd7W/OfyBJHBR0Dqwl0SmPutQMSHT8M2NbAO26qCqbhGqqSCfmQxRrFX09mAoOjWglGJVscoU1YEwI1WA49wWeA/LkAYrQD+wl0yqzX5lAbIhXXPRoQznSwsiSnoCrCHLAKdLoCOzxhrKmh4/FPcD4hGtckvHc03eanpgqf4SYp+UlIQnZEDmINtBXWKmvmkvkuwiWjoL/ZkpihdXbVJ8tRSIH0tBTAdQhn0KXHxrWLPjKHoXaj/6zzR118QfS0FaIa3Zuwtu1eu35Rf4tLSTyD6BTvh1+8opFJglAHbGY2BYowNwsZofoys6KIC6Zmrwfwmrv0T+QH/8b/zsdfyOuo50DOgUKTof+Rj+R31HOgZUAWWAeXZ5LKs9kiyPzfHEdXkp2MMjfF4xesRgk3oXup3R+p6SmelvJjc+oOidHfDwWAlYz03XYEli/+oGgBN9ITGTbRntInuuBcWINHfBThcLRLAohJgFvhTBFtUXJlVS/U6EFroyas4cMmHIcdeJss2shYNjwegbhg8RIYuzaICKguPMzbCE1lRgkUqtFIbu24ZohN8LVoj42qhANpEVIIALaF6+pkKEsAtf5NU8gexDtLXvhnnN/Z1q98cGXUGCCMfdVoow+Pc/la/x/iuRqn2jVbz3m7gM29panoEgwRH9bGuiN3Uqwu2WPkNvZbBdm13Kx/uwNkBthE9Y6ijtBkzBdyjm13DRx269ha7b+Av2oGqd5ILIOVjjLH0QgTQnzGeUys1Zntk4VXQTQQIjVnhHYJNA6gM2sXznsIrB0+B2Q981uMNGDhfKcuETRAAPjVnX34VqAQ7ul1nKyMuPvsp0NlNO45ReTjSJFf2jKLnWQ+3/6XBAZvv4ERDCHxEWjgDgkPJBYB5xUT3hAoRAGpp8vsws7zD9YF1m+Gkye8dNeKvOv06fjvqFBu2bpYNDPu9cMmnbnEYtB9nHfQG6USfdUwuQS6mOwDvcovjVbBxvVuhP6ptpZqgfNtk0BpCOysDYCJkUIPNbJ8cxz5SA0GXPoUA0kZrC704KkQAwgZEWotNqtLZOEatSstxCDDCyJOouDIZglqM8KE0stGSmZQaHezsQ51QqjmwSU49yx1qIDVqtVpAsDk84DFGMVbUgqfqCegzS1FAFVxvMJZZyoEkJAklFwCmh1EM/QOEyVVlaGjoX80alcT+AQRYW1TBkaJrY896eDwPQ8JOFhwWn47+bFAFjQwZmWGXaPSVKp6WzQqIrL0fOt3CAyB9qUlkVakwBBA56MsFzRdoDsW9dTfJoUaDnH4ABG8k7KZrHfXmMbSPYtDsgJO++OvIyr9mCODjF7EtAH2V4eGQxdGkwmWDfSFRa8gSbFVDRzRq0tYQsDRhXjlHGwIcB6fJxVmJfs1Ih96zvtdQJjKKWke49cDgcbSSgtYmLgYcnqamEHV6wuWhoCrC5iEtTSFipNUQgud10FEJRlw8X8Q5Q/AWbHQ81QUP25+QdUH2BNZi7ZG1yOICtMDlo6puXO7VnMB8jvOy83iXLrvsEBXA5HfLzeFmzNcUkGwi+Aa5O6wl/FWvAtlZVPr4Rs689FT2Kdzg71C77U8UWu+OceiV7dFWl9FQKyaodmwsYmMICgD1REXhE9J0UvQGaNb6gdIaEwD6481GOegxyc0affVpfQC8j2f7NCA/UwHcdrCHr3oKOgwnQRcKOQXDF6EAp4CP8ud9tWEK6tf7I+SkXTLu98rNdrfxELhUSUOtGMc4XJ19hEimJB4+3uC4FBXgTRK2AMYajhv5B4OwDIhO6+k4dtxxaTDghTkADaI0b5c7cxBA0H8Qeu2Tcojlq/oPdhFyQVB5rFZ26eAh84VGBJogI3YINckFF3UNR7BznwUJOZRA0XYscfSDWQv8nb6iEAGo1xDBchXE4y+56K1MqMFxLjr+xAXlpV6/BNYCgqOVaDHr6o1qbKOW09vwUmRHykohF63jskEpN55gGShFjWIUOATTAizjasCmIla5onI6iolOsDX2BInGdqqi8OQRLY5M8AkQjTVmF25ANCbtl/nDFU6/+Q9XOBYuv7hYCnZydi9f3710IXJZCFugPescoBcu7tslubfzu+X1wqwEQLGcYWI5gICDuROdMyXmdjTknOA4/ayN6hQCgD4whMccayIWueNWJ8wkTdY4oQvgG+pJ5gk++Lq0FIDF78rv3vvua/DFvf0xAe5+txcs3tt1fxfYV/PFvTucv32+n8ZNiBRFy1KVEgOyaHpRgL/BVXWa6tHkUrGk2faHRenegGRHJZCVi8wBLoIihFTGtnBlMlTnwGqXizrOlZjHZi0th2yuCjkOaE8Rj45KMBnTgY7FCn8lFO6/+93d25ydwm9Mv90RllMC3P9w5/4vbt8R3v9QILz/253fdgt3CvcmcM2aN0mibxxFir6M+qC8GqVad+w4KoyJnm7M1zCo7RW1DfqVfRe2D4C2g4FcBIB+gwaMte+QDZ4JuY9tQz2qlotj6g5X0yAf1rLeEbff29CvVmJK17ZafreGaOjG3HZzw3FX80X++lQCVO3ZlMwVhs/+a1+9vreKCpe/+9Vvu6I54PVvAfj+q9/2AuG9/Q92VX2ovw2+37XCFVxqSogUpQRRYnsaqLx5gpys3wGU2l6zXO9X2jtsbQZ5VW4C6Pll+k2DsEVwEhxvCIGPy6yc7hD0OUELUtjL3wSeNIxWKrGIayOvV+/vaBgtc2MT8PQTNpxNRyVahF6pUgJUCRcXhfsffPf5N18IF3fdhwXCbkqAB7cXv7772517NXeFNXdvLwp3w7xRs8KdpCJFFT4MRYoeiglwFqOeyYh9LHRUe1w2QPjNAR/mU3cYg3hXTgK45VADFW6D2u7BCNnHZYDQNqufkGcvGitRIKlP0aGwuJAA1aLzVad9IxYMCmAntBM2JmrZRAdVbUkfgcVFmLXvLKJw+f3g/uIdcIfype4s1sD/dgLBHfT7DpRmbwIXxXI6RMNjmJUNJKgTgMDMJKc1hAoB2CLDPMb+ylGgCxmtNh0J/xcy5tIrTIUzeZoclVIrgNAyeAJOkwMc5qHuUXQu8ImodZSHyAbQBBeGm3heNWyB8qxsJmrFiCaGV5WTH2D6cDU3WSxn1ARNB4sU5F+QFdMRkiZMq1uJ5Ux5BlkOxT7DfqcCJNozihRdc9QfbYGCBJA6oPcHEkZhCBVtuyHfC6GOi/Vf4qlf0lEanZC5ctZUqGWzjIfomwsTwHcKiFpXuvk8CiW2/BP+EW3M9w0YFF0ZHeJN0/eps35C7ZiuvUyvBsdVHcweIVf+AjiDLWWSww2uw01hajDOA/0yzmA7umrCdbg1DPZU6rYr9MHx1gabJ7o+B7o+2GIzhxpsETVncNRCQfDtYUHI3DiIfC3LYGMl3ugiGgflbuqsMBWpUAnG2cycPk8JwNmmAYeh0spNZYJPCL7arda9o61VOflYN7y/45XQ8WLcB8pZbdhG+uT60Rb1uZfijlCb8RLKkJP2ZnmE7LcMtAb1R4fDOjtcn8P7Zqgex4bj6snTOkXEdVbVYt2BIBN2GXSLBNQ1uMMqT5dgE5DsIamz8s6qzyWLPqAL4OWveoNENAdMBoAVWHgSPumxVfFtqnLTO+AjDeCvj2gAB158FaM7PRbDMWmfIL2ObjRnKCbAnmgOQxsirvfxN1Rwk1PuHT2e0ygSpEOiTgOde43P9QZo0wZNcq9cpAs4/ZKzVI4X4WcIP3gK2hQgetb+5ALTH4GNzF6juAACNE0ANmZ9ciu82FY1ML0zHAYSvuM9EljNAbhuPf3AWM99kLjw/7DBMqD3xwTQXahFecVtHytzu/ZUnhvqkYX1MNm62toc4oTY1IOtD06qTSMRtfJMtzEMdQy3Ncr1ct2xQSr+pLaBPcbHvMcGFdRZXYPJHzF6Dhgf3J4iPsAXoLoc9XwS3e1ymemUh28T8dfrToscBN+GcgDNr4lzZdyV6FtReWk8E0ZfBBcvXnIO9kxMdWZIabrKJttq0IRRtxSFVxHVmA7TDfB0QeItbNB12CU6Jyf6sDpax2acq2M610Wxfwg/IOpJUb+LbaB4/mV6FCjAE1yrl0hRVl48+hq6wmjWcnnsd5EtSqcXJPmjEk3KCLUsRIAPSPAEFammYr5CaZl+lqRmDADq9SmFoRKMKOacIW9A3wWk1krTyQyRDHnRiUOCLiCxlkFvoyA6oy3QUswZI5ELdlF/a8AkVxY7DyC6r9YO3m/t9YTdBeUBxiNQ1CkzTj7KoBsJPr/YpUC0UxTlrXchPcv42tSoBCuqAD4F4JwZ9hNyc4HPaSq64LwhSITNBc0cpAuAVzO66QoSAIe3xmOs9GBoEmlRDdFRDBSncDpdAC6Xcbn/6j1CyA/g/A5N+sxQPLD+v/5PPpbfUc+BngH1O542h+cYVZIGlcYKCpdXwf9WTWwiMnX8iBjz4ZNNj2dTcagJ7Ux0UH7T9BkCeIr4TlHfaSqek2HJ+jA5iU1mZnj7xlg1T9BDu2RjCkpcnFoNfU6wEnI6lmPvWsLJV3eJFRAmt10D3HbPMRfHMe4aM8I/QNeuoiaIeZpGBU1NLtA6CoaNI5xoGCk3dBgJIRhoDcEdMMLYxPM01YMPKodteJOL6O7BEulophnRNIIfaXARTVjVadBKyCGPhxvbywzoFBjUhjjmwptGweBw7OQZBWiWF3HChFIdUU86zss+xU/rRiZGtuEBr1+noQTokGuJAVnvpMataA53kESQ3YxNaPkOND4s4Fv7uTuIU5N+pePS8NHKDz4Le3oPB8HhkfJEOooPeVOhBeN2z0Brl+DimMIrd4+22X3yDtd55CLwudV4L+73aXSOt0ee4n5zOOm7RZmRom1JhsfzFQAD748PB8DHKAC0xfaxaOgztVcRnSJ4OOjxg0tjpHdkgvxIrQ+A86BD2wVQ9DPMzd24XBJErwXlOwDYU2s3D8D2TuKbQWMCSMf9MI95d1jh5V5Qe+UdYRVaLTmDnhodX2NW6OVutXfk47JPJb2+5G8upQvwBnpBU7EE8GFAuhHraJSjV721lb29fo+1drs/mgP+p8fSN6gxDdXy2mxKTH8S+BqOGIMwu8NbFwTNqiODfZ9hqOu7VsUHe7S1x3rYDAEOH+9xtP1PELgxSfexIUug6mid3Ds0iHKYBIVdoq5Lz4XB3sMN/ar32e9WPsWH3kvmkdMfAWXDheK9VRa940cU77BAr4+TgVI22xLrxTAF2LTuSi49KbGzcqnjypm9HuhQLtwW34uaKCnlxV8bR3XPorhrUTnVkQmiJ09a5THWMa927VxhTyFN5Gy8DF201jicobf9uQVKFtRXms3weOwEmc6THlX+R2PoX0wANpvxKrJCBDD3jUSduObkjpk0tOo9o+9nP3na2zcSHetKMTkf0pkhSEnp9LHBDxoGizd1dlLhgXUKVwWTKC2nQjllgODypPGgUJEW1rmxOWOlKjSKBt5ez5W6ZOzoQnq6WeO5pEL0iFqE6CIuCjmN0qmL0kIBuDT6m+tLV9PpArQ4GE2PgnIAmjxN9HSTza49hoDoVZzfqPD1vbW9V9RNBYWi12x6G7qRdyLoP4j5mvhl7768GefXnjlC+tr56fx5NvWWWmfA09Ot7nC1GA6BTQR/uyYecore24DeMklE6ZL+Jjukr3+btw3S+46QyvZqMgG1YtJqx3jxvjOk0wB9b4T0aiJ8hckvOeUNOOU+rLmsTaehBoudfq/mRMMo8gvcdlB1dBADZ/lq00mvQmc8ut2RgQ7l5UDvziv38TX6k6IuIuD0KzEq5FQfl7cjSp9UILoDvMnHnGgSv/GtBDr9kdcWdfp8WNZiVyo61G2u4wu9xCn0sSWfOkKeMPp1p1EST0JtRgjkqEzKCSvfZVBtWxgg/Ca5d2SjC0/XuEUPWFjWZneP+NTNkN5l6cLhdfvUKyGn6C2mPrkF0c1hwloN6RsX+gg0iX9kD7ZCp+eAY7KW4rUFSg0oPGgYA61lBIaHHByVyGpBQaE23GGAd0avMGFgODq5spVv47Q6QBPQabV6u94OF9J1xCShC7QgSifxevT1HU7ImUAnV+gKOp0xMsScuPisqsGx3PzCItLXNExuzewfID7gn2zOUO72L58DKK60HugTIkVLy5kxm9K0lV1memIcqojL/M6cKJshI4YAglH6csGRomA4aaRozPTZz5FYTUeRogl0joL5pUFBNnSGACeKOX3e6W8pk4yjSNFgNFIUU2KewXbk4onGGmy6xlBVLzima9/eFAa6xuQvaE5NR5GiovHGBDoVEUo5kOOIPlI1AAZxim5OTacLYA4X85ObzQ2byYgGRYqOOVciRWvRY+BWSImB1qDgYjdmDo5jHVq4kCO9o+e42icXhCfUY1QcqlfuxppDFH1SQ9GrhhD9sL1De2Y4mOpZp6338EPbiucImfwoIFRtpkWKfmCnTnmCBN43VIDTN4iZFW5M2bpDlUvJxqbiUHWKE2qvYiI2I8mrcWNno3TYQCQgkPPWoN2s0UH6UVdKOt0TtOLVSd8f8Ple8HlsOtRukJVR3eJA70eRogfLAPWpNTOaNldbS70GvvYt11htgyUAtg1DCSbt40NDuY1muDEgCBIXjmDjZaAKNS3MMAeYa2uxGH18qEd2Gmw0QAkmFb7UdKYwjfTF+IeW9lcJ91MrqoRZJ5EymYwWKRpfLTgY7aGlwjsT1mdpCfTl5nsifSyQSBdl8KrTWVSA+8Kv7wu/AV8Ib5uEQmHNPuE3pq+E1BdG4Kryu8IPdwvB3W/uC4W7vxTGpk7GuXUpIkUtBUW3ZaRn/67FrAR4cO+rfX+7LRHWfL8L5oAvbgPhnd92IwE4wpqdelBnw9wAAAgLSURBVOFO4bevf/vlTmHN63u/3PVF9JtLcU8q4SfNihM/urZ0ZFEBvvxWKOQITR+Cfbsk6F5DAaKfHbsPr/Y14Vffgi9+u+28Db7f++Xe127HhV3Wls1QmbmcuxWRzk6zBJY/tFTz/V+BcO+XXwlrYA7gCH/76/3oRHKp8J6wBv63Hwh3idC/r38l3BUnSeO5nPmEl+YXckBPZ2k8lzNpOdIZaWN2xcXnDnNqwP0asLOcqgU4O4E0VieI0Ld2dsJ1u9lAurO05sv9u5e55oHYcKw7oZdJCzijKV6xpYXtVkN27hCin4nRdQl0GXRldckDJ1LRGaPDo+8VNjSWOHtcp5B2u4DFCswKkQrgKpGWUBEbHVxVdJmK77RY0XtGefBfFcF3lKqkKpksi8BPqkssTtfAi8NVANH3ILqGRgdWFUWvhptESeiMR0DaXFivcCktidD/IcLNGp2jDfONHJHxmwJ4f4jwU8ujVL9kR3hM3Rw6w+UbMHybQ6cxhSfCzMknyQXwoh5HItgsNzva7FH6aaI7RJxEy8rRbeg6IsExrCP0FkU/7tDJTf7m8ObVU1sSTHBuU/HaApNIAF9PCOj4aPg74ggAFWi2mfxo+XgD5XH51N529N304R4VeHu9224abSvLYkZtVF59b5QO/R3gcxxCdNLpN/N7wZ5gjG5qH4Bep26IBGfX6xSmcLONSWcWmck/uZmXAO6gYY96MmwIubGIotlxhvLYJ0iTn1oODaMq3DdyztVmHLCMjMvBu+u9wcPhrD5WjgRAdPgn5Lb7FB2OSy/BlicUANLRcpSuHB2DjY+BlxD9bYo+sYpOHxfod/Qzp80V8tVZAw/9KSNUonoAf6NCSwbb8NFlagTCN6IFUkMZwK3UaAluVWU1ozpKV0XpJIOOlnFqjrwyCzo9B3AMRQyRycZyfaV0jvQs5is9507RPB3iLOnZNDGyE0Bq0KIcVL78Q2S12oAVmgsQsK6xGKwGeun5z9YpOskHnA8U1I9KwR6FZA8pqeZpTZuA1S1Hb6/bSHpP5XOP8rRn3ylqeRPTdtglPWzLE7vWp/C+CsAJOTC9AQCfBF4+eJdkzAmAXKI9+eiWLt1HUSxZvWIU0RuS0+vS01d5WXQB8O52uicdF0BrvogmlsuA1nvaFUkQQBQV4O1RRmci5QcMJ+3miqRM4jkbGLZm01GMqkF58m4uX0r6mA3UrabTq0EjM7Y1LoBVxGefUEjagRVUV3ZowFlSUG0D3k3U22wiCvgIuLtoqKirYpYL3qvFiMZqm3soKKjtDnPeG3L5hs64lNv5NmUj6iaaPHOGJPqDYKxR7uMPWTVVYd/2tEPjK3SvX3KuFvM0boaeTlAC6QJIV8boboqu67ug9vQH2eONciX/jFUuCR9m0BkiEvykbQGpwSaTGqxsK/UDfV7LaoV3HEe1piVaCAIDLXfFB7CV4UGX9yKpf2M8rD8lDUXaG0mfuioQwXT4wDgK4XArnOGWsoi6xV4O3USvXB/4SK3LTgDBgDs8qPZedCF61SZpyPfJdkTv9dnj9EmNPoy+yT6h4IIOEtF9mC6NAJO9Kb81lqOxqbfLK+U+OVBxZX+x8m1SD/QET2iAKkI6A/AxMG2qRDGDOrs33FLZ7JJN+pEjJ68KfJT5w0lRR9uNpqPJYnT9KRSBC1Q+NfSQ1cB0tIxD0U3hs2WQrguADrXJD6VP8qKDZZNsdmmTlwH5CGAZrB0BnMEhzFzbDnS17S+FAPAMDrl0tQ02dBcO17ZXokzaYCP6FZJzPS5w2CYZGxrJeP/pdG9tOxsiY3SMopMUvSxK9/QrROeGXGAY0UeZdHoOGG5tLeJbZbMy5nBOcekpOgeyR629AMwBvWdNf+7D43n1XxaR/sfwePrNhQgA/y9aIx2i9FyHU1KhEo2Z4kIEeDc+wX2tps93FINOv2DLtqJOn0ef89Gijy7m/964dPRNFD1QGJ0hQFGnzzc32kFb00mTvLAJ7inoHY0KSA96wrpAoagEK/L0eTTBfQ2nzzsDv/Pp8xqgH8ADRNid96sj09CVcvRd214iPFlQKUAXgNhW1Onz0Be1hMo8WMLH3YpjiXQ7aCokg9GP5TK7I/7wA6AApf/KxgPr/+//ysfyO+o50DOgoAAvvpCP5XfUc6CnR5XAR0DMKpmDdu0FFrQSFmV1W6h/nHNbSi47WMnsxaRri2VFpMdRV2/ORn8YZln43NyW2GqYA8QsFn51GsfRYsmtBWp1VADTtDU0e9W+1klcW3oMJQ6tm6F+eDcssK4qxPHNVA6Am6fhrZ+bEs9P37DDf2ejAsxfc4phDhB3si7fWPBu6VSsTRJTp7qYKGdn9KaXXF5gXZ7ppOcA1rqZEtblLXW/ltyys65oLmtwart4rnPGcfnazGxdJzFjmDb8ujZJTJPqIqJKDFMleH09vK0LrPrZkpnYwx7LAUiAK7PrptETv6Gkzh7NAQslJd5fL09Ni+HamXpFUu7a2Bo8ArOsmRInDp/weQfLWbKuIrY5ngM2lLCudnZqSuDW69eu36QEWLdhy9wGx/yCd5qYnrtZp1mrJKZOdRFR4s4bVuoHce0ai7gxFSsR4zmAhYpAHO5BwDrBMIuLqe3ieocYrTGwCAdLPJuMu0a2Bo9ACovlgKJzC7RnKcCfXi7Jx17M66jnQE+PEv8JuP77z3H7zxzs33LZOWcrIj0VirrgP/+7DLhcL9PspVUmWEMjoK0lX/CSYPUFJVyti/f/AW+xP8Cz2n/T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1804" name="AutoShape 12" descr="data:image/png;base64,iVBORw0KGgoAAAANSUhEUgAAAQAAAADFCAMAAACM/tznAAACcFBMVEX//////8z8/f7//9L/+/n/iwD/yZj/8uj/xIv/mAD/yHT/zZ/y9PX/+cL//9Xk7vDqsF0AAADx/P/7+O3h9vb/AAD8/dv6+/7///v09NHkrVoAAIn///fm+//2////+/Xv9+wAAJT//+/k5OTr9+wpAABqhZ0AAC0SAAD//8SJo7irj3Te4ugaAAB0i7G3zd//7PY4ODepvs1/mrXN0tgAAIPBsJ3+8N7Ht7EhAADHwbi8tbKqpbCnpaRVWVTy3Mjd0cUADCvLt6Do39X8t2pJVV1GRUbDw8Po9P+VrcKhsLN/f3/z5c//ycjG09u0mX9tUTX/uM0AAD1VOiCakYpjRzX/2trr4NXawqs3GwD/1Oj82rppcHnS4fP81p//d2v/lq6ZgGRKZoP8r1eHaUf/VzJcYKkADy+SlcIAJUZMPTM3O0goUXBZLABramYjOVMiGxoRHSlLHwBAUmkAETwOOGBAMSkgMUicjINCExOTmKZlX1g5MiVPPzw6OkEIABhpbG4mFABPODRCGRRbb4KooZt9j5t9XTcuW3kAJVAMNFORdVN4hI3/ADEnJTKNdEp/al1IKQdtVk2JfHBhRiQ7HB+5p4koGCIhIR4nPUtwc4Rjb2snGjI9LziJjXsuLR01JQA7SaIlOJ0fKZzG18Oymal9daR2WZuXfqKxnapteKhtUJpBPZpXcqy9z8SKa57/YlL/XX3/vab/P1X/Qw//NT3/aHv/q6r/f5z/qI7/c2//VFT/zL88ESD/xd3/lZX/k3b/Y2z/bUXJwtdsiMhJb7yYst5TMox0kM2qo8cAMqY1XLVZQppvUh7/AB0YAB5Z5dKYAAAgAElEQVR4nO2di0MT177vVwL35N5zYnNCdkqyiaSSGmkSDUxighNixuRAHsQEC5homaPJpVQgldJUsMGitgEfoRaFovbU3s1DxBd217bWrbvY2trSav2X7lqTBDJD3gnavXd/exczr8+s+c6atX5rrd+aAeAP+8P+sOKZqtiU4gCfhZV2Vty0lW4lM+03/zOQVdhSbVVNVUyR0hVKTWbg78REj6ceXnlUWpExvbd+Lp35MdVGWcUB7QEyQUZOZuDvxJYqKuFfJEDp0gEb4C4deARESwfUADw8QIoOsFVqsETd91sHHk9VUmvB0qOHj9C/QHVgqZKizP8KYhS4M1xbjgTgLgOXUuac526imUfch0tLqgqSu3V66hcw09n5K3g8c7Pi0fzWzhm4+sq0NHozb82g61/a0FlhuzUzM1Nx41coXufMIwrzsKKiYpqEe85vsD2s6Jz+GWoh23oDArdCoGir+rleZDqTbXi4dWpqA7zSW/CCfgRXfiTBw18qwYy6Qg1+Uv+0NDPz8BdqzyszP8O/Wx+B649uTcPr026QVDyC+0U5IlI1N8OdmZqxgRm0CwfK9GMcmEUJ89ysBpVrV36UVtiuwJwKM/LDGz/Df2oqSLhhRn1l+sfHUz9Qe165ufUHIIG5AQrwM6ggaypUcJefqBwgOwD/PNzA23pg5hHa5QoSAAF/pIBZlDDPzUQ/dS49nrHBJC7NwB+qqaW5Xx5uOHCjYv3jzrmKyiWYMyqiN/nxI1nFr7Yrvx6A9/YHeOHwKZ/uPDBDqaOquLnUWfEzVPNhBXn91wMzP0Lg/DJQVPH7fQSAbK7zQBmsC8vAgc5Hc7alzh/gMwAvrJI71wnLsR+AKpoB4F0F3Dl1KVq79Ajd+a2kbO7m0s/UxoednT8/pChLj+CBSz+IaMC5328hmMxUavb8VKZ9yp9JUp6PLVVUzPx+H9plY3PXykQq1Zqxi2dAxVufzsoKscqMO7igFXSKLCzd5fF4wPXnTPafyQytTbGpCFY8cKaLswDey6x169a98sq63OxFeEydI3pUzgdnQ2diM54jxQ4vLm9PtoOYB9aLWSyWOORg5WYvsliGUMhK/TYocjw4GzqLVR8Sr6wRz2Y6Bi9JjUKAUH2yzTzwJ3iWkpnZa7knUTznoFLo7FxOqGkhR0xqOuuW/XLCRXtvptoXn2XNoWu4AveeF6/aHBeg7prhZhKJojngFkr3/LUXlkrwWdOcgzhwbTUoCXd+gRWq14ivdypYV6+JQ1cVpqmpXHNSSnodSq4BJuTyFnE9q960haWBG+rFYod4LgR/OR0ldbOGuQX8xtSCgXV1bvaWGC6LQ3MLq1CU1dnFnbiYmC2Z04hD88s7UQK8MgMFnNc8Xri1cH12Wjxl2OLNmCGoe7TA+klzRXzVzpq3zy9sdVx/oW5LUa4f0W/Nskq8N0036zRi/OYrv5huPkaJvqqZt96on4barJsRz+Cd89dYl+2saefMrPjWlk7WDecGvDOFANOd4uvi+YXHs4+JDQu/rgiAHoGZkhLr9S0lJabpa6Ytr3TWOV5LmeESuCXzs/DIK+I6R8l18dXZDSWPxd7iCTDvYM3VO9bdvCIugamZMt2YpnLl9NS6DdGSp65CUTc1W8KC+k+XOK/P3uq8xnpM/LhuKrkAVx0lrCswyTMvXCF+fWV6RQD0CFydujGLT123s36aZd3ovFEPF7NI4uWZKcd1iLzqYNXd6NRMldwSezVFE4A1t2FhHUwIMTU1+7hzCt/y2i9oyzzMbp3R5G0oET++2cmqc7BmiKnO2ccv3HLccF5jTZWsQiG77EDXOTM7P3UjBJWK7xTNAQyDmmaVxJg5MxYYORvKX3P0vCxmMU6T8LiJWfhUCdwsTpKSeEKT1xGUACVMg3k6o72YeZcCDNFXp4tuhsQd6u3pUKkNPQL//e/5WH5HPQd6BhTMAa/9Wz6W31HPgZ4BBQXg5teILHKjdM3oGVAFCUB0D63RwE2M7ioSKsE8PZW05UIEcHYBKa1Dp60sL1Ryuv4dJj2//jCGAGeP0hNZiACc/u3tZRNnBiqV1Rpvz2bMxz+jGnvLHmncUXDXXZze3DdQpqyWm3o22338C6oxvsLXeDQ3Ol0A5cjfi5cDoOnCbTZ3awA8xU97/KDZNqkxySMaZcGdt1G62d9MTrb2gr/jXRTdDOk+jRvLAxUzJ//YZgVtcyECjJHScXmzLWIMCLrMcmcAwOQqvPITpNKeF5JO97lE4/IO0mfsrfrULNf3IrrGK/9I7c6NTs8BXEE1j7aiEAEsg40O0Nw4AnRDpAeThMBwmXSsfXTYRhRceEXpIdBB0V1Ruk063j5qyJXOrAVa6YsFV4Mta9JVH6c3F96rvJbVIDJD0Ur+NaKvlQDl7KgB9lpYEenl6Tf/4QkWIoDIYI27KlJtXpR0dGBwxOmlBdDpAkiNjCK0EAEk3Y7WeCFlOqkP58VJS48n1hQQ5E2nCzDmaKOXq4UIYHpHpgLS1hDb0hoy+SXoLuHlhAwDFhenyUUYmmzSVozjaFUBfJSXEbiKvklL0Ss9rSHnySjdhugeRLcYmnjSVkcWdMYjgHcXTwBAGNvsY6HN5BOF1eQ3+eGat20RbLPtrLUPPzQZ9GFntUdxvtFv9isVmXjJ6OcUkdA28gSkn6Tob5I+bKNtQnseP0XRXeejdLcmA2rFJK199Hq7EAFwALzBs1B+6XgYCiBHSSyLqL0X/F55VXASA/pD4BLud/ojpDlH3xDR2cAUPPsJRXdGBZhY70N0k1wSmLQD/SnwHn5S7/eR5nTyMjxBwHBTYwJw/rYLgJ27d+aURF/DwT6Vr30QO/dZr+mkFyXR175HDbaRnAsHd3yGAVHLMf6wXNBrbujO8RGGdOXFg32ksmEQG4P0ACWAsv0vavAuKXjr4NHP4GW0HKtGdLyn258etWKilvaeZDmAI1z8cpfku51f55REIJOhPzxQKgNSlZTqGoCrvAFY2PJKqWpCJYJ1eSmQsXPMZgy6SLtMN63QgayUXQ535ZanozPKABljOSrA9/tRahfvld+9d+87tHr359/VSPZ9VyNc/G4fVOXBvV0ZuAmmK0IgTxp6bm3B7PwAifDOV8LbD/569zZnt/AbuFYg3CXcu++bO7uF977cD399/eCvOXILtGfsCOk/3L173zev79V/CL64jdbevw1e5wjhD2HN6zX7dglrvviGeWAGD3Nt/dcioqKPgHBxnxA8uP36N18Iv74Dr04vXBTu+vJrdOnff/tg//dff347R2ELtGftCnMW78D97twBdxYXkQDg/uLOnaIHH5ZzwN29pr3SxZ13knI9QeAMW4LUCm+6yjivVEO63h+jU5Vs/qhlO1x7kd6Pm8YPuP/VqtvO5La8AYClHnBLIcMrp9bBBpwIFvxsIIOlPxdVvKWoCijNrRqg6M1vVFJ0EZ1eDkrLc6DTq0EtiCT1A5LazpoMSTRrntiIvoMjEw38lwJeDcoDov7KE8YAmHCd2y73XazmjW3vNR+ttZt6juRUNyC6Vz5BeiC9+SL/5UNeuRflgZayDmMvOKE+tz3s66smfdu7KPrQkdR1A+MRONxVvF7hqv6DR9Qn1M6RNpvVCQUwQwEk58ETW3NrwKxxyj9SE4Rfcsjs90KhfLkKIEH0Dkw/0mzD9QGvnKIfB0/IKN3vg/SA6JQZOoYnyDTdsHQBIkyPrBABdHJ4lzrsPkeLDThjSQT9qrM2D580y3X+j9TA2Wt5Z1JhCp+Al5Ij3Qzp/ojCZ4d0/aEYvYV8Qur5aq/ffDIC6actO3Qak78D60jtatMEkFQ7jFmXARmTiKuApF7SOoZBt12Amewe1HolmprKnKcBGA7V49Dp1I0araTUKmhy5CoARRdF6RJI18fotijdiOh1owarKgOdngMIqzWVAHAT6t6wwH94uJUntWqtaGdCm1ygOHe46dKqbtHc7nau9Egh3eKrbEUAJx94YVO5im9zqp18m8gBqtUCzKwWjKTlcmWrw525BVfjRaRnL8AOgw3o7BK+AxYoET9s675bjwEz35GcsOxgrUmvaBHpWXeKOjfBDC/jSfha+LAJ+FCFjZgVlBN/Sd7W/OfyBJHBR0Dqwl0SmPutQMSHT8M2NbAO26qCqbhGqqSCfmQxRrFX09mAoOjWglGJVscoU1YEwI1WA49wWeA/LkAYrQD+wl0yqzX5lAbIhXXPRoQznSwsiSnoCrCHLAKdLoCOzxhrKmh4/FPcD4hGtckvHc03eanpgqf4SYp+UlIQnZEDmINtBXWKmvmkvkuwiWjoL/ZkpihdXbVJ8tRSIH0tBTAdQhn0KXHxrWLPjKHoXaj/6zzR118QfS0FaIa3Zuwtu1eu35Rf4tLSTyD6BTvh1+8opFJglAHbGY2BYowNwsZofoys6KIC6Zmrwfwmrv0T+QH/8b/zsdfyOuo50DOgUKTof+Rj+R31HOgZUAWWAeXZ5LKs9kiyPzfHEdXkp2MMjfF4xesRgk3oXup3R+p6SmelvJjc+oOidHfDwWAlYz03XYEli/+oGgBN9ITGTbRntInuuBcWINHfBThcLRLAohJgFvhTBFtUXJlVS/U6EFroyas4cMmHIcdeJss2shYNjwegbhg8RIYuzaICKguPMzbCE1lRgkUqtFIbu24ZohN8LVoj42qhANpEVIIALaF6+pkKEsAtf5NU8gexDtLXvhnnN/Z1q98cGXUGCCMfdVoow+Pc/la/x/iuRqn2jVbz3m7gM29panoEgwRH9bGuiN3Uqwu2WPkNvZbBdm13Kx/uwNkBthE9Y6ijtBkzBdyjm13DRx269ha7b+Av2oGqd5ILIOVjjLH0QgTQnzGeUys1Zntk4VXQTQQIjVnhHYJNA6gM2sXznsIrB0+B2Q981uMNGDhfKcuETRAAPjVnX34VqAQ7ul1nKyMuPvsp0NlNO45ReTjSJFf2jKLnWQ+3/6XBAZvv4ERDCHxEWjgDgkPJBYB5xUT3hAoRAGpp8vsws7zD9YF1m+Gkye8dNeKvOv06fjvqFBu2bpYNDPu9cMmnbnEYtB9nHfQG6USfdUwuQS6mOwDvcovjVbBxvVuhP6ptpZqgfNtk0BpCOysDYCJkUIPNbJ8cxz5SA0GXPoUA0kZrC704KkQAwgZEWotNqtLZOEatSstxCDDCyJOouDIZglqM8KE0stGSmZQaHezsQ51QqjmwSU49yx1qIDVqtVpAsDk84DFGMVbUgqfqCegzS1FAFVxvMJZZyoEkJAklFwCmh1EM/QOEyVVlaGjoX80alcT+AQRYW1TBkaJrY896eDwPQ8JOFhwWn47+bFAFjQwZmWGXaPSVKp6WzQqIrL0fOt3CAyB9qUlkVakwBBA56MsFzRdoDsW9dTfJoUaDnH4ABG8k7KZrHfXmMbSPYtDsgJO++OvIyr9mCODjF7EtAH2V4eGQxdGkwmWDfSFRa8gSbFVDRzRq0tYQsDRhXjlHGwIcB6fJxVmJfs1Ih96zvtdQJjKKWke49cDgcbSSgtYmLgYcnqamEHV6wuWhoCrC5iEtTSFipNUQgud10FEJRlw8X8Q5Q/AWbHQ81QUP25+QdUH2BNZi7ZG1yOICtMDlo6puXO7VnMB8jvOy83iXLrvsEBXA5HfLzeFmzNcUkGwi+Aa5O6wl/FWvAtlZVPr4Rs689FT2Kdzg71C77U8UWu+OceiV7dFWl9FQKyaodmwsYmMICgD1REXhE9J0UvQGaNb6gdIaEwD6481GOegxyc0affVpfQC8j2f7NCA/UwHcdrCHr3oKOgwnQRcKOQXDF6EAp4CP8ud9tWEK6tf7I+SkXTLu98rNdrfxELhUSUOtGMc4XJ19hEimJB4+3uC4FBXgTRK2AMYajhv5B4OwDIhO6+k4dtxxaTDghTkADaI0b5c7cxBA0H8Qeu2Tcojlq/oPdhFyQVB5rFZ26eAh84VGBJogI3YINckFF3UNR7BznwUJOZRA0XYscfSDWQv8nb6iEAGo1xDBchXE4y+56K1MqMFxLjr+xAXlpV6/BNYCgqOVaDHr6o1qbKOW09vwUmRHykohF63jskEpN55gGShFjWIUOATTAizjasCmIla5onI6iolOsDX2BInGdqqi8OQRLY5M8AkQjTVmF25ANCbtl/nDFU6/+Q9XOBYuv7hYCnZydi9f3710IXJZCFugPescoBcu7tslubfzu+X1wqwEQLGcYWI5gICDuROdMyXmdjTknOA4/ayN6hQCgD4whMccayIWueNWJ8wkTdY4oQvgG+pJ5gk++Lq0FIDF78rv3vvua/DFvf0xAe5+txcs3tt1fxfYV/PFvTucv32+n8ZNiBRFy1KVEgOyaHpRgL/BVXWa6tHkUrGk2faHRenegGRHJZCVi8wBLoIihFTGtnBlMlTnwGqXizrOlZjHZi0th2yuCjkOaE8Rj45KMBnTgY7FCn8lFO6/+93d25ydwm9Mv90RllMC3P9w5/4vbt8R3v9QILz/253fdgt3CvcmcM2aN0mibxxFir6M+qC8GqVad+w4KoyJnm7M1zCo7RW1DfqVfRe2D4C2g4FcBIB+gwaMte+QDZ4JuY9tQz2qlotj6g5X0yAf1rLeEbff29CvVmJK17ZafreGaOjG3HZzw3FX80X++lQCVO3ZlMwVhs/+a1+9vreKCpe/+9Vvu6I54PVvAfj+q9/2AuG9/Q92VX2ovw2+37XCFVxqSogUpQRRYnsaqLx5gpys3wGU2l6zXO9X2jtsbQZ5VW4C6Pll+k2DsEVwEhxvCIGPy6yc7hD0OUELUtjL3wSeNIxWKrGIayOvV+/vaBgtc2MT8PQTNpxNRyVahF6pUgJUCRcXhfsffPf5N18IF3fdhwXCbkqAB7cXv7772517NXeFNXdvLwp3w7xRs8KdpCJFFT4MRYoeiglwFqOeyYh9LHRUe1w2QPjNAR/mU3cYg3hXTgK45VADFW6D2u7BCNnHZYDQNqufkGcvGitRIKlP0aGwuJAA1aLzVad9IxYMCmAntBM2JmrZRAdVbUkfgcVFmLXvLKJw+f3g/uIdcIfype4s1sD/dgLBHfT7DpRmbwIXxXI6RMNjmJUNJKgTgMDMJKc1hAoB2CLDPMb+ylGgCxmtNh0J/xcy5tIrTIUzeZoclVIrgNAyeAJOkwMc5qHuUXQu8ImodZSHyAbQBBeGm3heNWyB8qxsJmrFiCaGV5WTH2D6cDU3WSxn1ARNB4sU5F+QFdMRkiZMq1uJ5Ux5BlkOxT7DfqcCJNozihRdc9QfbYGCBJA6oPcHEkZhCBVtuyHfC6GOi/Vf4qlf0lEanZC5ctZUqGWzjIfomwsTwHcKiFpXuvk8CiW2/BP+EW3M9w0YFF0ZHeJN0/eps35C7ZiuvUyvBsdVHcweIVf+AjiDLWWSww2uw01hajDOA/0yzmA7umrCdbg1DPZU6rYr9MHx1gabJ7o+B7o+2GIzhxpsETVncNRCQfDtYUHI3DiIfC3LYGMl3ugiGgflbuqsMBWpUAnG2cycPk8JwNmmAYeh0spNZYJPCL7arda9o61VOflYN7y/45XQ8WLcB8pZbdhG+uT60Rb1uZfijlCb8RLKkJP2ZnmE7LcMtAb1R4fDOjtcn8P7Zqgex4bj6snTOkXEdVbVYt2BIBN2GXSLBNQ1uMMqT5dgE5DsIamz8s6qzyWLPqAL4OWveoNENAdMBoAVWHgSPumxVfFtqnLTO+AjDeCvj2gAB158FaM7PRbDMWmfIL2ObjRnKCbAnmgOQxsirvfxN1Rwk1PuHT2e0ygSpEOiTgOde43P9QZo0wZNcq9cpAs4/ZKzVI4X4WcIP3gK2hQgetb+5ALTH4GNzF6juAACNE0ANmZ9ciu82FY1ML0zHAYSvuM9EljNAbhuPf3AWM99kLjw/7DBMqD3xwTQXahFecVtHytzu/ZUnhvqkYX1MNm62toc4oTY1IOtD06qTSMRtfJMtzEMdQy3Ncr1ct2xQSr+pLaBPcbHvMcGFdRZXYPJHzF6Dhgf3J4iPsAXoLoc9XwS3e1ymemUh28T8dfrToscBN+GcgDNr4lzZdyV6FtReWk8E0ZfBBcvXnIO9kxMdWZIabrKJttq0IRRtxSFVxHVmA7TDfB0QeItbNB12CU6Jyf6sDpax2acq2M610Wxfwg/IOpJUb+LbaB4/mV6FCjAE1yrl0hRVl48+hq6wmjWcnnsd5EtSqcXJPmjEk3KCLUsRIAPSPAEFammYr5CaZl+lqRmDADq9SmFoRKMKOacIW9A3wWk1krTyQyRDHnRiUOCLiCxlkFvoyA6oy3QUswZI5ELdlF/a8AkVxY7DyC6r9YO3m/t9YTdBeUBxiNQ1CkzTj7KoBsJPr/YpUC0UxTlrXchPcv42tSoBCuqAD4F4JwZ9hNyc4HPaSq64LwhSITNBc0cpAuAVzO66QoSAIe3xmOs9GBoEmlRDdFRDBSncDpdAC6Xcbn/6j1CyA/g/A5N+sxQPLD+v/5PPpbfUc+BngH1O542h+cYVZIGlcYKCpdXwf9WTWwiMnX8iBjz4ZNNj2dTcagJ7Ux0UH7T9BkCeIr4TlHfaSqek2HJ+jA5iU1mZnj7xlg1T9BDu2RjCkpcnFoNfU6wEnI6lmPvWsLJV3eJFRAmt10D3HbPMRfHMe4aM8I/QNeuoiaIeZpGBU1NLtA6CoaNI5xoGCk3dBgJIRhoDcEdMMLYxPM01YMPKodteJOL6O7BEulophnRNIIfaXARTVjVadBKyCGPhxvbywzoFBjUhjjmwptGweBw7OQZBWiWF3HChFIdUU86zss+xU/rRiZGtuEBr1+noQTokGuJAVnvpMataA53kESQ3YxNaPkOND4s4Fv7uTuIU5N+pePS8NHKDz4Le3oPB8HhkfJEOooPeVOhBeN2z0Brl+DimMIrd4+22X3yDtd55CLwudV4L+73aXSOt0ee4n5zOOm7RZmRom1JhsfzFQAD748PB8DHKAC0xfaxaOgztVcRnSJ4OOjxg0tjpHdkgvxIrQ+A86BD2wVQ9DPMzd24XBJErwXlOwDYU2s3D8D2TuKbQWMCSMf9MI95d1jh5V5Qe+UdYRVaLTmDnhodX2NW6OVutXfk47JPJb2+5G8upQvwBnpBU7EE8GFAuhHraJSjV721lb29fo+1drs/mgP+p8fSN6gxDdXy2mxKTH8S+BqOGIMwu8NbFwTNqiODfZ9hqOu7VsUHe7S1x3rYDAEOH+9xtP1PELgxSfexIUug6mid3Ds0iHKYBIVdoq5Lz4XB3sMN/ar32e9WPsWH3kvmkdMfAWXDheK9VRa940cU77BAr4+TgVI22xLrxTAF2LTuSi49KbGzcqnjypm9HuhQLtwW34uaKCnlxV8bR3XPorhrUTnVkQmiJ09a5THWMa927VxhTyFN5Gy8DF201jicobf9uQVKFtRXms3weOwEmc6THlX+R2PoX0wANpvxKrJCBDD3jUSduObkjpk0tOo9o+9nP3na2zcSHetKMTkf0pkhSEnp9LHBDxoGizd1dlLhgXUKVwWTKC2nQjllgODypPGgUJEW1rmxOWOlKjSKBt5ez5W6ZOzoQnq6WeO5pEL0iFqE6CIuCjmN0qmL0kIBuDT6m+tLV9PpArQ4GE2PgnIAmjxN9HSTza49hoDoVZzfqPD1vbW9V9RNBYWi12x6G7qRdyLoP4j5mvhl7768GefXnjlC+tr56fx5NvWWWmfA09Ot7nC1GA6BTQR/uyYecore24DeMklE6ZL+Jjukr3+btw3S+46QyvZqMgG1YtJqx3jxvjOk0wB9b4T0aiJ8hckvOeUNOOU+rLmsTaehBoudfq/mRMMo8gvcdlB1dBADZ/lq00mvQmc8ut2RgQ7l5UDvziv38TX6k6IuIuD0KzEq5FQfl7cjSp9UILoDvMnHnGgSv/GtBDr9kdcWdfp8WNZiVyo61G2u4wu9xCn0sSWfOkKeMPp1p1EST0JtRgjkqEzKCSvfZVBtWxgg/Ca5d2SjC0/XuEUPWFjWZneP+NTNkN5l6cLhdfvUKyGn6C2mPrkF0c1hwloN6RsX+gg0iX9kD7ZCp+eAY7KW4rUFSg0oPGgYA61lBIaHHByVyGpBQaE23GGAd0avMGFgODq5spVv47Q6QBPQabV6u94OF9J1xCShC7QgSifxevT1HU7ImUAnV+gKOp0xMsScuPisqsGx3PzCItLXNExuzewfID7gn2zOUO72L58DKK60HugTIkVLy5kxm9K0lV1memIcqojL/M6cKJshI4YAglH6csGRomA4aaRozPTZz5FYTUeRogl0joL5pUFBNnSGACeKOX3e6W8pk4yjSNFgNFIUU2KewXbk4onGGmy6xlBVLzima9/eFAa6xuQvaE5NR5GiovHGBDoVEUo5kOOIPlI1AAZxim5OTacLYA4X85ObzQ2byYgGRYqOOVciRWvRY+BWSImB1qDgYjdmDo5jHVq4kCO9o+e42icXhCfUY1QcqlfuxppDFH1SQ9GrhhD9sL1De2Y4mOpZp6338EPbiucImfwoIFRtpkWKfmCnTnmCBN43VIDTN4iZFW5M2bpDlUvJxqbiUHWKE2qvYiI2I8mrcWNno3TYQCQgkPPWoN2s0UH6UVdKOt0TtOLVSd8f8Ple8HlsOtRukJVR3eJA70eRogfLAPWpNTOaNldbS70GvvYt11htgyUAtg1DCSbt40NDuY1muDEgCBIXjmDjZaAKNS3MMAeYa2uxGH18qEd2Gmw0QAkmFb7UdKYwjfTF+IeW9lcJ91MrqoRZJ5EymYwWKRpfLTgY7aGlwjsT1mdpCfTl5nsifSyQSBdl8KrTWVSA+8Kv7wu/AV8Ib5uEQmHNPuE3pq+E1BdG4Kryu8IPdwvB3W/uC4W7vxTGpk7GuXUpIkUtBUW3ZaRn/67FrAR4cO+rfX+7LRHWfL8L5oAvbgPhnd92IwE4wpqdelBnw9wAAAgLSURBVOFO4bevf/vlTmHN63u/3PVF9JtLcU8q4SfNihM/urZ0ZFEBvvxWKOQITR+Cfbsk6F5DAaKfHbsPr/Y14Vffgi9+u+28Db7f++Xe127HhV3Wls1QmbmcuxWRzk6zBJY/tFTz/V+BcO+XXwlrYA7gCH/76/3oRHKp8J6wBv63Hwh3idC/r38l3BUnSeO5nPmEl+YXckBPZ2k8lzNpOdIZaWN2xcXnDnNqwP0asLOcqgU4O4E0VieI0Ld2dsJ1u9lAurO05sv9u5e55oHYcKw7oZdJCzijKV6xpYXtVkN27hCin4nRdQl0GXRldckDJ1LRGaPDo+8VNjSWOHtcp5B2u4DFCswKkQrgKpGWUBEbHVxVdJmK77RY0XtGefBfFcF3lKqkKpksi8BPqkssTtfAi8NVANH3ILqGRgdWFUWvhptESeiMR0DaXFivcCktidD/IcLNGp2jDfONHJHxmwJ4f4jwU8ujVL9kR3hM3Rw6w+UbMHybQ6cxhSfCzMknyQXwoh5HItgsNzva7FH6aaI7RJxEy8rRbeg6IsExrCP0FkU/7tDJTf7m8ObVU1sSTHBuU/HaApNIAF9PCOj4aPg74ggAFWi2mfxo+XgD5XH51N529N304R4VeHu9224abSvLYkZtVF59b5QO/R3gcxxCdNLpN/N7wZ5gjG5qH4Bep26IBGfX6xSmcLONSWcWmck/uZmXAO6gYY96MmwIubGIotlxhvLYJ0iTn1oODaMq3DdyztVmHLCMjMvBu+u9wcPhrD5WjgRAdPgn5Lb7FB2OSy/BlicUANLRcpSuHB2DjY+BlxD9bYo+sYpOHxfod/Qzp80V8tVZAw/9KSNUonoAf6NCSwbb8NFlagTCN6IFUkMZwK3UaAluVWU1ozpKV0XpJIOOlnFqjrwyCzo9B3AMRQyRycZyfaV0jvQs5is9507RPB3iLOnZNDGyE0Bq0KIcVL78Q2S12oAVmgsQsK6xGKwGeun5z9YpOskHnA8U1I9KwR6FZA8pqeZpTZuA1S1Hb6/bSHpP5XOP8rRn3ylqeRPTdtglPWzLE7vWp/C+CsAJOTC9AQCfBF4+eJdkzAmAXKI9+eiWLt1HUSxZvWIU0RuS0+vS01d5WXQB8O52uicdF0BrvogmlsuA1nvaFUkQQBQV4O1RRmci5QcMJ+3miqRM4jkbGLZm01GMqkF58m4uX0r6mA3UrabTq0EjM7Y1LoBVxGefUEjagRVUV3ZowFlSUG0D3k3U22wiCvgIuLtoqKirYpYL3qvFiMZqm3soKKjtDnPeG3L5hs64lNv5NmUj6iaaPHOGJPqDYKxR7uMPWTVVYd/2tEPjK3SvX3KuFvM0boaeTlAC6QJIV8boboqu67ug9vQH2eONciX/jFUuCR9m0BkiEvykbQGpwSaTGqxsK/UDfV7LaoV3HEe1piVaCAIDLXfFB7CV4UGX9yKpf2M8rD8lDUXaG0mfuioQwXT4wDgK4XArnOGWsoi6xV4O3USvXB/4SK3LTgDBgDs8qPZedCF61SZpyPfJdkTv9dnj9EmNPoy+yT6h4IIOEtF9mC6NAJO9Kb81lqOxqbfLK+U+OVBxZX+x8m1SD/QET2iAKkI6A/AxMG2qRDGDOrs33FLZ7JJN+pEjJ68KfJT5w0lRR9uNpqPJYnT9KRSBC1Q+NfSQ1cB0tIxD0U3hs2WQrguADrXJD6VP8qKDZZNsdmmTlwH5CGAZrB0BnMEhzFzbDnS17S+FAPAMDrl0tQ02dBcO17ZXokzaYCP6FZJzPS5w2CYZGxrJeP/pdG9tOxsiY3SMopMUvSxK9/QrROeGXGAY0UeZdHoOGG5tLeJbZbMy5nBOcekpOgeyR629AMwBvWdNf+7D43n1XxaR/sfwePrNhQgA/y9aIx2i9FyHU1KhEo2Z4kIEeDc+wX2tps93FINOv2DLtqJOn0ef89Gijy7m/964dPRNFD1QGJ0hQFGnzzc32kFb00mTvLAJ7inoHY0KSA96wrpAoagEK/L0eTTBfQ2nzzsDv/Pp8xqgH8ADRNid96sj09CVcvRd214iPFlQKUAXgNhW1Onz0Be1hMo8WMLH3YpjiXQ7aCokg9GP5TK7I/7wA6AApf/KxgPr/+//ysfyO+o50DOgoAAvvpCP5XfUc6CnR5XAR0DMKpmDdu0FFrQSFmV1W6h/nHNbSi47WMnsxaRri2VFpMdRV2/ORn8YZln43NyW2GqYA8QsFn51GsfRYsmtBWp1VADTtDU0e9W+1klcW3oMJQ6tm6F+eDcssK4qxPHNVA6Am6fhrZ+bEs9P37DDf2ejAsxfc4phDhB3si7fWPBu6VSsTRJTp7qYKGdn9KaXXF5gXZ7ppOcA1rqZEtblLXW/ltyys65oLmtwart4rnPGcfnazGxdJzFjmDb8ujZJTJPqIqJKDFMleH09vK0LrPrZkpnYwx7LAUiAK7PrptETv6Gkzh7NAQslJd5fL09Ni+HamXpFUu7a2Bo8ArOsmRInDp/weQfLWbKuIrY5ngM2lLCudnZqSuDW69eu36QEWLdhy9wGx/yCd5qYnrtZp1mrJKZOdRFR4s4bVuoHce0ai7gxFSsR4zmAhYpAHO5BwDrBMIuLqe3ieocYrTGwCAdLPJuMu0a2Bo9ACovlgKJzC7RnKcCfXi7Jx17M66jnQE+PEv8JuP77z3H7zxzs33LZOWcrIj0VirrgP/+7DLhcL9PspVUmWEMjoK0lX/CSYPUFJVyti/f/AW+xP8Cz2n/T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1806" name="AutoShape 14" descr="data:image/png;base64,iVBORw0KGgoAAAANSUhEUgAAAQAAAADFCAMAAACM/tznAAACcFBMVEX//////8z8/f7//9L/+/n/iwD/yZj/8uj/xIv/mAD/yHT/zZ/y9PX/+cL//9Xk7vDqsF0AAADx/P/7+O3h9vb/AAD8/dv6+/7///v09NHkrVoAAIn///fm+//2////+/Xv9+wAAJT//+/k5OTr9+wpAABqhZ0AAC0SAAD//8SJo7irj3Te4ugaAAB0i7G3zd//7PY4ODepvs1/mrXN0tgAAIPBsJ3+8N7Ht7EhAADHwbi8tbKqpbCnpaRVWVTy3Mjd0cUADCvLt6Do39X8t2pJVV1GRUbDw8Po9P+VrcKhsLN/f3/z5c//ycjG09u0mX9tUTX/uM0AAD1VOiCakYpjRzX/2trr4NXawqs3GwD/1Oj82rppcHnS4fP81p//d2v/lq6ZgGRKZoP8r1eHaUf/VzJcYKkADy+SlcIAJUZMPTM3O0goUXBZLABramYjOVMiGxoRHSlLHwBAUmkAETwOOGBAMSkgMUicjINCExOTmKZlX1g5MiVPPzw6OkEIABhpbG4mFABPODRCGRRbb4KooZt9j5t9XTcuW3kAJVAMNFORdVN4hI3/ADEnJTKNdEp/al1IKQdtVk2JfHBhRiQ7HB+5p4koGCIhIR4nPUtwc4Rjb2snGjI9LziJjXsuLR01JQA7SaIlOJ0fKZzG18Oymal9daR2WZuXfqKxnapteKhtUJpBPZpXcqy9z8SKa57/YlL/XX3/vab/P1X/Qw//NT3/aHv/q6r/f5z/qI7/c2//VFT/zL88ESD/xd3/lZX/k3b/Y2z/bUXJwtdsiMhJb7yYst5TMox0kM2qo8cAMqY1XLVZQppvUh7/AB0YAB5Z5dKYAAAgAElEQVR4nO2di0MT177vVwL35N5zYnNCdkqyiaSSGmkSDUxighNixuRAHsQEC5homaPJpVQgldJUsMGitgEfoRaFovbU3s1DxBd217bWrbvY2trSav2X7lqTBDJD3gnavXd/exczr8+s+c6atX5rrd+aAeAP+8P+sOKZqtiU4gCfhZV2Vty0lW4lM+03/zOQVdhSbVVNVUyR0hVKTWbg78REj6ceXnlUWpExvbd+Lp35MdVGWcUB7QEyQUZOZuDvxJYqKuFfJEDp0gEb4C4deARESwfUADw8QIoOsFVqsETd91sHHk9VUmvB0qOHj9C/QHVgqZKizP8KYhS4M1xbjgTgLgOXUuac526imUfch0tLqgqSu3V66hcw09n5K3g8c7Pi0fzWzhm4+sq0NHozb82g61/a0FlhuzUzM1Nx41coXufMIwrzsKKiYpqEe85vsD2s6Jz+GWoh23oDArdCoGir+rleZDqTbXi4dWpqA7zSW/CCfgRXfiTBw18qwYy6Qg1+Uv+0NDPz8BdqzyszP8O/Wx+B649uTcPr026QVDyC+0U5IlI1N8OdmZqxgRm0CwfK9GMcmEUJ89ysBpVrV36UVtiuwJwKM/LDGz/Df2oqSLhhRn1l+sfHUz9Qe165ufUHIIG5AQrwM6ggaypUcJefqBwgOwD/PNzA23pg5hHa5QoSAAF/pIBZlDDPzUQ/dS49nrHBJC7NwB+qqaW5Xx5uOHCjYv3jzrmKyiWYMyqiN/nxI1nFr7Yrvx6A9/YHeOHwKZ/uPDBDqaOquLnUWfEzVPNhBXn91wMzP0Lg/DJQVPH7fQSAbK7zQBmsC8vAgc5Hc7alzh/gMwAvrJI71wnLsR+AKpoB4F0F3Dl1KVq79Ajd+a2kbO7m0s/UxoednT8/pChLj+CBSz+IaMC5328hmMxUavb8VKZ9yp9JUp6PLVVUzPx+H9plY3PXykQq1Zqxi2dAxVufzsoKscqMO7igFXSKLCzd5fF4wPXnTPafyQytTbGpCFY8cKaLswDey6x169a98sq63OxFeEydI3pUzgdnQ2diM54jxQ4vLm9PtoOYB9aLWSyWOORg5WYvsliGUMhK/TYocjw4GzqLVR8Sr6wRz2Y6Bi9JjUKAUH2yzTzwJ3iWkpnZa7knUTznoFLo7FxOqGkhR0xqOuuW/XLCRXtvptoXn2XNoWu4AveeF6/aHBeg7prhZhKJojngFkr3/LUXlkrwWdOcgzhwbTUoCXd+gRWq14ivdypYV6+JQ1cVpqmpXHNSSnodSq4BJuTyFnE9q960haWBG+rFYod4LgR/OR0ldbOGuQX8xtSCgXV1bvaWGC6LQ3MLq1CU1dnFnbiYmC2Z04hD88s7UQK8MgMFnNc8Xri1cH12Wjxl2OLNmCGoe7TA+klzRXzVzpq3zy9sdVx/oW5LUa4f0W/Nskq8N0036zRi/OYrv5huPkaJvqqZt96on4barJsRz+Cd89dYl+2saefMrPjWlk7WDecGvDOFANOd4uvi+YXHs4+JDQu/rgiAHoGZkhLr9S0lJabpa6Ytr3TWOV5LmeESuCXzs/DIK+I6R8l18dXZDSWPxd7iCTDvYM3VO9bdvCIugamZMt2YpnLl9NS6DdGSp65CUTc1W8KC+k+XOK/P3uq8xnpM/LhuKrkAVx0lrCswyTMvXCF+fWV6RQD0CFydujGLT123s36aZd3ovFEPF7NI4uWZKcd1iLzqYNXd6NRMldwSezVFE4A1t2FhHUwIMTU1+7hzCt/y2i9oyzzMbp3R5G0oET++2cmqc7BmiKnO2ccv3HLccF5jTZWsQiG77EDXOTM7P3UjBJWK7xTNAQyDmmaVxJg5MxYYORvKX3P0vCxmMU6T8LiJWfhUCdwsTpKSeEKT1xGUACVMg3k6o72YeZcCDNFXp4tuhsQd6u3pUKkNPQL//e/5WH5HPQd6BhTMAa/9Wz6W31HPgZ4BBQXg5teILHKjdM3oGVAFCUB0D63RwE2M7ioSKsE8PZW05UIEcHYBKa1Dp60sL1Ryuv4dJj2//jCGAGeP0hNZiACc/u3tZRNnBiqV1Rpvz2bMxz+jGnvLHmncUXDXXZze3DdQpqyWm3o22338C6oxvsLXeDQ3Ol0A5cjfi5cDoOnCbTZ3awA8xU97/KDZNqkxySMaZcGdt1G62d9MTrb2gr/jXRTdDOk+jRvLAxUzJ//YZgVtcyECjJHScXmzLWIMCLrMcmcAwOQqvPITpNKeF5JO97lE4/IO0mfsrfrULNf3IrrGK/9I7c6NTs8BXEE1j7aiEAEsg40O0Nw4AnRDpAeThMBwmXSsfXTYRhRceEXpIdBB0V1Ruk063j5qyJXOrAVa6YsFV4Mta9JVH6c3F96rvJbVIDJD0Ur+NaKvlQDl7KgB9lpYEenl6Tf/4QkWIoDIYI27KlJtXpR0dGBwxOmlBdDpAkiNjCK0EAEk3Y7WeCFlOqkP58VJS48n1hQQ5E2nCzDmaKOXq4UIYHpHpgLS1hDb0hoy+SXoLuHlhAwDFhenyUUYmmzSVozjaFUBfJSXEbiKvklL0Ss9rSHnySjdhugeRLcYmnjSVkcWdMYjgHcXTwBAGNvsY6HN5BOF1eQ3+eGat20RbLPtrLUPPzQZ9GFntUdxvtFv9isVmXjJ6OcUkdA28gSkn6Tob5I+bKNtQnseP0XRXeejdLcmA2rFJK199Hq7EAFwALzBs1B+6XgYCiBHSSyLqL0X/F55VXASA/pD4BLud/ojpDlH3xDR2cAUPPsJRXdGBZhY70N0k1wSmLQD/SnwHn5S7/eR5nTyMjxBwHBTYwJw/rYLgJ27d+aURF/DwT6Vr30QO/dZr+mkFyXR175HDbaRnAsHd3yGAVHLMf6wXNBrbujO8RGGdOXFg32ksmEQG4P0ACWAsv0vavAuKXjr4NHP4GW0HKtGdLyn258etWKilvaeZDmAI1z8cpfku51f55REIJOhPzxQKgNSlZTqGoCrvAFY2PJKqWpCJYJ1eSmQsXPMZgy6SLtMN63QgayUXQ535ZanozPKABljOSrA9/tRahfvld+9d+87tHr359/VSPZ9VyNc/G4fVOXBvV0ZuAmmK0IgTxp6bm3B7PwAifDOV8LbD/569zZnt/AbuFYg3CXcu++bO7uF977cD399/eCvOXILtGfsCOk/3L173zev79V/CL64jdbevw1e5wjhD2HN6zX7dglrvviGeWAGD3Nt/dcioqKPgHBxnxA8uP36N18Iv74Dr04vXBTu+vJrdOnff/tg//dff347R2ELtGftCnMW78D97twBdxYXkQDg/uLOnaIHH5ZzwN29pr3SxZ13knI9QeAMW4LUCm+6yjivVEO63h+jU5Vs/qhlO1x7kd6Pm8YPuP/VqtvO5La8AYClHnBLIcMrp9bBBpwIFvxsIIOlPxdVvKWoCijNrRqg6M1vVFJ0EZ1eDkrLc6DTq0EtiCT1A5LazpoMSTRrntiIvoMjEw38lwJeDcoDov7KE8YAmHCd2y73XazmjW3vNR+ttZt6juRUNyC6Vz5BeiC9+SL/5UNeuRflgZayDmMvOKE+tz3s66smfdu7KPrQkdR1A+MRONxVvF7hqv6DR9Qn1M6RNpvVCQUwQwEk58ETW3NrwKxxyj9SE4Rfcsjs90KhfLkKIEH0Dkw/0mzD9QGvnKIfB0/IKN3vg/SA6JQZOoYnyDTdsHQBIkyPrBABdHJ4lzrsPkeLDThjSQT9qrM2D580y3X+j9TA2Wt5Z1JhCp+Al5Ij3Qzp/ojCZ4d0/aEYvYV8Qur5aq/ffDIC6actO3Qak78D60jtatMEkFQ7jFmXARmTiKuApF7SOoZBt12Amewe1HolmprKnKcBGA7V49Dp1I0araTUKmhy5CoARRdF6RJI18fotijdiOh1owarKgOdngMIqzWVAHAT6t6wwH94uJUntWqtaGdCm1ygOHe46dKqbtHc7nau9Egh3eKrbEUAJx94YVO5im9zqp18m8gBqtUCzKwWjKTlcmWrw525BVfjRaRnL8AOgw3o7BK+AxYoET9s675bjwEz35GcsOxgrUmvaBHpWXeKOjfBDC/jSfha+LAJ+FCFjZgVlBN/Sd7W/OfyBJHBR0Dqwl0SmPutQMSHT8M2NbAO26qCqbhGqqSCfmQxRrFX09mAoOjWglGJVscoU1YEwI1WA49wWeA/LkAYrQD+wl0yqzX5lAbIhXXPRoQznSwsiSnoCrCHLAKdLoCOzxhrKmh4/FPcD4hGtckvHc03eanpgqf4SYp+UlIQnZEDmINtBXWKmvmkvkuwiWjoL/ZkpihdXbVJ8tRSIH0tBTAdQhn0KXHxrWLPjKHoXaj/6zzR118QfS0FaIa3Zuwtu1eu35Rf4tLSTyD6BTvh1+8opFJglAHbGY2BYowNwsZofoys6KIC6Zmrwfwmrv0T+QH/8b/zsdfyOuo50DOgUKTof+Rj+R31HOgZUAWWAeXZ5LKs9kiyPzfHEdXkp2MMjfF4xesRgk3oXup3R+p6SmelvJjc+oOidHfDwWAlYz03XYEli/+oGgBN9ITGTbRntInuuBcWINHfBThcLRLAohJgFvhTBFtUXJlVS/U6EFroyas4cMmHIcdeJss2shYNjwegbhg8RIYuzaICKguPMzbCE1lRgkUqtFIbu24ZohN8LVoj42qhANpEVIIALaF6+pkKEsAtf5NU8gexDtLXvhnnN/Z1q98cGXUGCCMfdVoow+Pc/la/x/iuRqn2jVbz3m7gM29panoEgwRH9bGuiN3Uqwu2WPkNvZbBdm13Kx/uwNkBthE9Y6ijtBkzBdyjm13DRx269ha7b+Av2oGqd5ILIOVjjLH0QgTQnzGeUys1Zntk4VXQTQQIjVnhHYJNA6gM2sXznsIrB0+B2Q981uMNGDhfKcuETRAAPjVnX34VqAQ7ul1nKyMuPvsp0NlNO45ReTjSJFf2jKLnWQ+3/6XBAZvv4ERDCHxEWjgDgkPJBYB5xUT3hAoRAGpp8vsws7zD9YF1m+Gkye8dNeKvOv06fjvqFBu2bpYNDPu9cMmnbnEYtB9nHfQG6USfdUwuQS6mOwDvcovjVbBxvVuhP6ptpZqgfNtk0BpCOysDYCJkUIPNbJ8cxz5SA0GXPoUA0kZrC704KkQAwgZEWotNqtLZOEatSstxCDDCyJOouDIZglqM8KE0stGSmZQaHezsQ51QqjmwSU49yx1qIDVqtVpAsDk84DFGMVbUgqfqCegzS1FAFVxvMJZZyoEkJAklFwCmh1EM/QOEyVVlaGjoX80alcT+AQRYW1TBkaJrY896eDwPQ8JOFhwWn47+bFAFjQwZmWGXaPSVKp6WzQqIrL0fOt3CAyB9qUlkVakwBBA56MsFzRdoDsW9dTfJoUaDnH4ABG8k7KZrHfXmMbSPYtDsgJO++OvIyr9mCODjF7EtAH2V4eGQxdGkwmWDfSFRa8gSbFVDRzRq0tYQsDRhXjlHGwIcB6fJxVmJfs1Ih96zvtdQJjKKWke49cDgcbSSgtYmLgYcnqamEHV6wuWhoCrC5iEtTSFipNUQgud10FEJRlw8X8Q5Q/AWbHQ81QUP25+QdUH2BNZi7ZG1yOICtMDlo6puXO7VnMB8jvOy83iXLrvsEBXA5HfLzeFmzNcUkGwi+Aa5O6wl/FWvAtlZVPr4Rs689FT2Kdzg71C77U8UWu+OceiV7dFWl9FQKyaodmwsYmMICgD1REXhE9J0UvQGaNb6gdIaEwD6481GOegxyc0affVpfQC8j2f7NCA/UwHcdrCHr3oKOgwnQRcKOQXDF6EAp4CP8ud9tWEK6tf7I+SkXTLu98rNdrfxELhUSUOtGMc4XJ19hEimJB4+3uC4FBXgTRK2AMYajhv5B4OwDIhO6+k4dtxxaTDghTkADaI0b5c7cxBA0H8Qeu2Tcojlq/oPdhFyQVB5rFZ26eAh84VGBJogI3YINckFF3UNR7BznwUJOZRA0XYscfSDWQv8nb6iEAGo1xDBchXE4y+56K1MqMFxLjr+xAXlpV6/BNYCgqOVaDHr6o1qbKOW09vwUmRHykohF63jskEpN55gGShFjWIUOATTAizjasCmIla5onI6iolOsDX2BInGdqqi8OQRLY5M8AkQjTVmF25ANCbtl/nDFU6/+Q9XOBYuv7hYCnZydi9f3710IXJZCFugPescoBcu7tslubfzu+X1wqwEQLGcYWI5gICDuROdMyXmdjTknOA4/ayN6hQCgD4whMccayIWueNWJ8wkTdY4oQvgG+pJ5gk++Lq0FIDF78rv3vvua/DFvf0xAe5+txcs3tt1fxfYV/PFvTucv32+n8ZNiBRFy1KVEgOyaHpRgL/BVXWa6tHkUrGk2faHRenegGRHJZCVi8wBLoIihFTGtnBlMlTnwGqXizrOlZjHZi0th2yuCjkOaE8Rj45KMBnTgY7FCn8lFO6/+93d25ydwm9Mv90RllMC3P9w5/4vbt8R3v9QILz/253fdgt3CvcmcM2aN0mibxxFir6M+qC8GqVad+w4KoyJnm7M1zCo7RW1DfqVfRe2D4C2g4FcBIB+gwaMte+QDZ4JuY9tQz2qlotj6g5X0yAf1rLeEbff29CvVmJK17ZafreGaOjG3HZzw3FX80X++lQCVO3ZlMwVhs/+a1+9vreKCpe/+9Vvu6I54PVvAfj+q9/2AuG9/Q92VX2ovw2+37XCFVxqSogUpQRRYnsaqLx5gpys3wGU2l6zXO9X2jtsbQZ5VW4C6Pll+k2DsEVwEhxvCIGPy6yc7hD0OUELUtjL3wSeNIxWKrGIayOvV+/vaBgtc2MT8PQTNpxNRyVahF6pUgJUCRcXhfsffPf5N18IF3fdhwXCbkqAB7cXv7772517NXeFNXdvLwp3w7xRs8KdpCJFFT4MRYoeiglwFqOeyYh9LHRUe1w2QPjNAR/mU3cYg3hXTgK45VADFW6D2u7BCNnHZYDQNqufkGcvGitRIKlP0aGwuJAA1aLzVad9IxYMCmAntBM2JmrZRAdVbUkfgcVFmLXvLKJw+f3g/uIdcIfype4s1sD/dgLBHfT7DpRmbwIXxXI6RMNjmJUNJKgTgMDMJKc1hAoB2CLDPMb+ylGgCxmtNh0J/xcy5tIrTIUzeZoclVIrgNAyeAJOkwMc5qHuUXQu8ImodZSHyAbQBBeGm3heNWyB8qxsJmrFiCaGV5WTH2D6cDU3WSxn1ARNB4sU5F+QFdMRkiZMq1uJ5Ux5BlkOxT7DfqcCJNozihRdc9QfbYGCBJA6oPcHEkZhCBVtuyHfC6GOi/Vf4qlf0lEanZC5ctZUqGWzjIfomwsTwHcKiFpXuvk8CiW2/BP+EW3M9w0YFF0ZHeJN0/eps35C7ZiuvUyvBsdVHcweIVf+AjiDLWWSww2uw01hajDOA/0yzmA7umrCdbg1DPZU6rYr9MHx1gabJ7o+B7o+2GIzhxpsETVncNRCQfDtYUHI3DiIfC3LYGMl3ugiGgflbuqsMBWpUAnG2cycPk8JwNmmAYeh0spNZYJPCL7arda9o61VOflYN7y/45XQ8WLcB8pZbdhG+uT60Rb1uZfijlCb8RLKkJP2ZnmE7LcMtAb1R4fDOjtcn8P7Zqgex4bj6snTOkXEdVbVYt2BIBN2GXSLBNQ1uMMqT5dgE5DsIamz8s6qzyWLPqAL4OWveoNENAdMBoAVWHgSPumxVfFtqnLTO+AjDeCvj2gAB158FaM7PRbDMWmfIL2ObjRnKCbAnmgOQxsirvfxN1Rwk1PuHT2e0ygSpEOiTgOde43P9QZo0wZNcq9cpAs4/ZKzVI4X4WcIP3gK2hQgetb+5ALTH4GNzF6juAACNE0ANmZ9ciu82FY1ML0zHAYSvuM9EljNAbhuPf3AWM99kLjw/7DBMqD3xwTQXahFecVtHytzu/ZUnhvqkYX1MNm62toc4oTY1IOtD06qTSMRtfJMtzEMdQy3Ncr1ct2xQSr+pLaBPcbHvMcGFdRZXYPJHzF6Dhgf3J4iPsAXoLoc9XwS3e1ymemUh28T8dfrToscBN+GcgDNr4lzZdyV6FtReWk8E0ZfBBcvXnIO9kxMdWZIabrKJttq0IRRtxSFVxHVmA7TDfB0QeItbNB12CU6Jyf6sDpax2acq2M610Wxfwg/IOpJUb+LbaB4/mV6FCjAE1yrl0hRVl48+hq6wmjWcnnsd5EtSqcXJPmjEk3KCLUsRIAPSPAEFammYr5CaZl+lqRmDADq9SmFoRKMKOacIW9A3wWk1krTyQyRDHnRiUOCLiCxlkFvoyA6oy3QUswZI5ELdlF/a8AkVxY7DyC6r9YO3m/t9YTdBeUBxiNQ1CkzTj7KoBsJPr/YpUC0UxTlrXchPcv42tSoBCuqAD4F4JwZ9hNyc4HPaSq64LwhSITNBc0cpAuAVzO66QoSAIe3xmOs9GBoEmlRDdFRDBSncDpdAC6Xcbn/6j1CyA/g/A5N+sxQPLD+v/5PPpbfUc+BngH1O542h+cYVZIGlcYKCpdXwf9WTWwiMnX8iBjz4ZNNj2dTcagJ7Ux0UH7T9BkCeIr4TlHfaSqek2HJ+jA5iU1mZnj7xlg1T9BDu2RjCkpcnFoNfU6wEnI6lmPvWsLJV3eJFRAmt10D3HbPMRfHMe4aM8I/QNeuoiaIeZpGBU1NLtA6CoaNI5xoGCk3dBgJIRhoDcEdMMLYxPM01YMPKodteJOL6O7BEulophnRNIIfaXARTVjVadBKyCGPhxvbywzoFBjUhjjmwptGweBw7OQZBWiWF3HChFIdUU86zss+xU/rRiZGtuEBr1+noQTokGuJAVnvpMataA53kESQ3YxNaPkOND4s4Fv7uTuIU5N+pePS8NHKDz4Le3oPB8HhkfJEOooPeVOhBeN2z0Brl+DimMIrd4+22X3yDtd55CLwudV4L+73aXSOt0ee4n5zOOm7RZmRom1JhsfzFQAD748PB8DHKAC0xfaxaOgztVcRnSJ4OOjxg0tjpHdkgvxIrQ+A86BD2wVQ9DPMzd24XBJErwXlOwDYU2s3D8D2TuKbQWMCSMf9MI95d1jh5V5Qe+UdYRVaLTmDnhodX2NW6OVutXfk47JPJb2+5G8upQvwBnpBU7EE8GFAuhHraJSjV721lb29fo+1drs/mgP+p8fSN6gxDdXy2mxKTH8S+BqOGIMwu8NbFwTNqiODfZ9hqOu7VsUHe7S1x3rYDAEOH+9xtP1PELgxSfexIUug6mid3Ds0iHKYBIVdoq5Lz4XB3sMN/ar32e9WPsWH3kvmkdMfAWXDheK9VRa940cU77BAr4+TgVI22xLrxTAF2LTuSi49KbGzcqnjypm9HuhQLtwW34uaKCnlxV8bR3XPorhrUTnVkQmiJ09a5THWMa927VxhTyFN5Gy8DF201jicobf9uQVKFtRXms3weOwEmc6THlX+R2PoX0wANpvxKrJCBDD3jUSduObkjpk0tOo9o+9nP3na2zcSHetKMTkf0pkhSEnp9LHBDxoGizd1dlLhgXUKVwWTKC2nQjllgODypPGgUJEW1rmxOWOlKjSKBt5ez5W6ZOzoQnq6WeO5pEL0iFqE6CIuCjmN0qmL0kIBuDT6m+tLV9PpArQ4GE2PgnIAmjxN9HSTza49hoDoVZzfqPD1vbW9V9RNBYWi12x6G7qRdyLoP4j5mvhl7768GefXnjlC+tr56fx5NvWWWmfA09Ot7nC1GA6BTQR/uyYecore24DeMklE6ZL+Jjukr3+btw3S+46QyvZqMgG1YtJqx3jxvjOk0wB9b4T0aiJ8hckvOeUNOOU+rLmsTaehBoudfq/mRMMo8gvcdlB1dBADZ/lq00mvQmc8ut2RgQ7l5UDvziv38TX6k6IuIuD0KzEq5FQfl7cjSp9UILoDvMnHnGgSv/GtBDr9kdcWdfp8WNZiVyo61G2u4wu9xCn0sSWfOkKeMPp1p1EST0JtRgjkqEzKCSvfZVBtWxgg/Ca5d2SjC0/XuEUPWFjWZneP+NTNkN5l6cLhdfvUKyGn6C2mPrkF0c1hwloN6RsX+gg0iX9kD7ZCp+eAY7KW4rUFSg0oPGgYA61lBIaHHByVyGpBQaE23GGAd0avMGFgODq5spVv47Q6QBPQabV6u94OF9J1xCShC7QgSifxevT1HU7ImUAnV+gKOp0xMsScuPisqsGx3PzCItLXNExuzewfID7gn2zOUO72L58DKK60HugTIkVLy5kxm9K0lV1memIcqojL/M6cKJshI4YAglH6csGRomA4aaRozPTZz5FYTUeRogl0joL5pUFBNnSGACeKOX3e6W8pk4yjSNFgNFIUU2KewXbk4onGGmy6xlBVLzima9/eFAa6xuQvaE5NR5GiovHGBDoVEUo5kOOIPlI1AAZxim5OTacLYA4X85ObzQ2byYgGRYqOOVciRWvRY+BWSImB1qDgYjdmDo5jHVq4kCO9o+e42icXhCfUY1QcqlfuxppDFH1SQ9GrhhD9sL1De2Y4mOpZp6338EPbiucImfwoIFRtpkWKfmCnTnmCBN43VIDTN4iZFW5M2bpDlUvJxqbiUHWKE2qvYiI2I8mrcWNno3TYQCQgkPPWoN2s0UH6UVdKOt0TtOLVSd8f8Ple8HlsOtRukJVR3eJA70eRogfLAPWpNTOaNldbS70GvvYt11htgyUAtg1DCSbt40NDuY1muDEgCBIXjmDjZaAKNS3MMAeYa2uxGH18qEd2Gmw0QAkmFb7UdKYwjfTF+IeW9lcJ91MrqoRZJ5EymYwWKRpfLTgY7aGlwjsT1mdpCfTl5nsifSyQSBdl8KrTWVSA+8Kv7wu/AV8Ib5uEQmHNPuE3pq+E1BdG4Kryu8IPdwvB3W/uC4W7vxTGpk7GuXUpIkUtBUW3ZaRn/67FrAR4cO+rfX+7LRHWfL8L5oAvbgPhnd92IwE4wpqdelBnw9wAAAgLSURBVOFO4bevf/vlTmHN63u/3PVF9JtLcU8q4SfNihM/urZ0ZFEBvvxWKOQITR+Cfbsk6F5DAaKfHbsPr/Y14Vffgi9+u+28Db7f++Xe127HhV3Wls1QmbmcuxWRzk6zBJY/tFTz/V+BcO+XXwlrYA7gCH/76/3oRHKp8J6wBv63Hwh3idC/r38l3BUnSeO5nPmEl+YXckBPZ2k8lzNpOdIZaWN2xcXnDnNqwP0asLOcqgU4O4E0VieI0Ld2dsJ1u9lAurO05sv9u5e55oHYcKw7oZdJCzijKV6xpYXtVkN27hCin4nRdQl0GXRldckDJ1LRGaPDo+8VNjSWOHtcp5B2u4DFCswKkQrgKpGWUBEbHVxVdJmK77RY0XtGefBfFcF3lKqkKpksi8BPqkssTtfAi8NVANH3ILqGRgdWFUWvhptESeiMR0DaXFivcCktidD/IcLNGp2jDfONHJHxmwJ4f4jwU8ujVL9kR3hM3Rw6w+UbMHybQ6cxhSfCzMknyQXwoh5HItgsNzva7FH6aaI7RJxEy8rRbeg6IsExrCP0FkU/7tDJTf7m8ObVU1sSTHBuU/HaApNIAF9PCOj4aPg74ggAFWi2mfxo+XgD5XH51N529N304R4VeHu9224abSvLYkZtVF59b5QO/R3gcxxCdNLpN/N7wZ5gjG5qH4Bep26IBGfX6xSmcLONSWcWmck/uZmXAO6gYY96MmwIubGIotlxhvLYJ0iTn1oODaMq3DdyztVmHLCMjMvBu+u9wcPhrD5WjgRAdPgn5Lb7FB2OSy/BlicUANLRcpSuHB2DjY+BlxD9bYo+sYpOHxfod/Qzp80V8tVZAw/9KSNUonoAf6NCSwbb8NFlagTCN6IFUkMZwK3UaAluVWU1ozpKV0XpJIOOlnFqjrwyCzo9B3AMRQyRycZyfaV0jvQs5is9507RPB3iLOnZNDGyE0Bq0KIcVL78Q2S12oAVmgsQsK6xGKwGeun5z9YpOskHnA8U1I9KwR6FZA8pqeZpTZuA1S1Hb6/bSHpP5XOP8rRn3ylqeRPTdtglPWzLE7vWp/C+CsAJOTC9AQCfBF4+eJdkzAmAXKI9+eiWLt1HUSxZvWIU0RuS0+vS01d5WXQB8O52uicdF0BrvogmlsuA1nvaFUkQQBQV4O1RRmci5QcMJ+3miqRM4jkbGLZm01GMqkF58m4uX0r6mA3UrabTq0EjM7Y1LoBVxGefUEjagRVUV3ZowFlSUG0D3k3U22wiCvgIuLtoqKirYpYL3qvFiMZqm3soKKjtDnPeG3L5hs64lNv5NmUj6iaaPHOGJPqDYKxR7uMPWTVVYd/2tEPjK3SvX3KuFvM0boaeTlAC6QJIV8boboqu67ug9vQH2eONciX/jFUuCR9m0BkiEvykbQGpwSaTGqxsK/UDfV7LaoV3HEe1piVaCAIDLXfFB7CV4UGX9yKpf2M8rD8lDUXaG0mfuioQwXT4wDgK4XArnOGWsoi6xV4O3USvXB/4SK3LTgDBgDs8qPZedCF61SZpyPfJdkTv9dnj9EmNPoy+yT6h4IIOEtF9mC6NAJO9Kb81lqOxqbfLK+U+OVBxZX+x8m1SD/QET2iAKkI6A/AxMG2qRDGDOrs33FLZ7JJN+pEjJ68KfJT5w0lRR9uNpqPJYnT9KRSBC1Q+NfSQ1cB0tIxD0U3hs2WQrguADrXJD6VP8qKDZZNsdmmTlwH5CGAZrB0BnMEhzFzbDnS17S+FAPAMDrl0tQ02dBcO17ZXokzaYCP6FZJzPS5w2CYZGxrJeP/pdG9tOxsiY3SMopMUvSxK9/QrROeGXGAY0UeZdHoOGG5tLeJbZbMy5nBOcekpOgeyR629AMwBvWdNf+7D43n1XxaR/sfwePrNhQgA/y9aIx2i9FyHU1KhEo2Z4kIEeDc+wX2tps93FINOv2DLtqJOn0ef89Gijy7m/964dPRNFD1QGJ0hQFGnzzc32kFb00mTvLAJ7inoHY0KSA96wrpAoagEK/L0eTTBfQ2nzzsDv/Pp8xqgH8ADRNid96sj09CVcvRd214iPFlQKUAXgNhW1Onz0Be1hMo8WMLH3YpjiXQ7aCokg9GP5TK7I/7wA6AApf/KxgPr/+//ysfyO+o50DOgoAAvvpCP5XfUc6CnR5XAR0DMKpmDdu0FFrQSFmV1W6h/nHNbSi47WMnsxaRri2VFpMdRV2/ORn8YZln43NyW2GqYA8QsFn51GsfRYsmtBWp1VADTtDU0e9W+1klcW3oMJQ6tm6F+eDcssK4qxPHNVA6Am6fhrZ+bEs9P37DDf2ejAsxfc4phDhB3si7fWPBu6VSsTRJTp7qYKGdn9KaXXF5gXZ7ppOcA1rqZEtblLXW/ltyys65oLmtwart4rnPGcfnazGxdJzFjmDb8ujZJTJPqIqJKDFMleH09vK0LrPrZkpnYwx7LAUiAK7PrptETv6Gkzh7NAQslJd5fL09Ni+HamXpFUu7a2Bo8ArOsmRInDp/weQfLWbKuIrY5ngM2lLCudnZqSuDW69eu36QEWLdhy9wGx/yCd5qYnrtZp1mrJKZOdRFR4s4bVuoHce0ai7gxFSsR4zmAhYpAHO5BwDrBMIuLqe3ieocYrTGwCAdLPJuMu0a2Bo9ACovlgKJzC7RnKcCfXi7Jx17M66jnQE+PEv8JuP77z3H7zxzs33LZOWcrIj0VirrgP/+7DLhcL9PspVUmWEMjoK0lX/CSYPUFJVyti/f/AW+xP8Cz2n/T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1" name="Picture 3" descr="C:\Users\NEUHISQ1\Desktop\NEU Hospital Logo (2).png">
            <a:extLst>
              <a:ext uri="{FF2B5EF4-FFF2-40B4-BE49-F238E27FC236}">
                <a16:creationId xmlns:a16="http://schemas.microsoft.com/office/drawing/2014/main" id="{F77DA49B-6F7C-4F21-9175-E57C3CCFBF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0766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827" y="106363"/>
            <a:ext cx="8229600" cy="1143000"/>
          </a:xfrm>
        </p:spPr>
        <p:txBody>
          <a:bodyPr>
            <a:normAutofit/>
          </a:bodyPr>
          <a:lstStyle/>
          <a:p>
            <a:r>
              <a:rPr lang="tr-TR" sz="2400" b="1" dirty="0"/>
              <a:t>DİKKAT EDİLMESİ GEREKENLER NOKTALAR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endParaRPr lang="tr-TR" sz="2000" dirty="0"/>
          </a:p>
          <a:p>
            <a:pPr>
              <a:buFont typeface="Wingdings" pitchFamily="2" charset="2"/>
              <a:buChar char="v"/>
            </a:pPr>
            <a:endParaRPr lang="tr-TR" sz="2000" dirty="0"/>
          </a:p>
          <a:p>
            <a:pPr>
              <a:buFont typeface="Wingdings" pitchFamily="2" charset="2"/>
              <a:buChar char="v"/>
            </a:pPr>
            <a:r>
              <a:rPr lang="tr-TR" sz="2000" dirty="0"/>
              <a:t>GKS yapılacak hasta sedatize ediliyorsa, farmakolojik ajanlar kesilip etkisinin geçmesi beklendikten sonra yapılır. </a:t>
            </a:r>
          </a:p>
          <a:p>
            <a:pPr>
              <a:buFont typeface="Wingdings" pitchFamily="2" charset="2"/>
              <a:buChar char="v"/>
            </a:pPr>
            <a:endParaRPr lang="tr-TR" sz="2000" dirty="0"/>
          </a:p>
          <a:p>
            <a:pPr>
              <a:buFont typeface="Wingdings" pitchFamily="2" charset="2"/>
              <a:buChar char="v"/>
            </a:pPr>
            <a:r>
              <a:rPr lang="tr-TR" sz="2000" dirty="0"/>
              <a:t>GKS 2 puan düşmesi hastanın durumunun kötüleşmesi anlamını taşır ve müdahale gerektirir. </a:t>
            </a:r>
          </a:p>
          <a:p>
            <a:pPr>
              <a:buFont typeface="Wingdings" pitchFamily="2" charset="2"/>
              <a:buChar char="v"/>
            </a:pPr>
            <a:endParaRPr lang="tr-TR" sz="2000" dirty="0"/>
          </a:p>
          <a:p>
            <a:pPr>
              <a:buFont typeface="Wingdings" pitchFamily="2" charset="2"/>
              <a:buChar char="v"/>
            </a:pPr>
            <a:r>
              <a:rPr lang="tr-TR" sz="2000" dirty="0"/>
              <a:t>İlk GKS çok önemlidir ve değerlendirmenin iyi yapılması gerekmektedir.</a:t>
            </a:r>
          </a:p>
        </p:txBody>
      </p:sp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AD799F42-5ECB-4877-A924-42A094733F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0766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3107"/>
            <a:ext cx="8229600" cy="1143000"/>
          </a:xfrm>
        </p:spPr>
        <p:txBody>
          <a:bodyPr>
            <a:normAutofit/>
          </a:bodyPr>
          <a:lstStyle/>
          <a:p>
            <a:r>
              <a:rPr lang="tr-TR" sz="2400" b="1" dirty="0"/>
              <a:t>PUPİLLALARIN TAKİBİ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338936" cy="4565103"/>
          </a:xfrm>
        </p:spPr>
        <p:txBody>
          <a:bodyPr>
            <a:normAutofit/>
          </a:bodyPr>
          <a:lstStyle/>
          <a:p>
            <a:pPr>
              <a:buNone/>
            </a:pPr>
            <a:endParaRPr lang="tr-TR" sz="2000" dirty="0"/>
          </a:p>
          <a:p>
            <a:pPr>
              <a:buNone/>
            </a:pPr>
            <a:endParaRPr lang="tr-TR" sz="2000" dirty="0"/>
          </a:p>
          <a:p>
            <a:pPr>
              <a:buNone/>
            </a:pPr>
            <a:r>
              <a:rPr lang="tr-TR" sz="2000" dirty="0"/>
              <a:t>Nörolojik muayenede;</a:t>
            </a:r>
          </a:p>
          <a:p>
            <a:pPr>
              <a:buFont typeface="Courier New" pitchFamily="49" charset="0"/>
              <a:buChar char="o"/>
            </a:pPr>
            <a:r>
              <a:rPr lang="tr-TR" sz="2000" dirty="0"/>
              <a:t>Büyüklük </a:t>
            </a:r>
          </a:p>
          <a:p>
            <a:pPr>
              <a:buFont typeface="Courier New" pitchFamily="49" charset="0"/>
              <a:buChar char="o"/>
            </a:pPr>
            <a:r>
              <a:rPr lang="tr-TR" sz="2000" dirty="0"/>
              <a:t>Şekil</a:t>
            </a:r>
          </a:p>
          <a:p>
            <a:pPr>
              <a:buFont typeface="Courier New" pitchFamily="49" charset="0"/>
              <a:buChar char="o"/>
            </a:pPr>
            <a:r>
              <a:rPr lang="tr-TR" sz="2000" dirty="0"/>
              <a:t>Işığa reaksiyon</a:t>
            </a:r>
          </a:p>
          <a:p>
            <a:pPr>
              <a:buNone/>
            </a:pPr>
            <a:r>
              <a:rPr lang="tr-TR" sz="2000" dirty="0"/>
              <a:t>    (Işığa karşı küçülme varsa; ışık refleksi </a:t>
            </a:r>
            <a:r>
              <a:rPr lang="tr-TR" sz="2000" b="1" dirty="0"/>
              <a:t>(+)</a:t>
            </a:r>
            <a:r>
              <a:rPr lang="tr-TR" sz="2000" dirty="0"/>
              <a:t> pozitif yoksa </a:t>
            </a:r>
            <a:r>
              <a:rPr lang="tr-TR" sz="2000" b="1" dirty="0"/>
              <a:t>(-)</a:t>
            </a:r>
            <a:r>
              <a:rPr lang="tr-TR" sz="2000" dirty="0"/>
              <a:t> negatif kabul edilir).</a:t>
            </a:r>
          </a:p>
        </p:txBody>
      </p:sp>
      <p:pic>
        <p:nvPicPr>
          <p:cNvPr id="165890" name="Picture 2" descr="http://www.rutilioculista.it/wp-content/uploads/2011/12/pupill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27890" y="2204864"/>
            <a:ext cx="2996952" cy="2996953"/>
          </a:xfrm>
          <a:prstGeom prst="rect">
            <a:avLst/>
          </a:prstGeom>
          <a:noFill/>
        </p:spPr>
      </p:pic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B0B17B97-BFD9-4938-9612-DEE0B57C1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0766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273"/>
            <a:ext cx="8229600" cy="1143000"/>
          </a:xfrm>
        </p:spPr>
        <p:txBody>
          <a:bodyPr>
            <a:normAutofit/>
          </a:bodyPr>
          <a:lstStyle/>
          <a:p>
            <a:r>
              <a:rPr lang="tr-TR" sz="2400" b="1" dirty="0" err="1"/>
              <a:t>Pupillalar</a:t>
            </a:r>
            <a:r>
              <a:rPr lang="tr-TR" sz="2400" b="1" dirty="0"/>
              <a:t> değerlendirilirken kullanılan terimler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3610744" cy="4569371"/>
          </a:xfrm>
        </p:spPr>
        <p:txBody>
          <a:bodyPr>
            <a:normAutofit/>
          </a:bodyPr>
          <a:lstStyle/>
          <a:p>
            <a:endParaRPr lang="tr-TR" sz="2400" dirty="0"/>
          </a:p>
          <a:p>
            <a:r>
              <a:rPr lang="tr-TR" sz="2400" dirty="0" err="1"/>
              <a:t>İzokori</a:t>
            </a:r>
            <a:r>
              <a:rPr lang="tr-TR" sz="2400" dirty="0"/>
              <a:t> </a:t>
            </a:r>
          </a:p>
          <a:p>
            <a:r>
              <a:rPr lang="tr-TR" sz="2400" dirty="0"/>
              <a:t>Anizokori </a:t>
            </a:r>
          </a:p>
          <a:p>
            <a:r>
              <a:rPr lang="tr-TR" sz="2400" dirty="0"/>
              <a:t>Miyozis </a:t>
            </a:r>
          </a:p>
          <a:p>
            <a:r>
              <a:rPr lang="tr-TR" sz="2400" dirty="0"/>
              <a:t>Midriyazis </a:t>
            </a:r>
          </a:p>
          <a:p>
            <a:r>
              <a:rPr lang="tr-TR" sz="2400" dirty="0"/>
              <a:t>Işık reaksiyonu</a:t>
            </a:r>
          </a:p>
        </p:txBody>
      </p:sp>
      <p:pic>
        <p:nvPicPr>
          <p:cNvPr id="163842" name="Picture 2" descr="http://www.saglikal.com/wp-content/uploads/Ptosi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99048" y="1260876"/>
            <a:ext cx="1905000" cy="2247901"/>
          </a:xfrm>
          <a:prstGeom prst="rect">
            <a:avLst/>
          </a:prstGeom>
          <a:noFill/>
        </p:spPr>
      </p:pic>
      <p:sp>
        <p:nvSpPr>
          <p:cNvPr id="163844" name="AutoShape 4" descr="data:image/jpeg;base64,/9j/4AAQSkZJRgABAQAAAQABAAD/2wCEAAkGBxMSEhUUExQUFhUXFxYXFhQVFxQYFxYYFhcXGBQVFxQYHCggGBwlGxcUITEiJSkrLi4uFx8zODMsNygtLisBCgoKDg0OGhAQGiwcHBwsLCwsLCwsLywsLCwsLCwsLCwsLCw0LCwsLCwsLCwrLCw3LCw3LCwsLDcrLCwsLCsrLP/AABEIAMIBAwMBIgACEQEDEQH/xAAcAAEAAgMBAQEAAAAAAAAAAAAABAUDBgcIAgH/xABHEAABAwIDAwcICAMGBwEAAAABAAIDBBESITEFQVEGEyJhcYGRBzWSobHR0vAyUlNzdLPB4RRC8RUWIzRDVDNEYnKCsrQX/8QAGQEBAAMBAQAAAAAAAAAAAAAAAAIDBAEF/8QAJxEBAQABAgUEAgMBAAAAAAAAAAECAxEEEhQhUTFhoeFCYhMVQQX/2gAMAwEAAhEDEQA/AO4oiICIiAiIgIiICIiAiIgIiICIiAiIgIiICIiAiIgIiICIiAiIgIiICIiAiIgIiICIiAiIgKLU7RijfHG97WvkJEbSc3ltr2HePFSlzDlBtSnnlrXuqIo5YcEdIHPaHY6dwmc8A/Wlsy/BiOV0au2hFCGmV7WBzgxpcbAudezb8cj4L6rqyOFjpJXBjG5uc7QZ2z7yFpvKeeOupdnuIvHPVQhzb6YmSh7bjeDcdyg7ernt2dWUdQbzwMZhef8AWgMjRHN1n+V3WOtDdub9pOFXzJ5vm+YMpOL/ABLh+E9D6lv5uKhjlts8/wDNw+ksJ88D8Af/AKAsO2pXVsxooThibb+MmblYHSnYfruGp3Dtsgv3bXgEInMrBCRcSFwDSNBmetR9l8o6WodghnY99r4L2dbiGmxI6wqeejjdtKnpyxvMwUrpYo7dHnOcbGDh0Ja3ThiWXyiQtFG+cWEtOWSxSfzNcHtyB4OBLSN90Gwx1kbpHxhwL2Bpe3e0PvhJ7bHwXwzaETpXQh7TI0BzmDMtB0LraX61o209oVMdbXCliL5nwU5BsMMQYyQuJB+k84gGt3m+4FWUMsUGyZp6NznF0MkpmdnK6TCcT5D9cG9xutZDdb1vKuiieY5KiNrwbOF74TwcRk3vsp9VtKGOLnnyMEVmnnLjDZxAacQ1BJHio3J3Z0UNLFHG0YcDSch0y5oxOd9YnMntWi7XaIqXaVOwf4UVTTOjaNG86+GR8beADict2JBuMXLGgcQ0VcFzkOmBn2lSq3aD2VNPEBHhlEpcXOs8c20EYGfzZnPgtb5SbblljNK+idG+pDoo3VEkIiDnCwONjndIahuptkpNRTGKs2VGXYiyKoYXH+YthjGLvsg2ekrI5QTG4OAc5hI3OabOb2g5L4odoRTYuae14Y4scW5gOGrb6Ehc0j2lKIZow2VlKKycVVSy2IMkmcMMe+wyxOGYByXTNnU0ccTGQta2NrRgDfo23Ecb6333QSUREdEREBERAREQEREBERAREQEREBERBjqGuLHBhAdY4SRcB1siRvF7KDye2SKWnjhviLG9J9vpvJLnv73EnvVkiDVI+Sbm4WtlbzTK0VcbMJu1tnY4Qb6YnEg9ZUjlpyWFfGAH83K24bJYm7XWxscARdpsD2gLY0Q2UdfsaR1S+ojlDHGldTsu2+F5fjbJrYgcFWbI2BXU0YjiqKXDckl0Ehc9zjdz3u57pOJ3rb0QUFbsOWVsMhmayrixYZo2dAh30mOic43YQG5XuCLghYZNh1NSWCsmidExzX8zBG5jZHNN286573EtBzwiwOV1sqIKui2UWVdRUYgRM2FobbNvNB4JJvnfF6lFpOT/ADU85a5v8NUAmSnLTYSOye9pvYBw1bbXfuV8iDWKbY1bA3maepiMIyZz8T3yxN3NDmvaHgbrjglTySBo5KdshMksjZZJ3i7nvEjHucQLWuG2AGgstnRDZX7e2SyqgfC/IOHRcNWOGbHt6wbFQY9iymWjllla59OyVryGkc6ZGtaHDPono3Par5EFRsTYvMxSxPLZBJLM8i2WGZxdgIOuRt1pyb2S+lY6EyY4muPMAg442HSNziekBuPBW6ICIiAiIgIiICIiAiIgIiIK/bm24KOLnamQRx3DcRDiLu0Fmgnctd//AFPZH+8Z6E3wKq8vvmo/fRe0rzYwLlrsj1Y3ymbKNrVbc9OhN8CyDyjbM/3Tc/8Aom+BeYYbhzer9R+6s2G9z3AcB8hVZali7HSlekRy82f/ALgehL8K+28tqA6Tj0JPhXAYDl+vtVtRlVXiMovx4XG/7XbRyuoj/rD0ZPhX2OVVIf8AWHov+FcgjU+Nqj1OXiLJweHmupDlNS/aj0X/AAr9HKSl+1Hov+Fc3jaszWrnVZ+IlOBw810Ico6b7Uei/wCFfY5QU32g9F/uXO7KQy6dVn4iXQYea30bep/tB4P9y/f7cp/tB4O9y0dkZ4rKGJ1WfiOdBp+a3P8Atyn+0Hg73L8/t6n+0Hg/3LSnNXxhunU5+ITgNPzW7f3gpvtB6L/cvw8oqb7Uei/4Vo74gsJYudVn4jvQafmt9/vHTfaj0X/Cvz+8tL9qPRf8K5+9qwyBS6nPxELwWn5roh5U0n2w9F/wr4dyvohrMPRk+Fc0l6lBmK7OIyRvB4ea6jNy72ez6VQB/wCEvwqM7yl7KGtW30JfgXG9tMy7VqlbHYtPHh2lWY61rPno44vRw8puyjl/Ft9Cb4F9O8pWyxrVN9Cb4F5jgb0jfd618zuOMC+R3brfPsU+e77K/wCObbvYdFVsmjZLGcTJGtex2YxNeA5psc8wQs6ouQnm2h/CU35LFeq1UIiICIiAiIg5x5fvNJ++i9pXm2IaHv8AWvSXl981H76H2lebW5qNSixD7uBHYR1/0V1HEPZ7P3VAyWxG4/stgikuO4KjNp0kyHJWtGqeFytaPNZq2YrilzKs4wq2B4GV+5TI5lzZbKsIVnAUSKUWv71KicCubLIzMYpMUaww24/Pap1PGN/v9iSO3J+NjX3zKlRx/N/nNfvNcPnuXeVDnQ+ZN1+GC3z4qY5unHgseIWBv1Z7inKc6DJDkokg/qplZUtaTcgW17O3QKsqKpvVdOVOZ+SQ261H5wLBUVoG+x67eob1FfNc3G/S3rH79a7yoXKJEwUGQr9lmwZm5bex+s3tH6hfM+4jTimyu1VbUZ0fEfPfZafXP0H1bnxt7itz2jfCepaNXvzI/rkLK3TZdZjpiDcnW/t/dftQ4e9YIjqk5U7O6mXs9W8hPNtD+EpvyWK9VFyE820P4Sm/JYr1amUREQEREBERBzjy++aj99F7SvNjHL0n5ffNJ++i9pXmxijXYzsNyOtXtG7/ANR6h/VUTDp8+KuYXZDsH7KnNp0r3To32VrSSEWtv9aoXvtYK22dm4E65Za2HXuVNjTKvGtPEbr9+7tWdtUfoj9AO88VjpjiyaDYZ37d595WU7Je7Qi3iuJzdiG2w3I3dwsOjftOqmU22RfM3Ps71FfsJzSDhLv31N1WvhfG7/h5C/zdOxvk3Sm2ozr8T7SrimrgdT89d1ziCVxtiv163yGvBbBSvBsWuzCjVuOXbu3eGoB0OS+seZC1mmqCNTex7/HVXBlNr/J4FR3T5WeeUgXAzVcdpWcDxNnNO6xycDvX1PK4aHfax9SraptyXb7aaXvbLty9abu7bI21NoOu7DYNBI0uXHS/yeCp/wCJNiQbdRyvfLd1E+Csq6mLj1X0HrJ9Sit2UCc7+oercpc2yrPG30Vge86MBA6ybeN/BZ6UlrTkS3UtIN28DpYrYqXZ0YA/VZJqFvHu0y4JzIzCqR7sTciMvpA55cQNd/aFApJLYo9wN277X3dxVxVbMIuW91rD+oVJWxEG9i3M2OtiLXHX2Lu7llftWCWu7CFoFQzpnvW9xSY2ns9drFajW0eFx67qeHZRqTeIVKAcRPzkviUBZGMwi/zZRnuU/wDVP+PV/ITzbQ/hKb8livVRchPNtD+EpvyWK9WplEREBERAREQc48vvmo/fQ+0rzcxq9I+X3zUfvofaV5uiKjklGWNtyFcM1AHf19fsVdBfXdplu0VpTMOLu39ipyX6bEDiky0C2zY2zwbE3tw3lUWxaa7jlfw9d1v2zo8KpzrXpxJoqRrRk23G+/w1Uv8Aio2Zb+Az/oqbaW0M8ANuJ/RVn8TIWlzGgtGReT0bk5WO8quS1dcscZvW1y7SNjZv69W4KJLUE6tHD54LQ5uUE5kcBd1r5DEMxnisOGZ7ltnJlslSMTXYnBt2skyvud0uIPirLo2RXOIwt2Znwi+ljwKRnDlZWNJBiu2QWO9p1bwPd1KsrAY3FpOYOvEcVUuWlK4e/uV1SG7B834LWaF2YWw0j+iuJybx9TNv25epRp1IcoNTLZcSrDLwb3ncBvJUSR+u+yszTAR3O+xceH1R2lQdrbMLacyOJBNg1uYsDkS7j2KeONt2ivPOYTeooqmh1nPA7bnhvHas0ddc2a4G31Tcdd1pNVVyAz4HRMbEG4o3kB0oLm5NBHT6WF1twF1f8m9nNnc4NJjdha5rhu4gjeFd/BtGWcXLfRscVZfJ2V943+5RtoUAdc7t+/sVdUSvikMc2v8AK4fRd7iruJwc3iqb2rRvzTdp8VOY5S3cetVu3I8LuG/xyPz1ratoU3TDh1qh5URgNad9yFPFn1I1KvIa4ADINFuvfn4qukcrHbYvJpazWj1a96r2tsrp5Z8nrHkJ5tofwlN+SxXqouQnm2h/CU35LFerSyCIiAiIgIiIOceX3zUfvovaV5savSfl981H76L2leawo1KJ9GbG3Z3a/ur6lFyfYqKm3dS2TY7Ljv8A11VGbTpxabFo7HvWyvbhblkoez4LWU6V9hbes1rdjFAIzJIQ42bqbfzcB1LYp6QSU2CMAWFwBxBuqyenucQ1UiLnGnLXiOtTwy5XNTSmc2ab/AzxTPfTuLScQJvhcA8EPBB3EEhdD8n9EIG849wa0NwtubXN7uICiimxOxPFzrffl19qs6eEZnCCOsnXLMab7+KsutvOynDhNr3r627XMLscWbhwB6Qy6KqeUDdHccv2VzHYXyHHQd61ra9TjdloLrPe93a7JJtGXZTs1slO5a3stbJThcq3S9H09xVdM7S/EKzmVbM3ULkM/ZmqXvGEMFwDe+eo4jsU2p2gyaExvY9tx9LWx3FQ6Sc6LOGW0OWqnhbPRXnjM5tWkbQ2MHG5jDnCwxDQ62Nt/eto5PxMpmF7zeR24Z4QNBdTjAbW8TYHO99Soz6UXzNz+1tyty1rsz48JjLugV0vOkg556dik0LcIsvowNByX03LNUW7tUkjHVR3WtcpY/8ACPVYrbHOutc5Qs/w3/8AafVmp4erPrRolbHiwk/VA8LqGacdasnM6Fr339/zdRyxacfRhz9Xp3kJ5tofwlN+SxXqo+Q3m2h/CU35LFeLQyiIiAiIgIiIOceX3zUfvofaV5rXpTy++aj99F7SvNYUalFhSu9S27YjLgLTKR2fz2rdOT56Lc/3zKo1PRp0vVtEGQ7V9PF1hhN1NYxZXoT0fEUamQtzX4ximwsXKni+oWLO6O+QWangzC/aiawsPn5sF2dkrfCm2k/C3C3X2fv71rszc7K6rzvVLO61ym+6NSKJ2a2SlfktV2X0jfctmp25LlWabNK9RpQvqcLDDLc2K47kyMGhCtKZgcAQfFVsYsbKZC4tNwkuyNixbCSMs9yhSw5qwgqL9R9qTtB7cvn54qV2qEtlUz4lhkYrKRijujUFiudkqrazMTSOIIV3PGqmrFvFTw9VOrOzVqSlFiHAGxtmNLaDttZfbqCM/wAo9as56fDEHWsXPcbdWg9QUK62Yd48zVxuOTvXJJgbQ0gGgp4AOwRNAVsqvkr/AJKl/Dw/ltVor2YREQEREBERBzjy++aj99F7SvNWIL24i5Y7K8URSgEG63LYFQ3A3ME/OS9SooZYbzZZhq8t32cGo3Aq1iC7IiqvDe7TON2/H5cmYwKVA4BdPRR6X3+E+v8A1+fpzh8/YLqJM9dSROl9/g6/9fn6cYrc1rm2Jg3CwHNxXopfi7OG90bx2/4/LhWymWAV/TjJdXROm90sf+ht+Pz9OVShV82TgV2VE6b3dv8A0N/x+fpyoNusrAuoIo9J7/B/Yfr8/Tm7HLM199/auhIu9L7n9h+vz9OdOCxvAXSUTpfc/sP1+fpyyYZKk2iBmu3Iuzhtv9Qy47f8fn6cF2u/oNB7fnxVKXhelEV2Gnyzbdn1db+S77bKrkp/kqX8PB+W1WqIrFAiIgIiICIiAiIgIiICIiAiIgIiICIiAiIgIiICIiAiIgIiICIiAiIgIiICIiAiIgIiICIiAiIgIiICIiAiIgIiICIiAiIgIiICIiAiIgIiICIiAiIgIiICIiAiIgIiICIiAiIgIiICIiAiIgIiICIiAiIgIiICIiAiIgIiICIiAiIgIi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3846" name="AutoShape 6" descr="data:image/jpeg;base64,/9j/4AAQSkZJRgABAQAAAQABAAD/2wCEAAkGBxMSEhUUExQUFhUXFxYXFhQVFxQYFxYYFhcXGBQVFxQYHCggGBwlGxcUITEiJSkrLi4uFx8zODMsNygtLisBCgoKDg0OGhAQGiwcHBwsLCwsLCwsLywsLCwsLCwsLCwsLCw0LCwsLCwsLCwrLCw3LCw3LCwsLDcrLCwsLCsrLP/AABEIAMIBAwMBIgACEQEDEQH/xAAcAAEAAgMBAQEAAAAAAAAAAAAABAUDBgcIAgH/xABHEAABAwIDAwcICAMGBwEAAAABAAIDBBESITEFQVEGEyJhcYGRBzWSobHR0vAyUlNzdLPB4RRC8RUWIzRDVDNEYnKCsrQX/8QAGQEBAAMBAQAAAAAAAAAAAAAAAAIDBAEF/8QAJxEBAQABAgUEAgMBAAAAAAAAAAECAxEEEhQhUTFhoeFCYhMVQQX/2gAMAwEAAhEDEQA/AO4oiICIiAiIgIiICIiAiIgIiICIiAiIgIiICIiAiIgIiICIiAiIgIiICIiAiIgIiICIiAiIgKLU7RijfHG97WvkJEbSc3ltr2HePFSlzDlBtSnnlrXuqIo5YcEdIHPaHY6dwmc8A/Wlsy/BiOV0au2hFCGmV7WBzgxpcbAudezb8cj4L6rqyOFjpJXBjG5uc7QZ2z7yFpvKeeOupdnuIvHPVQhzb6YmSh7bjeDcdyg7ernt2dWUdQbzwMZhef8AWgMjRHN1n+V3WOtDdub9pOFXzJ5vm+YMpOL/ABLh+E9D6lv5uKhjlts8/wDNw+ksJ88D8Af/AKAsO2pXVsxooThibb+MmblYHSnYfruGp3Dtsgv3bXgEInMrBCRcSFwDSNBmetR9l8o6WodghnY99r4L2dbiGmxI6wqeejjdtKnpyxvMwUrpYo7dHnOcbGDh0Ja3ThiWXyiQtFG+cWEtOWSxSfzNcHtyB4OBLSN90Gwx1kbpHxhwL2Bpe3e0PvhJ7bHwXwzaETpXQh7TI0BzmDMtB0LraX61o209oVMdbXCliL5nwU5BsMMQYyQuJB+k84gGt3m+4FWUMsUGyZp6NznF0MkpmdnK6TCcT5D9cG9xutZDdb1vKuiieY5KiNrwbOF74TwcRk3vsp9VtKGOLnnyMEVmnnLjDZxAacQ1BJHio3J3Z0UNLFHG0YcDSch0y5oxOd9YnMntWi7XaIqXaVOwf4UVTTOjaNG86+GR8beADict2JBuMXLGgcQ0VcFzkOmBn2lSq3aD2VNPEBHhlEpcXOs8c20EYGfzZnPgtb5SbblljNK+idG+pDoo3VEkIiDnCwONjndIahuptkpNRTGKs2VGXYiyKoYXH+YthjGLvsg2ekrI5QTG4OAc5hI3OabOb2g5L4odoRTYuae14Y4scW5gOGrb6Ehc0j2lKIZow2VlKKycVVSy2IMkmcMMe+wyxOGYByXTNnU0ccTGQta2NrRgDfo23Ecb6333QSUREdEREBERAREQEREBERAREQEREBERBjqGuLHBhAdY4SRcB1siRvF7KDye2SKWnjhviLG9J9vpvJLnv73EnvVkiDVI+Sbm4WtlbzTK0VcbMJu1tnY4Qb6YnEg9ZUjlpyWFfGAH83K24bJYm7XWxscARdpsD2gLY0Q2UdfsaR1S+ojlDHGldTsu2+F5fjbJrYgcFWbI2BXU0YjiqKXDckl0Ehc9zjdz3u57pOJ3rb0QUFbsOWVsMhmayrixYZo2dAh30mOic43YQG5XuCLghYZNh1NSWCsmidExzX8zBG5jZHNN286573EtBzwiwOV1sqIKui2UWVdRUYgRM2FobbNvNB4JJvnfF6lFpOT/ADU85a5v8NUAmSnLTYSOye9pvYBw1bbXfuV8iDWKbY1bA3maepiMIyZz8T3yxN3NDmvaHgbrjglTySBo5KdshMksjZZJ3i7nvEjHucQLWuG2AGgstnRDZX7e2SyqgfC/IOHRcNWOGbHt6wbFQY9iymWjllla59OyVryGkc6ZGtaHDPono3Par5EFRsTYvMxSxPLZBJLM8i2WGZxdgIOuRt1pyb2S+lY6EyY4muPMAg442HSNziekBuPBW6ICIiAiIgIiICIiAiIgIiIK/bm24KOLnamQRx3DcRDiLu0Fmgnctd//AFPZH+8Z6E3wKq8vvmo/fRe0rzYwLlrsj1Y3ymbKNrVbc9OhN8CyDyjbM/3Tc/8Aom+BeYYbhzer9R+6s2G9z3AcB8hVZali7HSlekRy82f/ALgehL8K+28tqA6Tj0JPhXAYDl+vtVtRlVXiMovx4XG/7XbRyuoj/rD0ZPhX2OVVIf8AWHov+FcgjU+Nqj1OXiLJweHmupDlNS/aj0X/AAr9HKSl+1Hov+Fc3jaszWrnVZ+IlOBw810Ico6b7Uei/wCFfY5QU32g9F/uXO7KQy6dVn4iXQYea30bep/tB4P9y/f7cp/tB4O9y0dkZ4rKGJ1WfiOdBp+a3P8Atyn+0Hg73L8/t6n+0Hg/3LSnNXxhunU5+ITgNPzW7f3gpvtB6L/cvw8oqb7Uei/4Vo74gsJYudVn4jvQafmt9/vHTfaj0X/Cvz+8tL9qPRf8K5+9qwyBS6nPxELwWn5roh5U0n2w9F/wr4dyvohrMPRk+Fc0l6lBmK7OIyRvB4ea6jNy72ez6VQB/wCEvwqM7yl7KGtW30JfgXG9tMy7VqlbHYtPHh2lWY61rPno44vRw8puyjl/Ft9Cb4F9O8pWyxrVN9Cb4F5jgb0jfd618zuOMC+R3brfPsU+e77K/wCObbvYdFVsmjZLGcTJGtex2YxNeA5psc8wQs6ouQnm2h/CU35LFeq1UIiICIiAiIg5x5fvNJ++i9pXm2IaHv8AWvSXl981H76H2lebW5qNSixD7uBHYR1/0V1HEPZ7P3VAyWxG4/stgikuO4KjNp0kyHJWtGqeFytaPNZq2YrilzKs4wq2B4GV+5TI5lzZbKsIVnAUSKUWv71KicCubLIzMYpMUaww24/Pap1PGN/v9iSO3J+NjX3zKlRx/N/nNfvNcPnuXeVDnQ+ZN1+GC3z4qY5unHgseIWBv1Z7inKc6DJDkokg/qplZUtaTcgW17O3QKsqKpvVdOVOZ+SQ261H5wLBUVoG+x67eob1FfNc3G/S3rH79a7yoXKJEwUGQr9lmwZm5bex+s3tH6hfM+4jTimyu1VbUZ0fEfPfZafXP0H1bnxt7itz2jfCepaNXvzI/rkLK3TZdZjpiDcnW/t/dftQ4e9YIjqk5U7O6mXs9W8hPNtD+EpvyWK9VFyE820P4Sm/JYr1amUREQEREBERBzjy++aj99F7SvNjHL0n5ffNJ++i9pXmxijXYzsNyOtXtG7/ANR6h/VUTDp8+KuYXZDsH7KnNp0r3To32VrSSEWtv9aoXvtYK22dm4E65Za2HXuVNjTKvGtPEbr9+7tWdtUfoj9AO88VjpjiyaDYZ37d595WU7Je7Qi3iuJzdiG2w3I3dwsOjftOqmU22RfM3Ps71FfsJzSDhLv31N1WvhfG7/h5C/zdOxvk3Sm2ozr8T7SrimrgdT89d1ziCVxtiv163yGvBbBSvBsWuzCjVuOXbu3eGoB0OS+seZC1mmqCNTex7/HVXBlNr/J4FR3T5WeeUgXAzVcdpWcDxNnNO6xycDvX1PK4aHfax9SraptyXb7aaXvbLty9abu7bI21NoOu7DYNBI0uXHS/yeCp/wCJNiQbdRyvfLd1E+Csq6mLj1X0HrJ9Sit2UCc7+oercpc2yrPG30Vge86MBA6ybeN/BZ6UlrTkS3UtIN28DpYrYqXZ0YA/VZJqFvHu0y4JzIzCqR7sTciMvpA55cQNd/aFApJLYo9wN277X3dxVxVbMIuW91rD+oVJWxEG9i3M2OtiLXHX2Lu7llftWCWu7CFoFQzpnvW9xSY2ns9drFajW0eFx67qeHZRqTeIVKAcRPzkviUBZGMwi/zZRnuU/wDVP+PV/ITzbQ/hKb8livVRchPNtD+EpvyWK9WplEREBERAREQc48vvmo/fQ+0rzcxq9I+X3zUfvofaV5uiKjklGWNtyFcM1AHf19fsVdBfXdplu0VpTMOLu39ipyX6bEDiky0C2zY2zwbE3tw3lUWxaa7jlfw9d1v2zo8KpzrXpxJoqRrRk23G+/w1Uv8Aio2Zb+Az/oqbaW0M8ANuJ/RVn8TIWlzGgtGReT0bk5WO8quS1dcscZvW1y7SNjZv69W4KJLUE6tHD54LQ5uUE5kcBd1r5DEMxnisOGZ7ltnJlslSMTXYnBt2skyvud0uIPirLo2RXOIwt2Znwi+ljwKRnDlZWNJBiu2QWO9p1bwPd1KsrAY3FpOYOvEcVUuWlK4e/uV1SG7B834LWaF2YWw0j+iuJybx9TNv25epRp1IcoNTLZcSrDLwb3ncBvJUSR+u+yszTAR3O+xceH1R2lQdrbMLacyOJBNg1uYsDkS7j2KeONt2ivPOYTeooqmh1nPA7bnhvHas0ddc2a4G31Tcdd1pNVVyAz4HRMbEG4o3kB0oLm5NBHT6WF1twF1f8m9nNnc4NJjdha5rhu4gjeFd/BtGWcXLfRscVZfJ2V943+5RtoUAdc7t+/sVdUSvikMc2v8AK4fRd7iruJwc3iqb2rRvzTdp8VOY5S3cetVu3I8LuG/xyPz1ratoU3TDh1qh5URgNad9yFPFn1I1KvIa4ADINFuvfn4qukcrHbYvJpazWj1a96r2tsrp5Z8nrHkJ5tofwlN+SxXqouQnm2h/CU35LFerSyCIiAiIgIiIOceX3zUfvovaV5savSfl981H76L2leawo1KJ9GbG3Z3a/ur6lFyfYqKm3dS2TY7Ljv8A11VGbTpxabFo7HvWyvbhblkoez4LWU6V9hbes1rdjFAIzJIQ42bqbfzcB1LYp6QSU2CMAWFwBxBuqyenucQ1UiLnGnLXiOtTwy5XNTSmc2ab/AzxTPfTuLScQJvhcA8EPBB3EEhdD8n9EIG849wa0NwtubXN7uICiimxOxPFzrffl19qs6eEZnCCOsnXLMab7+KsutvOynDhNr3r627XMLscWbhwB6Qy6KqeUDdHccv2VzHYXyHHQd61ra9TjdloLrPe93a7JJtGXZTs1slO5a3stbJThcq3S9H09xVdM7S/EKzmVbM3ULkM/ZmqXvGEMFwDe+eo4jsU2p2gyaExvY9tx9LWx3FQ6Sc6LOGW0OWqnhbPRXnjM5tWkbQ2MHG5jDnCwxDQ62Nt/eto5PxMpmF7zeR24Z4QNBdTjAbW8TYHO99Soz6UXzNz+1tyty1rsz48JjLugV0vOkg556dik0LcIsvowNByX03LNUW7tUkjHVR3WtcpY/8ACPVYrbHOutc5Qs/w3/8AafVmp4erPrRolbHiwk/VA8LqGacdasnM6Fr339/zdRyxacfRhz9Xp3kJ5tofwlN+SxXqo+Q3m2h/CU35LFeLQyiIiAiIgIiIOceX3zUfvofaV5rXpTy++aj99F7SvNYUalFhSu9S27YjLgLTKR2fz2rdOT56Lc/3zKo1PRp0vVtEGQ7V9PF1hhN1NYxZXoT0fEUamQtzX4ximwsXKni+oWLO6O+QWangzC/aiawsPn5sF2dkrfCm2k/C3C3X2fv71rszc7K6rzvVLO61ym+6NSKJ2a2SlfktV2X0jfctmp25LlWabNK9RpQvqcLDDLc2K47kyMGhCtKZgcAQfFVsYsbKZC4tNwkuyNixbCSMs9yhSw5qwgqL9R9qTtB7cvn54qV2qEtlUz4lhkYrKRijujUFiudkqrazMTSOIIV3PGqmrFvFTw9VOrOzVqSlFiHAGxtmNLaDttZfbqCM/wAo9as56fDEHWsXPcbdWg9QUK62Yd48zVxuOTvXJJgbQ0gGgp4AOwRNAVsqvkr/AJKl/Dw/ltVor2YREQEREBERBzjy++aj99F7SvNWIL24i5Y7K8URSgEG63LYFQ3A3ME/OS9SooZYbzZZhq8t32cGo3Aq1iC7IiqvDe7TON2/H5cmYwKVA4BdPRR6X3+E+v8A1+fpzh8/YLqJM9dSROl9/g6/9fn6cYrc1rm2Jg3CwHNxXopfi7OG90bx2/4/LhWymWAV/TjJdXROm90sf+ht+Pz9OVShV82TgV2VE6b3dv8A0N/x+fpyoNusrAuoIo9J7/B/Yfr8/Tm7HLM199/auhIu9L7n9h+vz9OdOCxvAXSUTpfc/sP1+fpyyYZKk2iBmu3Iuzhtv9Qy47f8fn6cF2u/oNB7fnxVKXhelEV2Gnyzbdn1db+S77bKrkp/kqX8PB+W1WqIrFAiIgIiICIiAiIgIiICIiAiIgIiICIiAiIgIiICIiAiIgIiICIiAiIgIiICIiAiIgIiICIiAiIgIiICIiAiIgIiICIiAiIgIiICIiAiIgIiICIiAiIgIiICIiAiIgIiICIiAiIgIiICIiAiIgIiICIiAiIgIiICIiAiIgIiICIiAiIgIi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63848" name="Picture 8" descr="http://images.slideplayer.biz.tr/7/1975058/slides/slide_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80274" y="4200142"/>
            <a:ext cx="4375340" cy="2708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50" name="Picture 10" descr="http://www.acilveilkyardim.com/acilbakim/gozbebe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49487" y="1556792"/>
            <a:ext cx="2847975" cy="3133726"/>
          </a:xfrm>
          <a:prstGeom prst="rect">
            <a:avLst/>
          </a:prstGeom>
          <a:noFill/>
        </p:spPr>
      </p:pic>
      <p:pic>
        <p:nvPicPr>
          <p:cNvPr id="10" name="Picture 3" descr="C:\Users\NEUHISQ1\Desktop\NEU Hospital Logo (2).png">
            <a:extLst>
              <a:ext uri="{FF2B5EF4-FFF2-40B4-BE49-F238E27FC236}">
                <a16:creationId xmlns:a16="http://schemas.microsoft.com/office/drawing/2014/main" id="{3BAB610C-E96A-4FB6-A148-F12241D8BA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76256" y="10766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Özel 5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158</Words>
  <Application>Microsoft Office PowerPoint</Application>
  <PresentationFormat>Ekran Gösterisi (4:3)</PresentationFormat>
  <Paragraphs>54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Comic Sans MS</vt:lpstr>
      <vt:lpstr>Courier New</vt:lpstr>
      <vt:lpstr>Wingdings</vt:lpstr>
      <vt:lpstr>Office Theme</vt:lpstr>
      <vt:lpstr>GLASKOW KOMA SKALASI</vt:lpstr>
      <vt:lpstr>GLASKOW KOMA SKALASI</vt:lpstr>
      <vt:lpstr>PowerPoint Sunusu</vt:lpstr>
      <vt:lpstr>GLASKOW KOMA SKALASI PUANLAMA</vt:lpstr>
      <vt:lpstr>PowerPoint Sunusu</vt:lpstr>
      <vt:lpstr>NOT</vt:lpstr>
      <vt:lpstr>DİKKAT EDİLMESİ GEREKENLER NOKTALAR</vt:lpstr>
      <vt:lpstr>PUPİLLALARIN TAKİBİ</vt:lpstr>
      <vt:lpstr>Pupillalar değerlendirilirken kullanılan terimler </vt:lpstr>
      <vt:lpstr>PowerPoint Sunusu</vt:lpstr>
      <vt:lpstr>PUPİLLALARIN TAKİBİ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GLASKOW KOMA SKALASI</dc:title>
  <dc:creator>amergency003</dc:creator>
  <cp:lastModifiedBy>DeboMac</cp:lastModifiedBy>
  <cp:revision>4</cp:revision>
  <dcterms:created xsi:type="dcterms:W3CDTF">2018-09-13T09:10:27Z</dcterms:created>
  <dcterms:modified xsi:type="dcterms:W3CDTF">2023-08-22T08:24:40Z</dcterms:modified>
</cp:coreProperties>
</file>