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00" r:id="rId3"/>
    <p:sldId id="267" r:id="rId4"/>
    <p:sldId id="268" r:id="rId5"/>
    <p:sldId id="274" r:id="rId6"/>
    <p:sldId id="276" r:id="rId7"/>
    <p:sldId id="269" r:id="rId8"/>
    <p:sldId id="270" r:id="rId9"/>
    <p:sldId id="290" r:id="rId10"/>
    <p:sldId id="284" r:id="rId11"/>
    <p:sldId id="292" r:id="rId12"/>
    <p:sldId id="293" r:id="rId13"/>
    <p:sldId id="295" r:id="rId14"/>
    <p:sldId id="294" r:id="rId15"/>
    <p:sldId id="277" r:id="rId16"/>
    <p:sldId id="271" r:id="rId17"/>
    <p:sldId id="288" r:id="rId18"/>
    <p:sldId id="289" r:id="rId19"/>
    <p:sldId id="291" r:id="rId20"/>
    <p:sldId id="296" r:id="rId21"/>
    <p:sldId id="297" r:id="rId22"/>
    <p:sldId id="299" r:id="rId23"/>
    <p:sldId id="262" r:id="rId24"/>
    <p:sldId id="273" r:id="rId25"/>
    <p:sldId id="286" r:id="rId26"/>
    <p:sldId id="266" r:id="rId27"/>
    <p:sldId id="263" r:id="rId28"/>
    <p:sldId id="298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30A30326-4ED4-4AFE-A9B1-79CAB8946971}">
      <dgm:prSet phldrT="[Metin]" custT="1"/>
      <dgm:spPr/>
      <dgm:t>
        <a:bodyPr/>
        <a:lstStyle/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GÖZETLEME/</a:t>
          </a: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TANILAMA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Hastayı tanımla! </a:t>
          </a:r>
          <a:endParaRPr lang="tr-TR" sz="1100" b="1" u="sng" dirty="0">
            <a:solidFill>
              <a:schemeClr val="tx1"/>
            </a:solidFill>
          </a:endParaRPr>
        </a:p>
      </dgm:t>
    </dgm:pt>
    <dgm:pt modelId="{559E4F0B-747B-447E-B20E-7D0FA9A05AE5}" type="parTrans" cxnId="{37D49383-6172-4687-ACEE-921AB2B7F1EA}">
      <dgm:prSet/>
      <dgm:spPr/>
      <dgm:t>
        <a:bodyPr/>
        <a:lstStyle/>
        <a:p>
          <a:endParaRPr lang="tr-TR"/>
        </a:p>
      </dgm:t>
    </dgm:pt>
    <dgm:pt modelId="{A825C5BD-704A-434B-A5A5-3F53043D733D}" type="sibTrans" cxnId="{37D49383-6172-4687-ACEE-921AB2B7F1EA}">
      <dgm:prSet/>
      <dgm:spPr/>
      <dgm:t>
        <a:bodyPr/>
        <a:lstStyle/>
        <a:p>
          <a:endParaRPr lang="tr-TR"/>
        </a:p>
      </dgm:t>
    </dgm:pt>
    <dgm:pt modelId="{9B584988-4C07-4A23-B07A-2594B25A963F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Bilinç kapalı?</a:t>
          </a:r>
        </a:p>
      </dgm:t>
    </dgm:pt>
    <dgm:pt modelId="{FC491C7A-F7A2-4895-853A-DBA95CC4117B}" type="parTrans" cxnId="{1C903ECA-7FA3-4C80-BE84-A8C139D23717}">
      <dgm:prSet/>
      <dgm:spPr/>
      <dgm:t>
        <a:bodyPr/>
        <a:lstStyle/>
        <a:p>
          <a:endParaRPr lang="tr-TR"/>
        </a:p>
      </dgm:t>
    </dgm:pt>
    <dgm:pt modelId="{ED08F95D-7BCE-4CB0-B01A-8E585DE43495}" type="sibTrans" cxnId="{1C903ECA-7FA3-4C80-BE84-A8C139D23717}">
      <dgm:prSet/>
      <dgm:spPr/>
      <dgm:t>
        <a:bodyPr/>
        <a:lstStyle/>
        <a:p>
          <a:endParaRPr lang="tr-TR"/>
        </a:p>
      </dgm:t>
    </dgm:pt>
    <dgm:pt modelId="{29043296-93D4-424E-95B4-93BDF100F737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Nabız yok?</a:t>
          </a:r>
        </a:p>
      </dgm:t>
    </dgm:pt>
    <dgm:pt modelId="{E011E4D9-FB1A-4F9C-BDDB-947CE2C5C525}" type="parTrans" cxnId="{8DDB4E08-2503-433D-807A-2C8AE1448D30}">
      <dgm:prSet/>
      <dgm:spPr/>
      <dgm:t>
        <a:bodyPr/>
        <a:lstStyle/>
        <a:p>
          <a:endParaRPr lang="tr-TR"/>
        </a:p>
      </dgm:t>
    </dgm:pt>
    <dgm:pt modelId="{194D6AF9-854B-42C7-858D-DE4D531121F5}" type="sibTrans" cxnId="{8DDB4E08-2503-433D-807A-2C8AE1448D30}">
      <dgm:prSet/>
      <dgm:spPr/>
      <dgm:t>
        <a:bodyPr/>
        <a:lstStyle/>
        <a:p>
          <a:endParaRPr lang="tr-TR"/>
        </a:p>
      </dgm:t>
    </dgm:pt>
    <dgm:pt modelId="{FDF4C856-63A4-4D01-B6D1-19BC75D14768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Solunum var/yok?</a:t>
          </a:r>
        </a:p>
      </dgm:t>
    </dgm:pt>
    <dgm:pt modelId="{B1656CFD-29CB-43E6-AC46-E7772A4D110D}" type="parTrans" cxnId="{F77CE31D-5A70-4DA4-A64B-E2804D524CB1}">
      <dgm:prSet/>
      <dgm:spPr/>
      <dgm:t>
        <a:bodyPr/>
        <a:lstStyle/>
        <a:p>
          <a:endParaRPr lang="tr-TR"/>
        </a:p>
      </dgm:t>
    </dgm:pt>
    <dgm:pt modelId="{3E35CCBB-FEAD-4839-A390-CEC18687D9D1}" type="sibTrans" cxnId="{F77CE31D-5A70-4DA4-A64B-E2804D524CB1}">
      <dgm:prSet/>
      <dgm:spPr/>
      <dgm:t>
        <a:bodyPr/>
        <a:lstStyle/>
        <a:p>
          <a:endParaRPr lang="tr-TR"/>
        </a:p>
      </dgm:t>
    </dgm:pt>
    <dgm:pt modelId="{EE754695-464A-4516-88DE-ED36696126EB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Cilt </a:t>
          </a:r>
          <a:r>
            <a:rPr lang="tr-TR" sz="1200" b="0" u="none" dirty="0" err="1">
              <a:solidFill>
                <a:schemeClr val="tx1"/>
              </a:solidFill>
            </a:rPr>
            <a:t>siyanotik</a:t>
          </a:r>
          <a:r>
            <a:rPr lang="tr-TR" sz="1200" b="0" u="none" dirty="0">
              <a:solidFill>
                <a:schemeClr val="tx1"/>
              </a:solidFill>
            </a:rPr>
            <a:t>?</a:t>
          </a:r>
        </a:p>
      </dgm:t>
    </dgm:pt>
    <dgm:pt modelId="{095598AE-8A3D-4BCF-9DD9-132BED780DB1}" type="parTrans" cxnId="{5405C4B4-0DB2-4545-BA0D-387A9FDA5DF3}">
      <dgm:prSet/>
      <dgm:spPr/>
      <dgm:t>
        <a:bodyPr/>
        <a:lstStyle/>
        <a:p>
          <a:endParaRPr lang="tr-TR"/>
        </a:p>
      </dgm:t>
    </dgm:pt>
    <dgm:pt modelId="{0C2976A8-CE1B-49AD-A403-74BA6D8D6373}" type="sibTrans" cxnId="{5405C4B4-0DB2-4545-BA0D-387A9FDA5DF3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D27C376B-31F4-478A-97AD-1CA4827FDEDE}" type="pres">
      <dgm:prSet presAssocID="{30A30326-4ED4-4AFE-A9B1-79CAB8946971}" presName="node" presStyleLbl="node1" presStyleIdx="0" presStyleCnt="1">
        <dgm:presLayoutVars>
          <dgm:bulletEnabled val="1"/>
        </dgm:presLayoutVars>
      </dgm:prSet>
      <dgm:spPr/>
    </dgm:pt>
  </dgm:ptLst>
  <dgm:cxnLst>
    <dgm:cxn modelId="{8DDB4E08-2503-433D-807A-2C8AE1448D30}" srcId="{30A30326-4ED4-4AFE-A9B1-79CAB8946971}" destId="{29043296-93D4-424E-95B4-93BDF100F737}" srcOrd="1" destOrd="0" parTransId="{E011E4D9-FB1A-4F9C-BDDB-947CE2C5C525}" sibTransId="{194D6AF9-854B-42C7-858D-DE4D531121F5}"/>
    <dgm:cxn modelId="{F77CE31D-5A70-4DA4-A64B-E2804D524CB1}" srcId="{30A30326-4ED4-4AFE-A9B1-79CAB8946971}" destId="{FDF4C856-63A4-4D01-B6D1-19BC75D14768}" srcOrd="2" destOrd="0" parTransId="{B1656CFD-29CB-43E6-AC46-E7772A4D110D}" sibTransId="{3E35CCBB-FEAD-4839-A390-CEC18687D9D1}"/>
    <dgm:cxn modelId="{55409A49-B14F-4224-B0BB-E7BF90147EB9}" type="presOf" srcId="{EE754695-464A-4516-88DE-ED36696126EB}" destId="{D27C376B-31F4-478A-97AD-1CA4827FDEDE}" srcOrd="0" destOrd="4" presId="urn:microsoft.com/office/officeart/2005/8/layout/hList6"/>
    <dgm:cxn modelId="{9D568272-1F56-41B1-8DED-7FDCE0A9ED49}" type="presOf" srcId="{30A30326-4ED4-4AFE-A9B1-79CAB8946971}" destId="{D27C376B-31F4-478A-97AD-1CA4827FDEDE}" srcOrd="0" destOrd="0" presId="urn:microsoft.com/office/officeart/2005/8/layout/hList6"/>
    <dgm:cxn modelId="{37D49383-6172-4687-ACEE-921AB2B7F1EA}" srcId="{1A9158DE-9F80-4F1E-9464-129A7967DA55}" destId="{30A30326-4ED4-4AFE-A9B1-79CAB8946971}" srcOrd="0" destOrd="0" parTransId="{559E4F0B-747B-447E-B20E-7D0FA9A05AE5}" sibTransId="{A825C5BD-704A-434B-A5A5-3F53043D733D}"/>
    <dgm:cxn modelId="{7BBBD28B-31B5-40CE-8E81-834D92615868}" type="presOf" srcId="{1A9158DE-9F80-4F1E-9464-129A7967DA55}" destId="{7975D4AF-5975-4FC5-AEF4-B097C92E78A0}" srcOrd="0" destOrd="0" presId="urn:microsoft.com/office/officeart/2005/8/layout/hList6"/>
    <dgm:cxn modelId="{D3FD96B4-52D0-4113-9666-9CD35A6C7D63}" type="presOf" srcId="{29043296-93D4-424E-95B4-93BDF100F737}" destId="{D27C376B-31F4-478A-97AD-1CA4827FDEDE}" srcOrd="0" destOrd="2" presId="urn:microsoft.com/office/officeart/2005/8/layout/hList6"/>
    <dgm:cxn modelId="{5405C4B4-0DB2-4545-BA0D-387A9FDA5DF3}" srcId="{30A30326-4ED4-4AFE-A9B1-79CAB8946971}" destId="{EE754695-464A-4516-88DE-ED36696126EB}" srcOrd="3" destOrd="0" parTransId="{095598AE-8A3D-4BCF-9DD9-132BED780DB1}" sibTransId="{0C2976A8-CE1B-49AD-A403-74BA6D8D6373}"/>
    <dgm:cxn modelId="{1C903ECA-7FA3-4C80-BE84-A8C139D23717}" srcId="{30A30326-4ED4-4AFE-A9B1-79CAB8946971}" destId="{9B584988-4C07-4A23-B07A-2594B25A963F}" srcOrd="0" destOrd="0" parTransId="{FC491C7A-F7A2-4895-853A-DBA95CC4117B}" sibTransId="{ED08F95D-7BCE-4CB0-B01A-8E585DE43495}"/>
    <dgm:cxn modelId="{AD196FCC-49FE-44DB-9CFD-0120A4C37AFD}" type="presOf" srcId="{FDF4C856-63A4-4D01-B6D1-19BC75D14768}" destId="{D27C376B-31F4-478A-97AD-1CA4827FDEDE}" srcOrd="0" destOrd="3" presId="urn:microsoft.com/office/officeart/2005/8/layout/hList6"/>
    <dgm:cxn modelId="{04C7ACE3-9607-46C5-8134-966BDF8EEAA6}" type="presOf" srcId="{9B584988-4C07-4A23-B07A-2594B25A963F}" destId="{D27C376B-31F4-478A-97AD-1CA4827FDEDE}" srcOrd="0" destOrd="1" presId="urn:microsoft.com/office/officeart/2005/8/layout/hList6"/>
    <dgm:cxn modelId="{33462922-2309-4D78-8486-DB520D57013A}" type="presParOf" srcId="{7975D4AF-5975-4FC5-AEF4-B097C92E78A0}" destId="{D27C376B-31F4-478A-97AD-1CA4827FDEDE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586B0E80-D7EE-47E3-BB85-A615B1FC58EC}">
      <dgm:prSet phldrT="[Metin]" custT="1"/>
      <dgm:spPr>
        <a:solidFill>
          <a:srgbClr val="92D050"/>
        </a:solidFill>
      </dgm:spPr>
      <dgm:t>
        <a:bodyPr/>
        <a:lstStyle/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ACİL SİSTEM AKTİVASYONU</a:t>
          </a:r>
        </a:p>
        <a:p>
          <a:pPr algn="ctr"/>
          <a:r>
            <a:rPr lang="tr-TR" sz="1200" dirty="0">
              <a:solidFill>
                <a:schemeClr val="tx1"/>
              </a:solidFill>
            </a:rPr>
            <a:t>En yakın sabit telefondan  </a:t>
          </a:r>
          <a:r>
            <a:rPr lang="tr-TR" sz="1200" b="1" dirty="0">
              <a:solidFill>
                <a:srgbClr val="0070C0"/>
              </a:solidFill>
            </a:rPr>
            <a:t>2222</a:t>
          </a:r>
          <a:r>
            <a:rPr lang="tr-TR" sz="1200" dirty="0">
              <a:solidFill>
                <a:schemeClr val="tx1"/>
              </a:solidFill>
            </a:rPr>
            <a:t>’yi arayarak, </a:t>
          </a:r>
        </a:p>
        <a:p>
          <a:pPr algn="ctr"/>
          <a:r>
            <a:rPr lang="tr-TR" sz="1200" b="1" dirty="0">
              <a:solidFill>
                <a:srgbClr val="0070C0"/>
              </a:solidFill>
            </a:rPr>
            <a:t>MAVİ </a:t>
          </a:r>
          <a:r>
            <a:rPr lang="tr-TR" sz="1200" b="1" dirty="0" err="1">
              <a:solidFill>
                <a:srgbClr val="0070C0"/>
              </a:solidFill>
            </a:rPr>
            <a:t>KOD</a:t>
          </a:r>
          <a:r>
            <a:rPr lang="tr-TR" sz="1200" dirty="0" err="1">
              <a:solidFill>
                <a:schemeClr val="tx1"/>
              </a:solidFill>
            </a:rPr>
            <a:t>u</a:t>
          </a:r>
          <a:r>
            <a:rPr lang="tr-TR" sz="1200" dirty="0">
              <a:solidFill>
                <a:schemeClr val="tx1"/>
              </a:solidFill>
            </a:rPr>
            <a:t> aktive et!</a:t>
          </a: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</dgm:t>
    </dgm:pt>
    <dgm:pt modelId="{C9387D6E-5F45-474E-80E6-50E5B7CBEE1C}" type="parTrans" cxnId="{11876580-1EDD-42B7-835F-AFA7721F39A3}">
      <dgm:prSet/>
      <dgm:spPr/>
      <dgm:t>
        <a:bodyPr/>
        <a:lstStyle/>
        <a:p>
          <a:endParaRPr lang="tr-TR"/>
        </a:p>
      </dgm:t>
    </dgm:pt>
    <dgm:pt modelId="{A579F022-57E7-486F-AF8A-CB7765065C45}" type="sibTrans" cxnId="{11876580-1EDD-42B7-835F-AFA7721F39A3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CFB0BEC5-266F-43C1-B94A-146C3E5EE339}" type="pres">
      <dgm:prSet presAssocID="{586B0E80-D7EE-47E3-BB85-A615B1FC58EC}" presName="node" presStyleLbl="node1" presStyleIdx="0" presStyleCnt="1" custScaleX="78508" custLinFactNeighborX="-9224">
        <dgm:presLayoutVars>
          <dgm:bulletEnabled val="1"/>
        </dgm:presLayoutVars>
      </dgm:prSet>
      <dgm:spPr/>
    </dgm:pt>
  </dgm:ptLst>
  <dgm:cxnLst>
    <dgm:cxn modelId="{11876580-1EDD-42B7-835F-AFA7721F39A3}" srcId="{1A9158DE-9F80-4F1E-9464-129A7967DA55}" destId="{586B0E80-D7EE-47E3-BB85-A615B1FC58EC}" srcOrd="0" destOrd="0" parTransId="{C9387D6E-5F45-474E-80E6-50E5B7CBEE1C}" sibTransId="{A579F022-57E7-486F-AF8A-CB7765065C45}"/>
    <dgm:cxn modelId="{9900C4C9-9BD8-48B6-A2C5-3233BED9FF66}" type="presOf" srcId="{586B0E80-D7EE-47E3-BB85-A615B1FC58EC}" destId="{CFB0BEC5-266F-43C1-B94A-146C3E5EE339}" srcOrd="0" destOrd="0" presId="urn:microsoft.com/office/officeart/2005/8/layout/hList6"/>
    <dgm:cxn modelId="{23F26BED-E702-4346-AE7B-F557B90F62CE}" type="presOf" srcId="{1A9158DE-9F80-4F1E-9464-129A7967DA55}" destId="{7975D4AF-5975-4FC5-AEF4-B097C92E78A0}" srcOrd="0" destOrd="0" presId="urn:microsoft.com/office/officeart/2005/8/layout/hList6"/>
    <dgm:cxn modelId="{C3237E11-D4E4-4753-B9FB-AA5804DC02E2}" type="presParOf" srcId="{7975D4AF-5975-4FC5-AEF4-B097C92E78A0}" destId="{CFB0BEC5-266F-43C1-B94A-146C3E5EE339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tr-TR"/>
        </a:p>
      </dgm:t>
    </dgm:pt>
    <dgm:pt modelId="{7882C5F0-607C-4195-9587-835787E4A839}">
      <dgm:prSet phldrT="[Metin]" custT="1"/>
      <dgm:spPr>
        <a:solidFill>
          <a:srgbClr val="00B0F0"/>
        </a:solidFill>
      </dgm:spPr>
      <dgm:t>
        <a:bodyPr/>
        <a:lstStyle/>
        <a:p>
          <a:pPr>
            <a:lnSpc>
              <a:spcPct val="90000"/>
            </a:lnSpc>
          </a:pPr>
          <a:endParaRPr lang="tr-TR" sz="1200" b="1" u="sng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tr-TR" sz="1200" b="1" u="sng" dirty="0">
              <a:solidFill>
                <a:schemeClr val="tx1"/>
              </a:solidFill>
            </a:rPr>
            <a:t>YÜKSEK KALİTEDE KPR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Mavi kod ekibi gelene kadar kardiyak masajla hastaya müdahale et!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(</a:t>
          </a:r>
          <a:r>
            <a:rPr lang="tr-TR" sz="1200" b="0" u="none" dirty="0" err="1">
              <a:solidFill>
                <a:schemeClr val="tx1"/>
              </a:solidFill>
            </a:rPr>
            <a:t>Dk’da</a:t>
          </a:r>
          <a:r>
            <a:rPr lang="tr-TR" sz="1200" b="0" u="none" dirty="0">
              <a:solidFill>
                <a:schemeClr val="tx1"/>
              </a:solidFill>
            </a:rPr>
            <a:t> 100-120)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Hava yolu açıklığı sağla! (</a:t>
          </a:r>
          <a:r>
            <a:rPr lang="tr-TR" sz="1200" b="0" u="none" dirty="0" err="1">
              <a:solidFill>
                <a:schemeClr val="tx1"/>
              </a:solidFill>
            </a:rPr>
            <a:t>Airway</a:t>
          </a:r>
          <a:r>
            <a:rPr lang="tr-TR" sz="1200" b="0" u="none" dirty="0">
              <a:solidFill>
                <a:schemeClr val="tx1"/>
              </a:solidFill>
            </a:rPr>
            <a:t> ve oksijen desteği)</a:t>
          </a:r>
        </a:p>
        <a:p>
          <a:pPr>
            <a:lnSpc>
              <a:spcPct val="90000"/>
            </a:lnSpc>
          </a:pPr>
          <a:endParaRPr lang="tr-TR" sz="1200" b="0" u="none" dirty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tr-TR" sz="1200" b="0" u="none" dirty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tr-TR" sz="1200" b="1" u="sng" dirty="0">
            <a:solidFill>
              <a:schemeClr val="tx1"/>
            </a:solidFill>
          </a:endParaRPr>
        </a:p>
      </dgm:t>
    </dgm:pt>
    <dgm:pt modelId="{9CB47C62-29A6-49BD-B645-E28E9EF87E4C}" type="parTrans" cxnId="{20F26ACF-6C57-4A7F-BDFD-DE6A541072CA}">
      <dgm:prSet/>
      <dgm:spPr/>
      <dgm:t>
        <a:bodyPr/>
        <a:lstStyle/>
        <a:p>
          <a:endParaRPr lang="tr-TR"/>
        </a:p>
      </dgm:t>
    </dgm:pt>
    <dgm:pt modelId="{F84FBCD2-3060-4C32-9AEE-0086D0EFA91B}" type="sibTrans" cxnId="{20F26ACF-6C57-4A7F-BDFD-DE6A541072CA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1FB99E54-B51F-4447-AA2B-BEDBF09688DB}" type="pres">
      <dgm:prSet presAssocID="{7882C5F0-607C-4195-9587-835787E4A839}" presName="node" presStyleLbl="node1" presStyleIdx="0" presStyleCnt="1" custScaleX="100098" custLinFactX="-100000" custLinFactNeighborX="-101842">
        <dgm:presLayoutVars>
          <dgm:bulletEnabled val="1"/>
        </dgm:presLayoutVars>
      </dgm:prSet>
      <dgm:spPr/>
    </dgm:pt>
  </dgm:ptLst>
  <dgm:cxnLst>
    <dgm:cxn modelId="{3A5C3F93-4FAC-4ABB-8A20-AD5EDE49F519}" type="presOf" srcId="{7882C5F0-607C-4195-9587-835787E4A839}" destId="{1FB99E54-B51F-4447-AA2B-BEDBF09688DB}" srcOrd="0" destOrd="0" presId="urn:microsoft.com/office/officeart/2005/8/layout/hList6"/>
    <dgm:cxn modelId="{20F26ACF-6C57-4A7F-BDFD-DE6A541072CA}" srcId="{1A9158DE-9F80-4F1E-9464-129A7967DA55}" destId="{7882C5F0-607C-4195-9587-835787E4A839}" srcOrd="0" destOrd="0" parTransId="{9CB47C62-29A6-49BD-B645-E28E9EF87E4C}" sibTransId="{F84FBCD2-3060-4C32-9AEE-0086D0EFA91B}"/>
    <dgm:cxn modelId="{156D02EB-0549-4CF1-B2A3-CCA6B4EFC687}" type="presOf" srcId="{1A9158DE-9F80-4F1E-9464-129A7967DA55}" destId="{7975D4AF-5975-4FC5-AEF4-B097C92E78A0}" srcOrd="0" destOrd="0" presId="urn:microsoft.com/office/officeart/2005/8/layout/hList6"/>
    <dgm:cxn modelId="{91EEF69E-953F-4F94-8A0F-2E7693E1E2D5}" type="presParOf" srcId="{7975D4AF-5975-4FC5-AEF4-B097C92E78A0}" destId="{1FB99E54-B51F-4447-AA2B-BEDBF09688D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tr-TR"/>
        </a:p>
      </dgm:t>
    </dgm:pt>
    <dgm:pt modelId="{2E3A7187-5F5F-4357-B44A-A6D644E11F72}">
      <dgm:prSet phldrT="[Metin]" custT="1"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r>
            <a:rPr lang="tr-TR" sz="1200" b="1" dirty="0">
              <a:solidFill>
                <a:schemeClr val="tx1"/>
              </a:solidFill>
            </a:rPr>
            <a:t>CRASH CARD,</a:t>
          </a:r>
        </a:p>
        <a:p>
          <a:r>
            <a:rPr lang="tr-TR" sz="1200" b="1" dirty="0">
              <a:solidFill>
                <a:schemeClr val="tx1"/>
              </a:solidFill>
            </a:rPr>
            <a:t>DEFİBRİLATÖR, </a:t>
          </a:r>
        </a:p>
        <a:p>
          <a:r>
            <a:rPr lang="tr-TR" sz="1200" b="1" dirty="0">
              <a:solidFill>
                <a:schemeClr val="tx1"/>
              </a:solidFill>
            </a:rPr>
            <a:t>EKG CİHAZI,</a:t>
          </a:r>
        </a:p>
        <a:p>
          <a:r>
            <a:rPr lang="tr-TR" sz="1200" b="1" dirty="0">
              <a:solidFill>
                <a:schemeClr val="tx1"/>
              </a:solidFill>
            </a:rPr>
            <a:t>MONİTÖR,</a:t>
          </a:r>
        </a:p>
        <a:p>
          <a:r>
            <a:rPr lang="tr-TR" sz="1200" b="1" i="0" dirty="0">
              <a:solidFill>
                <a:schemeClr val="tx1"/>
              </a:solidFill>
            </a:rPr>
            <a:t>O₂/ASPİRATÖR,</a:t>
          </a:r>
          <a:endParaRPr lang="tr-TR" sz="1200" b="1" dirty="0">
            <a:solidFill>
              <a:schemeClr val="tx1"/>
            </a:solidFill>
          </a:endParaRPr>
        </a:p>
        <a:p>
          <a:r>
            <a:rPr lang="tr-TR" sz="1200" b="0" u="none" dirty="0">
              <a:solidFill>
                <a:schemeClr val="tx1"/>
              </a:solidFill>
            </a:rPr>
            <a:t> hasta yanına çek/çektirt!</a:t>
          </a:r>
        </a:p>
        <a:p>
          <a:r>
            <a:rPr lang="tr-TR" sz="1200" b="0" u="none" dirty="0">
              <a:solidFill>
                <a:schemeClr val="tx1"/>
              </a:solidFill>
            </a:rPr>
            <a:t>ve</a:t>
          </a:r>
        </a:p>
        <a:p>
          <a:r>
            <a:rPr lang="tr-TR" sz="1200" b="0" u="none" dirty="0">
              <a:solidFill>
                <a:schemeClr val="tx1"/>
              </a:solidFill>
            </a:rPr>
            <a:t>Damar yolu açıklığını sağla!</a:t>
          </a: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u="sng" dirty="0"/>
        </a:p>
      </dgm:t>
    </dgm:pt>
    <dgm:pt modelId="{F33605DF-86D9-477C-BE6B-E6F11F262575}" type="parTrans" cxnId="{B105673A-11D3-4A50-8B4D-319ED973F816}">
      <dgm:prSet/>
      <dgm:spPr/>
      <dgm:t>
        <a:bodyPr/>
        <a:lstStyle/>
        <a:p>
          <a:endParaRPr lang="tr-TR"/>
        </a:p>
      </dgm:t>
    </dgm:pt>
    <dgm:pt modelId="{4AF81729-7B38-4D4C-B9F5-CF423E8E5C2E}" type="sibTrans" cxnId="{B105673A-11D3-4A50-8B4D-319ED973F816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01E783A1-A4CB-4B1E-9425-292F3F39F1E0}" type="pres">
      <dgm:prSet presAssocID="{2E3A7187-5F5F-4357-B44A-A6D644E11F72}" presName="node" presStyleLbl="node1" presStyleIdx="0" presStyleCnt="1" custLinFactX="100000" custLinFactNeighborX="113261">
        <dgm:presLayoutVars>
          <dgm:bulletEnabled val="1"/>
        </dgm:presLayoutVars>
      </dgm:prSet>
      <dgm:spPr/>
    </dgm:pt>
  </dgm:ptLst>
  <dgm:cxnLst>
    <dgm:cxn modelId="{B105673A-11D3-4A50-8B4D-319ED973F816}" srcId="{1A9158DE-9F80-4F1E-9464-129A7967DA55}" destId="{2E3A7187-5F5F-4357-B44A-A6D644E11F72}" srcOrd="0" destOrd="0" parTransId="{F33605DF-86D9-477C-BE6B-E6F11F262575}" sibTransId="{4AF81729-7B38-4D4C-B9F5-CF423E8E5C2E}"/>
    <dgm:cxn modelId="{05C01D5A-8AB3-4FDF-843D-736F7255C743}" type="presOf" srcId="{1A9158DE-9F80-4F1E-9464-129A7967DA55}" destId="{7975D4AF-5975-4FC5-AEF4-B097C92E78A0}" srcOrd="0" destOrd="0" presId="urn:microsoft.com/office/officeart/2005/8/layout/hList6"/>
    <dgm:cxn modelId="{F9757B87-68B1-4283-83F4-DE988C64B939}" type="presOf" srcId="{2E3A7187-5F5F-4357-B44A-A6D644E11F72}" destId="{01E783A1-A4CB-4B1E-9425-292F3F39F1E0}" srcOrd="0" destOrd="0" presId="urn:microsoft.com/office/officeart/2005/8/layout/hList6"/>
    <dgm:cxn modelId="{61A3445D-EF60-47E0-9DDF-617F9F37BE1D}" type="presParOf" srcId="{7975D4AF-5975-4FC5-AEF4-B097C92E78A0}" destId="{01E783A1-A4CB-4B1E-9425-292F3F39F1E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tr-TR"/>
        </a:p>
      </dgm:t>
    </dgm:pt>
    <dgm:pt modelId="{BCD9F703-C9FC-4CDD-8B78-1D6B987EE37E}">
      <dgm:prSet phldrT="[Metin]" custT="1"/>
      <dgm:spPr>
        <a:solidFill>
          <a:schemeClr val="accent6"/>
        </a:solidFill>
      </dgm:spPr>
      <dgm:t>
        <a:bodyPr/>
        <a:lstStyle/>
        <a:p>
          <a:pPr algn="l"/>
          <a:endParaRPr lang="tr-TR" sz="1200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İLERİ YAŞAM DESTEĞİ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Mavi kod ekibine </a:t>
          </a:r>
          <a:r>
            <a:rPr lang="tr-TR" sz="1200" b="0" u="none" dirty="0" err="1">
              <a:solidFill>
                <a:schemeClr val="tx1"/>
              </a:solidFill>
            </a:rPr>
            <a:t>resüsitasyonda</a:t>
          </a:r>
          <a:r>
            <a:rPr lang="tr-TR" sz="1200" b="0" u="none" dirty="0">
              <a:solidFill>
                <a:schemeClr val="tx1"/>
              </a:solidFill>
            </a:rPr>
            <a:t> yardım et!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Kayıt </a:t>
          </a:r>
          <a:r>
            <a:rPr lang="tr-TR" sz="1200" b="0" u="none" dirty="0" err="1">
              <a:solidFill>
                <a:schemeClr val="tx1"/>
              </a:solidFill>
            </a:rPr>
            <a:t>tutmayi</a:t>
          </a:r>
          <a:r>
            <a:rPr lang="tr-TR" sz="1200" b="0" u="none" dirty="0">
              <a:solidFill>
                <a:schemeClr val="tx1"/>
              </a:solidFill>
            </a:rPr>
            <a:t> unutma!</a:t>
          </a: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</dgm:t>
    </dgm:pt>
    <dgm:pt modelId="{37C7DD0A-0FD3-47B6-9D20-CF3A0A515FA0}" type="sibTrans" cxnId="{C5F2C96E-6353-4412-BF1E-118D787C4F75}">
      <dgm:prSet/>
      <dgm:spPr/>
      <dgm:t>
        <a:bodyPr/>
        <a:lstStyle/>
        <a:p>
          <a:endParaRPr lang="tr-TR"/>
        </a:p>
      </dgm:t>
    </dgm:pt>
    <dgm:pt modelId="{056862E0-B8D6-4EE8-9333-027A4E0BCE61}" type="parTrans" cxnId="{C5F2C96E-6353-4412-BF1E-118D787C4F75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E8AE3D9E-0786-400E-8F04-BCA5868D5837}" type="pres">
      <dgm:prSet presAssocID="{BCD9F703-C9FC-4CDD-8B78-1D6B987EE37E}" presName="node" presStyleLbl="node1" presStyleIdx="0" presStyleCnt="1">
        <dgm:presLayoutVars>
          <dgm:bulletEnabled val="1"/>
        </dgm:presLayoutVars>
      </dgm:prSet>
      <dgm:spPr/>
    </dgm:pt>
  </dgm:ptLst>
  <dgm:cxnLst>
    <dgm:cxn modelId="{06D1C803-CD9D-4137-8FCF-F049E17AF8AA}" type="presOf" srcId="{1A9158DE-9F80-4F1E-9464-129A7967DA55}" destId="{7975D4AF-5975-4FC5-AEF4-B097C92E78A0}" srcOrd="0" destOrd="0" presId="urn:microsoft.com/office/officeart/2005/8/layout/hList6"/>
    <dgm:cxn modelId="{C5F2C96E-6353-4412-BF1E-118D787C4F75}" srcId="{1A9158DE-9F80-4F1E-9464-129A7967DA55}" destId="{BCD9F703-C9FC-4CDD-8B78-1D6B987EE37E}" srcOrd="0" destOrd="0" parTransId="{056862E0-B8D6-4EE8-9333-027A4E0BCE61}" sibTransId="{37C7DD0A-0FD3-47B6-9D20-CF3A0A515FA0}"/>
    <dgm:cxn modelId="{85EE5E95-1309-4A66-9B56-36B6B063BD85}" type="presOf" srcId="{BCD9F703-C9FC-4CDD-8B78-1D6B987EE37E}" destId="{E8AE3D9E-0786-400E-8F04-BCA5868D5837}" srcOrd="0" destOrd="0" presId="urn:microsoft.com/office/officeart/2005/8/layout/hList6"/>
    <dgm:cxn modelId="{6C5D71BA-F468-47FF-BE28-961B2D2C4304}" type="presParOf" srcId="{7975D4AF-5975-4FC5-AEF4-B097C92E78A0}" destId="{E8AE3D9E-0786-400E-8F04-BCA5868D583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9158DE-9F80-4F1E-9464-129A7967DA55}" type="doc">
      <dgm:prSet loTypeId="urn:microsoft.com/office/officeart/2005/8/layout/hList6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tr-TR"/>
        </a:p>
      </dgm:t>
    </dgm:pt>
    <dgm:pt modelId="{30A30326-4ED4-4AFE-A9B1-79CAB8946971}">
      <dgm:prSet phldrT="[Metin]" custT="1"/>
      <dgm:spPr/>
      <dgm:t>
        <a:bodyPr/>
        <a:lstStyle/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GÖZETLEME/</a:t>
          </a: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TANILAMA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Hastayı tanımla! </a:t>
          </a:r>
          <a:endParaRPr lang="tr-TR" sz="1100" b="1" u="sng" dirty="0">
            <a:solidFill>
              <a:schemeClr val="tx1"/>
            </a:solidFill>
          </a:endParaRPr>
        </a:p>
      </dgm:t>
    </dgm:pt>
    <dgm:pt modelId="{559E4F0B-747B-447E-B20E-7D0FA9A05AE5}" type="parTrans" cxnId="{37D49383-6172-4687-ACEE-921AB2B7F1EA}">
      <dgm:prSet/>
      <dgm:spPr/>
      <dgm:t>
        <a:bodyPr/>
        <a:lstStyle/>
        <a:p>
          <a:endParaRPr lang="tr-TR"/>
        </a:p>
      </dgm:t>
    </dgm:pt>
    <dgm:pt modelId="{A825C5BD-704A-434B-A5A5-3F53043D733D}" type="sibTrans" cxnId="{37D49383-6172-4687-ACEE-921AB2B7F1EA}">
      <dgm:prSet/>
      <dgm:spPr/>
      <dgm:t>
        <a:bodyPr/>
        <a:lstStyle/>
        <a:p>
          <a:endParaRPr lang="tr-TR"/>
        </a:p>
      </dgm:t>
    </dgm:pt>
    <dgm:pt modelId="{586B0E80-D7EE-47E3-BB85-A615B1FC58EC}">
      <dgm:prSet phldrT="[Metin]" custT="1"/>
      <dgm:spPr/>
      <dgm:t>
        <a:bodyPr/>
        <a:lstStyle/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ACİL SİSTEM AKTİVASYONU</a:t>
          </a:r>
        </a:p>
        <a:p>
          <a:pPr algn="ctr"/>
          <a:r>
            <a:rPr lang="tr-TR" sz="1200" dirty="0">
              <a:solidFill>
                <a:schemeClr val="tx1"/>
              </a:solidFill>
            </a:rPr>
            <a:t>En yakın sabit telefondan  </a:t>
          </a:r>
          <a:r>
            <a:rPr lang="tr-TR" sz="1200" b="1" dirty="0">
              <a:solidFill>
                <a:srgbClr val="0070C0"/>
              </a:solidFill>
            </a:rPr>
            <a:t>2222</a:t>
          </a:r>
          <a:r>
            <a:rPr lang="tr-TR" sz="1200" dirty="0">
              <a:solidFill>
                <a:schemeClr val="tx1"/>
              </a:solidFill>
            </a:rPr>
            <a:t>’yi arayarak, </a:t>
          </a:r>
        </a:p>
        <a:p>
          <a:pPr algn="ctr"/>
          <a:r>
            <a:rPr lang="tr-TR" sz="1200" b="1" dirty="0">
              <a:solidFill>
                <a:srgbClr val="0070C0"/>
              </a:solidFill>
            </a:rPr>
            <a:t>MAVİ </a:t>
          </a:r>
          <a:r>
            <a:rPr lang="tr-TR" sz="1200" b="1" dirty="0" err="1">
              <a:solidFill>
                <a:srgbClr val="0070C0"/>
              </a:solidFill>
            </a:rPr>
            <a:t>KOD</a:t>
          </a:r>
          <a:r>
            <a:rPr lang="tr-TR" sz="1200" dirty="0" err="1">
              <a:solidFill>
                <a:schemeClr val="tx1"/>
              </a:solidFill>
            </a:rPr>
            <a:t>u</a:t>
          </a:r>
          <a:r>
            <a:rPr lang="tr-TR" sz="1200" dirty="0">
              <a:solidFill>
                <a:schemeClr val="tx1"/>
              </a:solidFill>
            </a:rPr>
            <a:t> aktive et!</a:t>
          </a: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</dgm:t>
    </dgm:pt>
    <dgm:pt modelId="{C9387D6E-5F45-474E-80E6-50E5B7CBEE1C}" type="parTrans" cxnId="{11876580-1EDD-42B7-835F-AFA7721F39A3}">
      <dgm:prSet/>
      <dgm:spPr/>
      <dgm:t>
        <a:bodyPr/>
        <a:lstStyle/>
        <a:p>
          <a:endParaRPr lang="tr-TR"/>
        </a:p>
      </dgm:t>
    </dgm:pt>
    <dgm:pt modelId="{A579F022-57E7-486F-AF8A-CB7765065C45}" type="sibTrans" cxnId="{11876580-1EDD-42B7-835F-AFA7721F39A3}">
      <dgm:prSet/>
      <dgm:spPr/>
      <dgm:t>
        <a:bodyPr/>
        <a:lstStyle/>
        <a:p>
          <a:endParaRPr lang="tr-TR"/>
        </a:p>
      </dgm:t>
    </dgm:pt>
    <dgm:pt modelId="{2E3A7187-5F5F-4357-B44A-A6D644E11F72}">
      <dgm:prSet phldrT="[Metin]" custT="1"/>
      <dgm:spPr/>
      <dgm:t>
        <a:bodyPr/>
        <a:lstStyle/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endParaRPr lang="tr-TR" sz="1200" b="1" dirty="0">
            <a:solidFill>
              <a:schemeClr val="tx1"/>
            </a:solidFill>
          </a:endParaRPr>
        </a:p>
        <a:p>
          <a:r>
            <a:rPr lang="tr-TR" sz="1200" b="1" dirty="0">
              <a:solidFill>
                <a:schemeClr val="tx1"/>
              </a:solidFill>
            </a:rPr>
            <a:t>CRASH CARD,</a:t>
          </a:r>
        </a:p>
        <a:p>
          <a:r>
            <a:rPr lang="tr-TR" sz="1200" b="1" dirty="0">
              <a:solidFill>
                <a:schemeClr val="tx1"/>
              </a:solidFill>
            </a:rPr>
            <a:t>DEFİBRİLATÖR, </a:t>
          </a:r>
        </a:p>
        <a:p>
          <a:r>
            <a:rPr lang="tr-TR" sz="1200" b="1" dirty="0">
              <a:solidFill>
                <a:schemeClr val="tx1"/>
              </a:solidFill>
            </a:rPr>
            <a:t>EKG CİHAZI,</a:t>
          </a:r>
        </a:p>
        <a:p>
          <a:r>
            <a:rPr lang="tr-TR" sz="1200" b="1" dirty="0">
              <a:solidFill>
                <a:schemeClr val="tx1"/>
              </a:solidFill>
            </a:rPr>
            <a:t>MONİTÖR,</a:t>
          </a:r>
        </a:p>
        <a:p>
          <a:r>
            <a:rPr lang="tr-TR" sz="1200" b="1" i="0" dirty="0">
              <a:solidFill>
                <a:schemeClr val="tx1"/>
              </a:solidFill>
            </a:rPr>
            <a:t>O₂/ASPİRATÖR,</a:t>
          </a:r>
          <a:endParaRPr lang="tr-TR" sz="1200" b="1" dirty="0">
            <a:solidFill>
              <a:schemeClr val="tx1"/>
            </a:solidFill>
          </a:endParaRPr>
        </a:p>
        <a:p>
          <a:r>
            <a:rPr lang="tr-TR" sz="1200" b="0" u="none" dirty="0">
              <a:solidFill>
                <a:schemeClr val="tx1"/>
              </a:solidFill>
            </a:rPr>
            <a:t> hasta yanına çek/çektirt!</a:t>
          </a:r>
        </a:p>
        <a:p>
          <a:r>
            <a:rPr lang="tr-TR" sz="1200" b="0" u="none" dirty="0">
              <a:solidFill>
                <a:schemeClr val="tx1"/>
              </a:solidFill>
            </a:rPr>
            <a:t>ve</a:t>
          </a:r>
        </a:p>
        <a:p>
          <a:r>
            <a:rPr lang="tr-TR" sz="1200" b="0" u="none" dirty="0">
              <a:solidFill>
                <a:schemeClr val="tx1"/>
              </a:solidFill>
            </a:rPr>
            <a:t>Damar yolu açıklığını sağla!</a:t>
          </a: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b="0" u="sng" dirty="0">
            <a:solidFill>
              <a:schemeClr val="tx1"/>
            </a:solidFill>
          </a:endParaRPr>
        </a:p>
        <a:p>
          <a:endParaRPr lang="tr-TR" sz="1200" u="sng" dirty="0"/>
        </a:p>
      </dgm:t>
    </dgm:pt>
    <dgm:pt modelId="{F33605DF-86D9-477C-BE6B-E6F11F262575}" type="parTrans" cxnId="{B105673A-11D3-4A50-8B4D-319ED973F816}">
      <dgm:prSet/>
      <dgm:spPr/>
      <dgm:t>
        <a:bodyPr/>
        <a:lstStyle/>
        <a:p>
          <a:endParaRPr lang="tr-TR"/>
        </a:p>
      </dgm:t>
    </dgm:pt>
    <dgm:pt modelId="{4AF81729-7B38-4D4C-B9F5-CF423E8E5C2E}" type="sibTrans" cxnId="{B105673A-11D3-4A50-8B4D-319ED973F816}">
      <dgm:prSet/>
      <dgm:spPr/>
      <dgm:t>
        <a:bodyPr/>
        <a:lstStyle/>
        <a:p>
          <a:endParaRPr lang="tr-TR"/>
        </a:p>
      </dgm:t>
    </dgm:pt>
    <dgm:pt modelId="{BCD9F703-C9FC-4CDD-8B78-1D6B987EE37E}">
      <dgm:prSet phldrT="[Metin]" custT="1"/>
      <dgm:spPr/>
      <dgm:t>
        <a:bodyPr/>
        <a:lstStyle/>
        <a:p>
          <a:pPr algn="l"/>
          <a:endParaRPr lang="tr-TR" sz="1200" dirty="0">
            <a:solidFill>
              <a:schemeClr val="tx1"/>
            </a:solidFill>
          </a:endParaRPr>
        </a:p>
        <a:p>
          <a:pPr algn="ctr"/>
          <a:endParaRPr lang="tr-TR" sz="1200" b="1" u="sng" dirty="0">
            <a:solidFill>
              <a:schemeClr val="tx1"/>
            </a:solidFill>
          </a:endParaRPr>
        </a:p>
        <a:p>
          <a:pPr algn="ctr"/>
          <a:r>
            <a:rPr lang="tr-TR" sz="1200" b="1" u="sng" dirty="0">
              <a:solidFill>
                <a:schemeClr val="tx1"/>
              </a:solidFill>
            </a:rPr>
            <a:t>İLERİ YAŞAM DESTEĞİ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Mavi kod ekibine </a:t>
          </a:r>
          <a:r>
            <a:rPr lang="tr-TR" sz="1200" b="0" u="none" dirty="0" err="1">
              <a:solidFill>
                <a:schemeClr val="tx1"/>
              </a:solidFill>
            </a:rPr>
            <a:t>resüsitasyonda</a:t>
          </a:r>
          <a:r>
            <a:rPr lang="tr-TR" sz="1200" b="0" u="none" dirty="0">
              <a:solidFill>
                <a:schemeClr val="tx1"/>
              </a:solidFill>
            </a:rPr>
            <a:t> yardım et!</a:t>
          </a:r>
        </a:p>
        <a:p>
          <a:pPr algn="ctr"/>
          <a:r>
            <a:rPr lang="tr-TR" sz="1200" b="0" u="none" dirty="0">
              <a:solidFill>
                <a:schemeClr val="tx1"/>
              </a:solidFill>
            </a:rPr>
            <a:t>Kayıt </a:t>
          </a:r>
          <a:r>
            <a:rPr lang="tr-TR" sz="1200" b="0" u="none" dirty="0" err="1">
              <a:solidFill>
                <a:schemeClr val="tx1"/>
              </a:solidFill>
            </a:rPr>
            <a:t>tutmayi</a:t>
          </a:r>
          <a:r>
            <a:rPr lang="tr-TR" sz="1200" b="0" u="none" dirty="0">
              <a:solidFill>
                <a:schemeClr val="tx1"/>
              </a:solidFill>
            </a:rPr>
            <a:t> unutma!</a:t>
          </a: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  <a:p>
          <a:pPr algn="ctr"/>
          <a:endParaRPr lang="tr-TR" sz="1200" b="0" u="none" dirty="0">
            <a:solidFill>
              <a:schemeClr val="tx1"/>
            </a:solidFill>
          </a:endParaRPr>
        </a:p>
      </dgm:t>
    </dgm:pt>
    <dgm:pt modelId="{056862E0-B8D6-4EE8-9333-027A4E0BCE61}" type="parTrans" cxnId="{C5F2C96E-6353-4412-BF1E-118D787C4F75}">
      <dgm:prSet/>
      <dgm:spPr/>
      <dgm:t>
        <a:bodyPr/>
        <a:lstStyle/>
        <a:p>
          <a:endParaRPr lang="tr-TR"/>
        </a:p>
      </dgm:t>
    </dgm:pt>
    <dgm:pt modelId="{37C7DD0A-0FD3-47B6-9D20-CF3A0A515FA0}" type="sibTrans" cxnId="{C5F2C96E-6353-4412-BF1E-118D787C4F75}">
      <dgm:prSet/>
      <dgm:spPr/>
      <dgm:t>
        <a:bodyPr/>
        <a:lstStyle/>
        <a:p>
          <a:endParaRPr lang="tr-TR"/>
        </a:p>
      </dgm:t>
    </dgm:pt>
    <dgm:pt modelId="{7882C5F0-607C-4195-9587-835787E4A839}">
      <dgm:prSet phldrT="[Metin]" custT="1"/>
      <dgm:spPr/>
      <dgm:t>
        <a:bodyPr/>
        <a:lstStyle/>
        <a:p>
          <a:pPr>
            <a:lnSpc>
              <a:spcPct val="90000"/>
            </a:lnSpc>
          </a:pPr>
          <a:endParaRPr lang="tr-TR" sz="1200" b="1" u="sng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endParaRPr lang="tr-TR" sz="1200" b="1" u="sng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tr-TR" sz="1200" b="1" u="sng" dirty="0">
              <a:solidFill>
                <a:schemeClr val="tx1"/>
              </a:solidFill>
            </a:rPr>
            <a:t>YÜKSEK KALİTEDE KPR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Mavi kod ekibi gelene kadar kardiyak masajla hastaya müdahale et!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(</a:t>
          </a:r>
          <a:r>
            <a:rPr lang="tr-TR" sz="1200" b="0" u="none" dirty="0" err="1">
              <a:solidFill>
                <a:schemeClr val="tx1"/>
              </a:solidFill>
            </a:rPr>
            <a:t>Dk’da</a:t>
          </a:r>
          <a:r>
            <a:rPr lang="tr-TR" sz="1200" b="0" u="none" dirty="0">
              <a:solidFill>
                <a:schemeClr val="tx1"/>
              </a:solidFill>
            </a:rPr>
            <a:t> 100-120)</a:t>
          </a:r>
        </a:p>
        <a:p>
          <a:pPr>
            <a:lnSpc>
              <a:spcPct val="90000"/>
            </a:lnSpc>
          </a:pPr>
          <a:r>
            <a:rPr lang="tr-TR" sz="1200" b="0" u="none" dirty="0">
              <a:solidFill>
                <a:schemeClr val="tx1"/>
              </a:solidFill>
            </a:rPr>
            <a:t>Hava yolu açıklığı sağla! (</a:t>
          </a:r>
          <a:r>
            <a:rPr lang="tr-TR" sz="1200" b="0" u="none" dirty="0" err="1">
              <a:solidFill>
                <a:schemeClr val="tx1"/>
              </a:solidFill>
            </a:rPr>
            <a:t>Airway</a:t>
          </a:r>
          <a:r>
            <a:rPr lang="tr-TR" sz="1200" b="0" u="none" dirty="0">
              <a:solidFill>
                <a:schemeClr val="tx1"/>
              </a:solidFill>
            </a:rPr>
            <a:t> ve oksijen desteği)</a:t>
          </a:r>
        </a:p>
        <a:p>
          <a:pPr>
            <a:lnSpc>
              <a:spcPct val="90000"/>
            </a:lnSpc>
          </a:pPr>
          <a:endParaRPr lang="tr-TR" sz="1200" b="0" u="none" dirty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tr-TR" sz="1200" b="0" u="none" dirty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endParaRPr lang="tr-TR" sz="1200" b="1" u="sng" dirty="0">
            <a:solidFill>
              <a:schemeClr val="tx1"/>
            </a:solidFill>
          </a:endParaRPr>
        </a:p>
      </dgm:t>
    </dgm:pt>
    <dgm:pt modelId="{9CB47C62-29A6-49BD-B645-E28E9EF87E4C}" type="parTrans" cxnId="{20F26ACF-6C57-4A7F-BDFD-DE6A541072CA}">
      <dgm:prSet/>
      <dgm:spPr/>
      <dgm:t>
        <a:bodyPr/>
        <a:lstStyle/>
        <a:p>
          <a:endParaRPr lang="tr-TR"/>
        </a:p>
      </dgm:t>
    </dgm:pt>
    <dgm:pt modelId="{F84FBCD2-3060-4C32-9AEE-0086D0EFA91B}" type="sibTrans" cxnId="{20F26ACF-6C57-4A7F-BDFD-DE6A541072CA}">
      <dgm:prSet/>
      <dgm:spPr/>
      <dgm:t>
        <a:bodyPr/>
        <a:lstStyle/>
        <a:p>
          <a:endParaRPr lang="tr-TR"/>
        </a:p>
      </dgm:t>
    </dgm:pt>
    <dgm:pt modelId="{9B584988-4C07-4A23-B07A-2594B25A963F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Bilinç kapalı?</a:t>
          </a:r>
        </a:p>
      </dgm:t>
    </dgm:pt>
    <dgm:pt modelId="{FC491C7A-F7A2-4895-853A-DBA95CC4117B}" type="parTrans" cxnId="{1C903ECA-7FA3-4C80-BE84-A8C139D23717}">
      <dgm:prSet/>
      <dgm:spPr/>
      <dgm:t>
        <a:bodyPr/>
        <a:lstStyle/>
        <a:p>
          <a:endParaRPr lang="tr-TR"/>
        </a:p>
      </dgm:t>
    </dgm:pt>
    <dgm:pt modelId="{ED08F95D-7BCE-4CB0-B01A-8E585DE43495}" type="sibTrans" cxnId="{1C903ECA-7FA3-4C80-BE84-A8C139D23717}">
      <dgm:prSet/>
      <dgm:spPr/>
      <dgm:t>
        <a:bodyPr/>
        <a:lstStyle/>
        <a:p>
          <a:endParaRPr lang="tr-TR"/>
        </a:p>
      </dgm:t>
    </dgm:pt>
    <dgm:pt modelId="{29043296-93D4-424E-95B4-93BDF100F737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Nabız yok?</a:t>
          </a:r>
        </a:p>
      </dgm:t>
    </dgm:pt>
    <dgm:pt modelId="{E011E4D9-FB1A-4F9C-BDDB-947CE2C5C525}" type="parTrans" cxnId="{8DDB4E08-2503-433D-807A-2C8AE1448D30}">
      <dgm:prSet/>
      <dgm:spPr/>
      <dgm:t>
        <a:bodyPr/>
        <a:lstStyle/>
        <a:p>
          <a:endParaRPr lang="tr-TR"/>
        </a:p>
      </dgm:t>
    </dgm:pt>
    <dgm:pt modelId="{194D6AF9-854B-42C7-858D-DE4D531121F5}" type="sibTrans" cxnId="{8DDB4E08-2503-433D-807A-2C8AE1448D30}">
      <dgm:prSet/>
      <dgm:spPr/>
      <dgm:t>
        <a:bodyPr/>
        <a:lstStyle/>
        <a:p>
          <a:endParaRPr lang="tr-TR"/>
        </a:p>
      </dgm:t>
    </dgm:pt>
    <dgm:pt modelId="{FDF4C856-63A4-4D01-B6D1-19BC75D14768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Solunum var/yok?</a:t>
          </a:r>
        </a:p>
      </dgm:t>
    </dgm:pt>
    <dgm:pt modelId="{B1656CFD-29CB-43E6-AC46-E7772A4D110D}" type="parTrans" cxnId="{F77CE31D-5A70-4DA4-A64B-E2804D524CB1}">
      <dgm:prSet/>
      <dgm:spPr/>
      <dgm:t>
        <a:bodyPr/>
        <a:lstStyle/>
        <a:p>
          <a:endParaRPr lang="tr-TR"/>
        </a:p>
      </dgm:t>
    </dgm:pt>
    <dgm:pt modelId="{3E35CCBB-FEAD-4839-A390-CEC18687D9D1}" type="sibTrans" cxnId="{F77CE31D-5A70-4DA4-A64B-E2804D524CB1}">
      <dgm:prSet/>
      <dgm:spPr/>
      <dgm:t>
        <a:bodyPr/>
        <a:lstStyle/>
        <a:p>
          <a:endParaRPr lang="tr-TR"/>
        </a:p>
      </dgm:t>
    </dgm:pt>
    <dgm:pt modelId="{EE754695-464A-4516-88DE-ED36696126EB}">
      <dgm:prSet custT="1"/>
      <dgm:spPr/>
      <dgm:t>
        <a:bodyPr/>
        <a:lstStyle/>
        <a:p>
          <a:r>
            <a:rPr lang="tr-TR" sz="1200" b="0" u="none" dirty="0">
              <a:solidFill>
                <a:schemeClr val="tx1"/>
              </a:solidFill>
            </a:rPr>
            <a:t>Cilt </a:t>
          </a:r>
          <a:r>
            <a:rPr lang="tr-TR" sz="1200" b="0" u="none" dirty="0" err="1">
              <a:solidFill>
                <a:schemeClr val="tx1"/>
              </a:solidFill>
            </a:rPr>
            <a:t>siyanotik</a:t>
          </a:r>
          <a:r>
            <a:rPr lang="tr-TR" sz="1200" b="0" u="none" dirty="0">
              <a:solidFill>
                <a:schemeClr val="tx1"/>
              </a:solidFill>
            </a:rPr>
            <a:t>?</a:t>
          </a:r>
        </a:p>
      </dgm:t>
    </dgm:pt>
    <dgm:pt modelId="{095598AE-8A3D-4BCF-9DD9-132BED780DB1}" type="parTrans" cxnId="{5405C4B4-0DB2-4545-BA0D-387A9FDA5DF3}">
      <dgm:prSet/>
      <dgm:spPr/>
      <dgm:t>
        <a:bodyPr/>
        <a:lstStyle/>
        <a:p>
          <a:endParaRPr lang="tr-TR"/>
        </a:p>
      </dgm:t>
    </dgm:pt>
    <dgm:pt modelId="{0C2976A8-CE1B-49AD-A403-74BA6D8D6373}" type="sibTrans" cxnId="{5405C4B4-0DB2-4545-BA0D-387A9FDA5DF3}">
      <dgm:prSet/>
      <dgm:spPr/>
      <dgm:t>
        <a:bodyPr/>
        <a:lstStyle/>
        <a:p>
          <a:endParaRPr lang="tr-TR"/>
        </a:p>
      </dgm:t>
    </dgm:pt>
    <dgm:pt modelId="{7975D4AF-5975-4FC5-AEF4-B097C92E78A0}" type="pres">
      <dgm:prSet presAssocID="{1A9158DE-9F80-4F1E-9464-129A7967DA55}" presName="Name0" presStyleCnt="0">
        <dgm:presLayoutVars>
          <dgm:dir/>
          <dgm:resizeHandles val="exact"/>
        </dgm:presLayoutVars>
      </dgm:prSet>
      <dgm:spPr/>
    </dgm:pt>
    <dgm:pt modelId="{D27C376B-31F4-478A-97AD-1CA4827FDEDE}" type="pres">
      <dgm:prSet presAssocID="{30A30326-4ED4-4AFE-A9B1-79CAB8946971}" presName="node" presStyleLbl="node1" presStyleIdx="0" presStyleCnt="5">
        <dgm:presLayoutVars>
          <dgm:bulletEnabled val="1"/>
        </dgm:presLayoutVars>
      </dgm:prSet>
      <dgm:spPr/>
    </dgm:pt>
    <dgm:pt modelId="{B9BE0CA9-9B3E-419E-AB05-3DF8C81E252E}" type="pres">
      <dgm:prSet presAssocID="{A825C5BD-704A-434B-A5A5-3F53043D733D}" presName="sibTrans" presStyleCnt="0"/>
      <dgm:spPr/>
    </dgm:pt>
    <dgm:pt modelId="{CFB0BEC5-266F-43C1-B94A-146C3E5EE339}" type="pres">
      <dgm:prSet presAssocID="{586B0E80-D7EE-47E3-BB85-A615B1FC58EC}" presName="node" presStyleLbl="node1" presStyleIdx="1" presStyleCnt="5">
        <dgm:presLayoutVars>
          <dgm:bulletEnabled val="1"/>
        </dgm:presLayoutVars>
      </dgm:prSet>
      <dgm:spPr/>
    </dgm:pt>
    <dgm:pt modelId="{E6BCB420-2E18-4270-A352-A7568B9E9B66}" type="pres">
      <dgm:prSet presAssocID="{A579F022-57E7-486F-AF8A-CB7765065C45}" presName="sibTrans" presStyleCnt="0"/>
      <dgm:spPr/>
    </dgm:pt>
    <dgm:pt modelId="{01E783A1-A4CB-4B1E-9425-292F3F39F1E0}" type="pres">
      <dgm:prSet presAssocID="{2E3A7187-5F5F-4357-B44A-A6D644E11F72}" presName="node" presStyleLbl="node1" presStyleIdx="2" presStyleCnt="5" custLinFactX="100000" custLinFactNeighborX="113261">
        <dgm:presLayoutVars>
          <dgm:bulletEnabled val="1"/>
        </dgm:presLayoutVars>
      </dgm:prSet>
      <dgm:spPr/>
    </dgm:pt>
    <dgm:pt modelId="{3E04CB3D-DB16-4218-8C7F-32979335087D}" type="pres">
      <dgm:prSet presAssocID="{4AF81729-7B38-4D4C-B9F5-CF423E8E5C2E}" presName="sibTrans" presStyleCnt="0"/>
      <dgm:spPr/>
    </dgm:pt>
    <dgm:pt modelId="{1FB99E54-B51F-4447-AA2B-BEDBF09688DB}" type="pres">
      <dgm:prSet presAssocID="{7882C5F0-607C-4195-9587-835787E4A839}" presName="node" presStyleLbl="node1" presStyleIdx="3" presStyleCnt="5" custLinFactX="-100000" custLinFactNeighborX="-101842">
        <dgm:presLayoutVars>
          <dgm:bulletEnabled val="1"/>
        </dgm:presLayoutVars>
      </dgm:prSet>
      <dgm:spPr/>
    </dgm:pt>
    <dgm:pt modelId="{82DE2106-274E-4821-B781-6B5F271C2FFC}" type="pres">
      <dgm:prSet presAssocID="{F84FBCD2-3060-4C32-9AEE-0086D0EFA91B}" presName="sibTrans" presStyleCnt="0"/>
      <dgm:spPr/>
    </dgm:pt>
    <dgm:pt modelId="{E8AE3D9E-0786-400E-8F04-BCA5868D5837}" type="pres">
      <dgm:prSet presAssocID="{BCD9F703-C9FC-4CDD-8B78-1D6B987EE37E}" presName="node" presStyleLbl="node1" presStyleIdx="4" presStyleCnt="5">
        <dgm:presLayoutVars>
          <dgm:bulletEnabled val="1"/>
        </dgm:presLayoutVars>
      </dgm:prSet>
      <dgm:spPr/>
    </dgm:pt>
  </dgm:ptLst>
  <dgm:cxnLst>
    <dgm:cxn modelId="{8DDB4E08-2503-433D-807A-2C8AE1448D30}" srcId="{30A30326-4ED4-4AFE-A9B1-79CAB8946971}" destId="{29043296-93D4-424E-95B4-93BDF100F737}" srcOrd="1" destOrd="0" parTransId="{E011E4D9-FB1A-4F9C-BDDB-947CE2C5C525}" sibTransId="{194D6AF9-854B-42C7-858D-DE4D531121F5}"/>
    <dgm:cxn modelId="{C1C98811-F8AB-4947-BC28-AC8CEEF39B90}" type="presOf" srcId="{2E3A7187-5F5F-4357-B44A-A6D644E11F72}" destId="{01E783A1-A4CB-4B1E-9425-292F3F39F1E0}" srcOrd="0" destOrd="0" presId="urn:microsoft.com/office/officeart/2005/8/layout/hList6"/>
    <dgm:cxn modelId="{F77CE31D-5A70-4DA4-A64B-E2804D524CB1}" srcId="{30A30326-4ED4-4AFE-A9B1-79CAB8946971}" destId="{FDF4C856-63A4-4D01-B6D1-19BC75D14768}" srcOrd="2" destOrd="0" parTransId="{B1656CFD-29CB-43E6-AC46-E7772A4D110D}" sibTransId="{3E35CCBB-FEAD-4839-A390-CEC18687D9D1}"/>
    <dgm:cxn modelId="{B105673A-11D3-4A50-8B4D-319ED973F816}" srcId="{1A9158DE-9F80-4F1E-9464-129A7967DA55}" destId="{2E3A7187-5F5F-4357-B44A-A6D644E11F72}" srcOrd="2" destOrd="0" parTransId="{F33605DF-86D9-477C-BE6B-E6F11F262575}" sibTransId="{4AF81729-7B38-4D4C-B9F5-CF423E8E5C2E}"/>
    <dgm:cxn modelId="{C5F2C96E-6353-4412-BF1E-118D787C4F75}" srcId="{1A9158DE-9F80-4F1E-9464-129A7967DA55}" destId="{BCD9F703-C9FC-4CDD-8B78-1D6B987EE37E}" srcOrd="4" destOrd="0" parTransId="{056862E0-B8D6-4EE8-9333-027A4E0BCE61}" sibTransId="{37C7DD0A-0FD3-47B6-9D20-CF3A0A515FA0}"/>
    <dgm:cxn modelId="{4D8E5D51-E219-40E3-8C7F-763761175E42}" type="presOf" srcId="{586B0E80-D7EE-47E3-BB85-A615B1FC58EC}" destId="{CFB0BEC5-266F-43C1-B94A-146C3E5EE339}" srcOrd="0" destOrd="0" presId="urn:microsoft.com/office/officeart/2005/8/layout/hList6"/>
    <dgm:cxn modelId="{D2DB4C7C-695B-4907-9782-8ABC0DDB2BC5}" type="presOf" srcId="{29043296-93D4-424E-95B4-93BDF100F737}" destId="{D27C376B-31F4-478A-97AD-1CA4827FDEDE}" srcOrd="0" destOrd="2" presId="urn:microsoft.com/office/officeart/2005/8/layout/hList6"/>
    <dgm:cxn modelId="{11876580-1EDD-42B7-835F-AFA7721F39A3}" srcId="{1A9158DE-9F80-4F1E-9464-129A7967DA55}" destId="{586B0E80-D7EE-47E3-BB85-A615B1FC58EC}" srcOrd="1" destOrd="0" parTransId="{C9387D6E-5F45-474E-80E6-50E5B7CBEE1C}" sibTransId="{A579F022-57E7-486F-AF8A-CB7765065C45}"/>
    <dgm:cxn modelId="{37D49383-6172-4687-ACEE-921AB2B7F1EA}" srcId="{1A9158DE-9F80-4F1E-9464-129A7967DA55}" destId="{30A30326-4ED4-4AFE-A9B1-79CAB8946971}" srcOrd="0" destOrd="0" parTransId="{559E4F0B-747B-447E-B20E-7D0FA9A05AE5}" sibTransId="{A825C5BD-704A-434B-A5A5-3F53043D733D}"/>
    <dgm:cxn modelId="{5C99A184-4D00-40B6-8596-41218B242E79}" type="presOf" srcId="{30A30326-4ED4-4AFE-A9B1-79CAB8946971}" destId="{D27C376B-31F4-478A-97AD-1CA4827FDEDE}" srcOrd="0" destOrd="0" presId="urn:microsoft.com/office/officeart/2005/8/layout/hList6"/>
    <dgm:cxn modelId="{C9B224B0-91F5-4525-896E-6B89E86ACCDE}" type="presOf" srcId="{FDF4C856-63A4-4D01-B6D1-19BC75D14768}" destId="{D27C376B-31F4-478A-97AD-1CA4827FDEDE}" srcOrd="0" destOrd="3" presId="urn:microsoft.com/office/officeart/2005/8/layout/hList6"/>
    <dgm:cxn modelId="{5405C4B4-0DB2-4545-BA0D-387A9FDA5DF3}" srcId="{30A30326-4ED4-4AFE-A9B1-79CAB8946971}" destId="{EE754695-464A-4516-88DE-ED36696126EB}" srcOrd="3" destOrd="0" parTransId="{095598AE-8A3D-4BCF-9DD9-132BED780DB1}" sibTransId="{0C2976A8-CE1B-49AD-A403-74BA6D8D6373}"/>
    <dgm:cxn modelId="{B8F5EBBD-3FC6-4CE1-8A42-8E2493A6E418}" type="presOf" srcId="{EE754695-464A-4516-88DE-ED36696126EB}" destId="{D27C376B-31F4-478A-97AD-1CA4827FDEDE}" srcOrd="0" destOrd="4" presId="urn:microsoft.com/office/officeart/2005/8/layout/hList6"/>
    <dgm:cxn modelId="{1C903ECA-7FA3-4C80-BE84-A8C139D23717}" srcId="{30A30326-4ED4-4AFE-A9B1-79CAB8946971}" destId="{9B584988-4C07-4A23-B07A-2594B25A963F}" srcOrd="0" destOrd="0" parTransId="{FC491C7A-F7A2-4895-853A-DBA95CC4117B}" sibTransId="{ED08F95D-7BCE-4CB0-B01A-8E585DE43495}"/>
    <dgm:cxn modelId="{20F26ACF-6C57-4A7F-BDFD-DE6A541072CA}" srcId="{1A9158DE-9F80-4F1E-9464-129A7967DA55}" destId="{7882C5F0-607C-4195-9587-835787E4A839}" srcOrd="3" destOrd="0" parTransId="{9CB47C62-29A6-49BD-B645-E28E9EF87E4C}" sibTransId="{F84FBCD2-3060-4C32-9AEE-0086D0EFA91B}"/>
    <dgm:cxn modelId="{D8412BD3-E899-464B-AC3E-7061298A453A}" type="presOf" srcId="{7882C5F0-607C-4195-9587-835787E4A839}" destId="{1FB99E54-B51F-4447-AA2B-BEDBF09688DB}" srcOrd="0" destOrd="0" presId="urn:microsoft.com/office/officeart/2005/8/layout/hList6"/>
    <dgm:cxn modelId="{72050EF1-9CB4-466A-AC23-0407B3337D61}" type="presOf" srcId="{1A9158DE-9F80-4F1E-9464-129A7967DA55}" destId="{7975D4AF-5975-4FC5-AEF4-B097C92E78A0}" srcOrd="0" destOrd="0" presId="urn:microsoft.com/office/officeart/2005/8/layout/hList6"/>
    <dgm:cxn modelId="{7231AFF2-03E7-4A05-A58B-56044AC3B922}" type="presOf" srcId="{BCD9F703-C9FC-4CDD-8B78-1D6B987EE37E}" destId="{E8AE3D9E-0786-400E-8F04-BCA5868D5837}" srcOrd="0" destOrd="0" presId="urn:microsoft.com/office/officeart/2005/8/layout/hList6"/>
    <dgm:cxn modelId="{A89C98FA-CA8F-4401-B563-E9BC9FFE6B39}" type="presOf" srcId="{9B584988-4C07-4A23-B07A-2594B25A963F}" destId="{D27C376B-31F4-478A-97AD-1CA4827FDEDE}" srcOrd="0" destOrd="1" presId="urn:microsoft.com/office/officeart/2005/8/layout/hList6"/>
    <dgm:cxn modelId="{49E6A492-2F13-483A-AFD8-DC6C526672F8}" type="presParOf" srcId="{7975D4AF-5975-4FC5-AEF4-B097C92E78A0}" destId="{D27C376B-31F4-478A-97AD-1CA4827FDEDE}" srcOrd="0" destOrd="0" presId="urn:microsoft.com/office/officeart/2005/8/layout/hList6"/>
    <dgm:cxn modelId="{9742AB07-CF91-401A-8B83-9AFD25A298D9}" type="presParOf" srcId="{7975D4AF-5975-4FC5-AEF4-B097C92E78A0}" destId="{B9BE0CA9-9B3E-419E-AB05-3DF8C81E252E}" srcOrd="1" destOrd="0" presId="urn:microsoft.com/office/officeart/2005/8/layout/hList6"/>
    <dgm:cxn modelId="{2AE8F3B4-185C-4835-9AD2-58697F12E8C4}" type="presParOf" srcId="{7975D4AF-5975-4FC5-AEF4-B097C92E78A0}" destId="{CFB0BEC5-266F-43C1-B94A-146C3E5EE339}" srcOrd="2" destOrd="0" presId="urn:microsoft.com/office/officeart/2005/8/layout/hList6"/>
    <dgm:cxn modelId="{4A70F79F-9582-481B-9EEC-E0E9E902AA5F}" type="presParOf" srcId="{7975D4AF-5975-4FC5-AEF4-B097C92E78A0}" destId="{E6BCB420-2E18-4270-A352-A7568B9E9B66}" srcOrd="3" destOrd="0" presId="urn:microsoft.com/office/officeart/2005/8/layout/hList6"/>
    <dgm:cxn modelId="{3C640966-5406-460A-A6CA-CFD97B91B15F}" type="presParOf" srcId="{7975D4AF-5975-4FC5-AEF4-B097C92E78A0}" destId="{01E783A1-A4CB-4B1E-9425-292F3F39F1E0}" srcOrd="4" destOrd="0" presId="urn:microsoft.com/office/officeart/2005/8/layout/hList6"/>
    <dgm:cxn modelId="{DD9BCAD7-4680-4D32-BC2E-4549F6EFAC24}" type="presParOf" srcId="{7975D4AF-5975-4FC5-AEF4-B097C92E78A0}" destId="{3E04CB3D-DB16-4218-8C7F-32979335087D}" srcOrd="5" destOrd="0" presId="urn:microsoft.com/office/officeart/2005/8/layout/hList6"/>
    <dgm:cxn modelId="{9A28AE0C-0CBF-40E8-A2A7-7B40E85FECBB}" type="presParOf" srcId="{7975D4AF-5975-4FC5-AEF4-B097C92E78A0}" destId="{1FB99E54-B51F-4447-AA2B-BEDBF09688DB}" srcOrd="6" destOrd="0" presId="urn:microsoft.com/office/officeart/2005/8/layout/hList6"/>
    <dgm:cxn modelId="{A0AE192F-4A40-4A60-8E19-23A16B973A1E}" type="presParOf" srcId="{7975D4AF-5975-4FC5-AEF4-B097C92E78A0}" destId="{82DE2106-274E-4821-B781-6B5F271C2FFC}" srcOrd="7" destOrd="0" presId="urn:microsoft.com/office/officeart/2005/8/layout/hList6"/>
    <dgm:cxn modelId="{F63B6ADF-FAB6-4D7B-9781-D86AB6F3D206}" type="presParOf" srcId="{7975D4AF-5975-4FC5-AEF4-B097C92E78A0}" destId="{E8AE3D9E-0786-400E-8F04-BCA5868D5837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C376B-31F4-478A-97AD-1CA4827FDEDE}">
      <dsp:nvSpPr>
        <dsp:cNvPr id="0" name=""/>
        <dsp:cNvSpPr/>
      </dsp:nvSpPr>
      <dsp:spPr>
        <a:xfrm rot="16200000">
          <a:off x="-1422412" y="1422412"/>
          <a:ext cx="4680520" cy="183569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GÖZETLEME/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TANILAMA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Hastayı tanımla! </a:t>
          </a:r>
          <a:endParaRPr lang="tr-TR" sz="1100" b="1" u="sng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Bilinç kapalı?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Nabız yok?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Solunum var/yok?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Cilt </a:t>
          </a:r>
          <a:r>
            <a:rPr lang="tr-TR" sz="1200" b="0" u="none" kern="1200" dirty="0" err="1">
              <a:solidFill>
                <a:schemeClr val="tx1"/>
              </a:solidFill>
            </a:rPr>
            <a:t>siyanotik</a:t>
          </a:r>
          <a:r>
            <a:rPr lang="tr-TR" sz="1200" b="0" u="none" kern="1200" dirty="0">
              <a:solidFill>
                <a:schemeClr val="tx1"/>
              </a:solidFill>
            </a:rPr>
            <a:t>?</a:t>
          </a:r>
        </a:p>
      </dsp:txBody>
      <dsp:txXfrm rot="5400000">
        <a:off x="0" y="936104"/>
        <a:ext cx="1835696" cy="2808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0BEC5-266F-43C1-B94A-146C3E5EE339}">
      <dsp:nvSpPr>
        <dsp:cNvPr id="0" name=""/>
        <dsp:cNvSpPr/>
      </dsp:nvSpPr>
      <dsp:spPr>
        <a:xfrm rot="16200000">
          <a:off x="-1459205" y="1493107"/>
          <a:ext cx="4680520" cy="1694305"/>
        </a:xfrm>
        <a:prstGeom prst="flowChartManualOperation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ACİL SİSTEM AKTİVASYONU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solidFill>
                <a:schemeClr val="tx1"/>
              </a:solidFill>
            </a:rPr>
            <a:t>En yakın sabit telefondan  </a:t>
          </a:r>
          <a:r>
            <a:rPr lang="tr-TR" sz="1200" b="1" kern="1200" dirty="0">
              <a:solidFill>
                <a:srgbClr val="0070C0"/>
              </a:solidFill>
            </a:rPr>
            <a:t>2222</a:t>
          </a:r>
          <a:r>
            <a:rPr lang="tr-TR" sz="1200" kern="1200" dirty="0">
              <a:solidFill>
                <a:schemeClr val="tx1"/>
              </a:solidFill>
            </a:rPr>
            <a:t>’yi arayarak,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rgbClr val="0070C0"/>
              </a:solidFill>
            </a:rPr>
            <a:t>MAVİ </a:t>
          </a:r>
          <a:r>
            <a:rPr lang="tr-TR" sz="1200" b="1" kern="1200" dirty="0" err="1">
              <a:solidFill>
                <a:srgbClr val="0070C0"/>
              </a:solidFill>
            </a:rPr>
            <a:t>KOD</a:t>
          </a:r>
          <a:r>
            <a:rPr lang="tr-TR" sz="1200" kern="1200" dirty="0" err="1">
              <a:solidFill>
                <a:schemeClr val="tx1"/>
              </a:solidFill>
            </a:rPr>
            <a:t>u</a:t>
          </a:r>
          <a:r>
            <a:rPr lang="tr-TR" sz="1200" kern="1200" dirty="0">
              <a:solidFill>
                <a:schemeClr val="tx1"/>
              </a:solidFill>
            </a:rPr>
            <a:t> aktive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</dsp:txBody>
      <dsp:txXfrm rot="5400000">
        <a:off x="33902" y="936104"/>
        <a:ext cx="1694305" cy="2808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99E54-B51F-4447-AA2B-BEDBF09688DB}">
      <dsp:nvSpPr>
        <dsp:cNvPr id="0" name=""/>
        <dsp:cNvSpPr/>
      </dsp:nvSpPr>
      <dsp:spPr>
        <a:xfrm rot="16200000">
          <a:off x="-1369064" y="1369064"/>
          <a:ext cx="4608512" cy="1870382"/>
        </a:xfrm>
        <a:prstGeom prst="flowChartManualOperation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YÜKSEK KALİTEDE KPR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Mavi kod ekibi gelene kadar kardiyak masajla hastaya müdahale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(</a:t>
          </a:r>
          <a:r>
            <a:rPr lang="tr-TR" sz="1200" b="0" u="none" kern="1200" dirty="0" err="1">
              <a:solidFill>
                <a:schemeClr val="tx1"/>
              </a:solidFill>
            </a:rPr>
            <a:t>Dk’da</a:t>
          </a:r>
          <a:r>
            <a:rPr lang="tr-TR" sz="1200" b="0" u="none" kern="1200" dirty="0">
              <a:solidFill>
                <a:schemeClr val="tx1"/>
              </a:solidFill>
            </a:rPr>
            <a:t> 100-120)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Hava yolu açıklığı sağla! (</a:t>
          </a:r>
          <a:r>
            <a:rPr lang="tr-TR" sz="1200" b="0" u="none" kern="1200" dirty="0" err="1">
              <a:solidFill>
                <a:schemeClr val="tx1"/>
              </a:solidFill>
            </a:rPr>
            <a:t>Airway</a:t>
          </a:r>
          <a:r>
            <a:rPr lang="tr-TR" sz="1200" b="0" u="none" kern="1200" dirty="0">
              <a:solidFill>
                <a:schemeClr val="tx1"/>
              </a:solidFill>
            </a:rPr>
            <a:t> ve oksijen desteği)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</dsp:txBody>
      <dsp:txXfrm rot="5400000">
        <a:off x="1" y="921701"/>
        <a:ext cx="1870382" cy="2765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83A1-A4CB-4B1E-9425-292F3F39F1E0}">
      <dsp:nvSpPr>
        <dsp:cNvPr id="0" name=""/>
        <dsp:cNvSpPr/>
      </dsp:nvSpPr>
      <dsp:spPr>
        <a:xfrm rot="16200000">
          <a:off x="-1367202" y="1369101"/>
          <a:ext cx="4680520" cy="1942317"/>
        </a:xfrm>
        <a:prstGeom prst="flowChartManualOperation">
          <a:avLst/>
        </a:prstGeom>
        <a:solidFill>
          <a:schemeClr val="accent4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CRASH CARD,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DEFİBRİLATÖR,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EKG CİHAZI,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MONİTÖR,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i="0" kern="1200" dirty="0">
              <a:solidFill>
                <a:schemeClr val="tx1"/>
              </a:solidFill>
            </a:rPr>
            <a:t>O₂/ASPİRATÖR,</a:t>
          </a: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 hasta yanına çek/çektirt!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ve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Damar yolu açıklığını sağla!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u="sng" kern="1200" dirty="0"/>
        </a:p>
      </dsp:txBody>
      <dsp:txXfrm rot="5400000">
        <a:off x="1899" y="936104"/>
        <a:ext cx="1942317" cy="28083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E3D9E-0786-400E-8F04-BCA5868D5837}">
      <dsp:nvSpPr>
        <dsp:cNvPr id="0" name=""/>
        <dsp:cNvSpPr/>
      </dsp:nvSpPr>
      <dsp:spPr>
        <a:xfrm rot="16200000">
          <a:off x="-1296144" y="1297163"/>
          <a:ext cx="4680520" cy="2086192"/>
        </a:xfrm>
        <a:prstGeom prst="flowChartManualOperati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İLERİ YAŞAM DESTEĞİ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Mavi kod ekibine </a:t>
          </a:r>
          <a:r>
            <a:rPr lang="tr-TR" sz="1200" b="0" u="none" kern="1200" dirty="0" err="1">
              <a:solidFill>
                <a:schemeClr val="tx1"/>
              </a:solidFill>
            </a:rPr>
            <a:t>resüsitasyonda</a:t>
          </a:r>
          <a:r>
            <a:rPr lang="tr-TR" sz="1200" b="0" u="none" kern="1200" dirty="0">
              <a:solidFill>
                <a:schemeClr val="tx1"/>
              </a:solidFill>
            </a:rPr>
            <a:t> yardım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Kayıt </a:t>
          </a:r>
          <a:r>
            <a:rPr lang="tr-TR" sz="1200" b="0" u="none" kern="1200" dirty="0" err="1">
              <a:solidFill>
                <a:schemeClr val="tx1"/>
              </a:solidFill>
            </a:rPr>
            <a:t>tutmayi</a:t>
          </a:r>
          <a:r>
            <a:rPr lang="tr-TR" sz="1200" b="0" u="none" kern="1200" dirty="0">
              <a:solidFill>
                <a:schemeClr val="tx1"/>
              </a:solidFill>
            </a:rPr>
            <a:t> unutma!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</dsp:txBody>
      <dsp:txXfrm rot="5400000">
        <a:off x="1020" y="936103"/>
        <a:ext cx="2086192" cy="28083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C376B-31F4-478A-97AD-1CA4827FDEDE}">
      <dsp:nvSpPr>
        <dsp:cNvPr id="0" name=""/>
        <dsp:cNvSpPr/>
      </dsp:nvSpPr>
      <dsp:spPr>
        <a:xfrm rot="16200000">
          <a:off x="-1473633" y="1478545"/>
          <a:ext cx="4680520" cy="172342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GÖZETLEME/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TANILAMA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Hastayı tanımla! </a:t>
          </a:r>
          <a:endParaRPr lang="tr-TR" sz="1100" b="1" u="sng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Bilinç kapalı?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Nabız yok?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Solunum var/yok?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200" b="0" u="none" kern="1200" dirty="0">
              <a:solidFill>
                <a:schemeClr val="tx1"/>
              </a:solidFill>
            </a:rPr>
            <a:t>Cilt </a:t>
          </a:r>
          <a:r>
            <a:rPr lang="tr-TR" sz="1200" b="0" u="none" kern="1200" dirty="0" err="1">
              <a:solidFill>
                <a:schemeClr val="tx1"/>
              </a:solidFill>
            </a:rPr>
            <a:t>siyanotik</a:t>
          </a:r>
          <a:r>
            <a:rPr lang="tr-TR" sz="1200" b="0" u="none" kern="1200" dirty="0">
              <a:solidFill>
                <a:schemeClr val="tx1"/>
              </a:solidFill>
            </a:rPr>
            <a:t>?</a:t>
          </a:r>
        </a:p>
      </dsp:txBody>
      <dsp:txXfrm rot="5400000">
        <a:off x="4912" y="936104"/>
        <a:ext cx="1723429" cy="2808312"/>
      </dsp:txXfrm>
    </dsp:sp>
    <dsp:sp modelId="{CFB0BEC5-266F-43C1-B94A-146C3E5EE339}">
      <dsp:nvSpPr>
        <dsp:cNvPr id="0" name=""/>
        <dsp:cNvSpPr/>
      </dsp:nvSpPr>
      <dsp:spPr>
        <a:xfrm rot="16200000">
          <a:off x="379053" y="1478545"/>
          <a:ext cx="4680520" cy="1723429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ACİL SİSTEM AKTİVASYONU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solidFill>
                <a:schemeClr val="tx1"/>
              </a:solidFill>
            </a:rPr>
            <a:t>En yakın sabit telefondan  </a:t>
          </a:r>
          <a:r>
            <a:rPr lang="tr-TR" sz="1200" b="1" kern="1200" dirty="0">
              <a:solidFill>
                <a:srgbClr val="0070C0"/>
              </a:solidFill>
            </a:rPr>
            <a:t>2222</a:t>
          </a:r>
          <a:r>
            <a:rPr lang="tr-TR" sz="1200" kern="1200" dirty="0">
              <a:solidFill>
                <a:schemeClr val="tx1"/>
              </a:solidFill>
            </a:rPr>
            <a:t>’yi arayarak,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rgbClr val="0070C0"/>
              </a:solidFill>
            </a:rPr>
            <a:t>MAVİ </a:t>
          </a:r>
          <a:r>
            <a:rPr lang="tr-TR" sz="1200" b="1" kern="1200" dirty="0" err="1">
              <a:solidFill>
                <a:srgbClr val="0070C0"/>
              </a:solidFill>
            </a:rPr>
            <a:t>KOD</a:t>
          </a:r>
          <a:r>
            <a:rPr lang="tr-TR" sz="1200" kern="1200" dirty="0" err="1">
              <a:solidFill>
                <a:schemeClr val="tx1"/>
              </a:solidFill>
            </a:rPr>
            <a:t>u</a:t>
          </a:r>
          <a:r>
            <a:rPr lang="tr-TR" sz="1200" kern="1200" dirty="0">
              <a:solidFill>
                <a:schemeClr val="tx1"/>
              </a:solidFill>
            </a:rPr>
            <a:t> aktive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</dsp:txBody>
      <dsp:txXfrm rot="5400000">
        <a:off x="1857598" y="936104"/>
        <a:ext cx="1723429" cy="2808312"/>
      </dsp:txXfrm>
    </dsp:sp>
    <dsp:sp modelId="{01E783A1-A4CB-4B1E-9425-292F3F39F1E0}">
      <dsp:nvSpPr>
        <dsp:cNvPr id="0" name=""/>
        <dsp:cNvSpPr/>
      </dsp:nvSpPr>
      <dsp:spPr>
        <a:xfrm rot="16200000">
          <a:off x="4101567" y="1478545"/>
          <a:ext cx="4680520" cy="1723429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CRASH CARD,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DEFİBRİLATÖR,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EKG CİHAZI,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</a:rPr>
            <a:t>MONİTÖR,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i="0" kern="1200" dirty="0">
              <a:solidFill>
                <a:schemeClr val="tx1"/>
              </a:solidFill>
            </a:rPr>
            <a:t>O₂/ASPİRATÖR,</a:t>
          </a:r>
          <a:endParaRPr lang="tr-TR" sz="1200" b="1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 hasta yanına çek/çektirt!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ve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Damar yolu açıklığını sağla!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u="sng" kern="1200" dirty="0"/>
        </a:p>
      </dsp:txBody>
      <dsp:txXfrm rot="5400000">
        <a:off x="5580112" y="936104"/>
        <a:ext cx="1723429" cy="2808312"/>
      </dsp:txXfrm>
    </dsp:sp>
    <dsp:sp modelId="{1FB99E54-B51F-4447-AA2B-BEDBF09688DB}">
      <dsp:nvSpPr>
        <dsp:cNvPr id="0" name=""/>
        <dsp:cNvSpPr/>
      </dsp:nvSpPr>
      <dsp:spPr>
        <a:xfrm rot="16200000">
          <a:off x="2229359" y="1478545"/>
          <a:ext cx="4680520" cy="1723429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YÜKSEK KALİTEDE KPR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Mavi kod ekibi gelene kadar kardiyak masajla hastaya müdahale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(</a:t>
          </a:r>
          <a:r>
            <a:rPr lang="tr-TR" sz="1200" b="0" u="none" kern="1200" dirty="0" err="1">
              <a:solidFill>
                <a:schemeClr val="tx1"/>
              </a:solidFill>
            </a:rPr>
            <a:t>Dk’da</a:t>
          </a:r>
          <a:r>
            <a:rPr lang="tr-TR" sz="1200" b="0" u="none" kern="1200" dirty="0">
              <a:solidFill>
                <a:schemeClr val="tx1"/>
              </a:solidFill>
            </a:rPr>
            <a:t> 100-120)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Hava yolu açıklığı sağla! (</a:t>
          </a:r>
          <a:r>
            <a:rPr lang="tr-TR" sz="1200" b="0" u="none" kern="1200" dirty="0" err="1">
              <a:solidFill>
                <a:schemeClr val="tx1"/>
              </a:solidFill>
            </a:rPr>
            <a:t>Airway</a:t>
          </a:r>
          <a:r>
            <a:rPr lang="tr-TR" sz="1200" b="0" u="none" kern="1200" dirty="0">
              <a:solidFill>
                <a:schemeClr val="tx1"/>
              </a:solidFill>
            </a:rPr>
            <a:t> ve oksijen desteği)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</dsp:txBody>
      <dsp:txXfrm rot="5400000">
        <a:off x="3707904" y="936104"/>
        <a:ext cx="1723429" cy="2808312"/>
      </dsp:txXfrm>
    </dsp:sp>
    <dsp:sp modelId="{E8AE3D9E-0786-400E-8F04-BCA5868D5837}">
      <dsp:nvSpPr>
        <dsp:cNvPr id="0" name=""/>
        <dsp:cNvSpPr/>
      </dsp:nvSpPr>
      <dsp:spPr>
        <a:xfrm rot="16200000">
          <a:off x="5937113" y="1478545"/>
          <a:ext cx="4680520" cy="1723429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1" u="sng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u="sng" kern="1200" dirty="0">
              <a:solidFill>
                <a:schemeClr val="tx1"/>
              </a:solidFill>
            </a:rPr>
            <a:t>İLERİ YAŞAM DESTEĞİ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Mavi kod ekibine </a:t>
          </a:r>
          <a:r>
            <a:rPr lang="tr-TR" sz="1200" b="0" u="none" kern="1200" dirty="0" err="1">
              <a:solidFill>
                <a:schemeClr val="tx1"/>
              </a:solidFill>
            </a:rPr>
            <a:t>resüsitasyonda</a:t>
          </a:r>
          <a:r>
            <a:rPr lang="tr-TR" sz="1200" b="0" u="none" kern="1200" dirty="0">
              <a:solidFill>
                <a:schemeClr val="tx1"/>
              </a:solidFill>
            </a:rPr>
            <a:t> yardım et!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0" u="none" kern="1200" dirty="0">
              <a:solidFill>
                <a:schemeClr val="tx1"/>
              </a:solidFill>
            </a:rPr>
            <a:t>Kayıt </a:t>
          </a:r>
          <a:r>
            <a:rPr lang="tr-TR" sz="1200" b="0" u="none" kern="1200" dirty="0" err="1">
              <a:solidFill>
                <a:schemeClr val="tx1"/>
              </a:solidFill>
            </a:rPr>
            <a:t>tutmayi</a:t>
          </a:r>
          <a:r>
            <a:rPr lang="tr-TR" sz="1200" b="0" u="none" kern="1200" dirty="0">
              <a:solidFill>
                <a:schemeClr val="tx1"/>
              </a:solidFill>
            </a:rPr>
            <a:t> unutma!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b="0" u="none" kern="1200" dirty="0">
            <a:solidFill>
              <a:schemeClr val="tx1"/>
            </a:solidFill>
          </a:endParaRPr>
        </a:p>
      </dsp:txBody>
      <dsp:txXfrm rot="5400000">
        <a:off x="7415658" y="936104"/>
        <a:ext cx="1723429" cy="2808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FD5B5-AEEB-40DF-AE5C-AE9C10586D9F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BE8F0-2265-4740-95A3-306E6F1549C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69A-E37E-405D-9045-96DB270E342B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7F1D5-9739-4ED9-8E53-A813D61D1F11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B15B6-35E0-4F4C-B897-3380E9D7760E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F9EA-6DFA-468E-BD60-0F0F60209860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9863C-78F8-4F5A-843C-DAB17CA5DB74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AB3EF-961F-48A9-8160-36A6A517A696}" type="datetime1">
              <a:rPr lang="tr-TR" smtClean="0"/>
              <a:t>22.08.2023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B37C-A8A7-4683-8AB0-1B6FDDF2E220}" type="datetime1">
              <a:rPr lang="tr-TR" smtClean="0"/>
              <a:t>22.08.2023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94E16-79CD-4F2D-B5FA-9685CD033358}" type="datetime1">
              <a:rPr lang="tr-TR" smtClean="0"/>
              <a:t>22.08.2023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2E00-4D52-4397-AFB2-1E80DB3FF750}" type="datetime1">
              <a:rPr lang="tr-TR" smtClean="0"/>
              <a:t>22.08.2023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9BDB-4ED2-4763-87B5-0A4CFA69FC7A}" type="datetime1">
              <a:rPr lang="tr-TR" smtClean="0"/>
              <a:t>22.08.2023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D7B2-E879-4E97-9231-7EE6CFE76473}" type="datetime1">
              <a:rPr lang="tr-TR" smtClean="0"/>
              <a:t>22.08.2023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122A5-C217-4B8B-9E82-82B00FD95EAA}" type="datetime1">
              <a:rPr lang="tr-TR" smtClean="0"/>
              <a:t>22.08.2023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81E48-C4B5-4834-B85D-6435F4B0543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12" Type="http://schemas.openxmlformats.org/officeDocument/2006/relationships/image" Target="../media/image2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23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2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80920" cy="1730623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HASTANE İÇİ </a:t>
            </a:r>
            <a:br>
              <a:rPr lang="tr-TR" sz="2800" b="1" dirty="0">
                <a:solidFill>
                  <a:srgbClr val="0070C0"/>
                </a:solidFill>
              </a:rPr>
            </a:br>
            <a:r>
              <a:rPr lang="tr-TR" sz="2800" b="1" dirty="0">
                <a:solidFill>
                  <a:srgbClr val="0070C0"/>
                </a:solidFill>
              </a:rPr>
              <a:t>KARDİYOPULMONER RESÜSİTASYON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619672" y="4005064"/>
            <a:ext cx="6696744" cy="1752600"/>
          </a:xfrm>
        </p:spPr>
        <p:txBody>
          <a:bodyPr/>
          <a:lstStyle/>
          <a:p>
            <a:pPr algn="r">
              <a:defRPr/>
            </a:pPr>
            <a:r>
              <a:rPr lang="tr-TR" sz="1800" dirty="0">
                <a:solidFill>
                  <a:schemeClr val="tx1"/>
                </a:solidFill>
              </a:rPr>
              <a:t>Şenay EVREN ÖZTAŞLI</a:t>
            </a:r>
          </a:p>
          <a:p>
            <a:pPr algn="r">
              <a:defRPr/>
            </a:pPr>
            <a:r>
              <a:rPr lang="tr-TR" sz="1800" dirty="0">
                <a:solidFill>
                  <a:schemeClr val="tx1"/>
                </a:solidFill>
              </a:rPr>
              <a:t>EĞİTİM HEMŞİRESİ</a:t>
            </a:r>
          </a:p>
          <a:p>
            <a:endParaRPr lang="tr-TR" dirty="0"/>
          </a:p>
        </p:txBody>
      </p:sp>
      <p:sp>
        <p:nvSpPr>
          <p:cNvPr id="14338" name="AutoShape 2" descr="Yakın Doğu Üniversitesi Hastanesi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0" name="AutoShape 4" descr="Yakın Doğu Üniversitesi Hastanesi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Yakın Doğu Üniversitesi Hastanesi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B3BBC5A6-DD87-49A3-A60E-07DF058B6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ld.tkd.org.tr/cg/ikyd/images/headtilt_jawthru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1" y="2326608"/>
            <a:ext cx="5357850" cy="208121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714481" y="4407823"/>
            <a:ext cx="2569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Head Tilt-Chin Lift</a:t>
            </a:r>
            <a:endParaRPr lang="tr-TR" b="1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  </a:t>
            </a:r>
          </a:p>
        </p:txBody>
      </p:sp>
      <p:sp>
        <p:nvSpPr>
          <p:cNvPr id="9" name="Rectangle 8"/>
          <p:cNvSpPr/>
          <p:nvPr/>
        </p:nvSpPr>
        <p:spPr>
          <a:xfrm>
            <a:off x="4860033" y="4414394"/>
            <a:ext cx="2356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 </a:t>
            </a:r>
            <a:r>
              <a:rPr lang="en-US" b="1" dirty="0"/>
              <a:t>Jaw Thrust</a:t>
            </a:r>
            <a:r>
              <a:rPr lang="en-US" dirty="0"/>
              <a:t> 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0E86E6C9-E0D2-4A89-8214-E2B60249D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>
              <a:buNone/>
            </a:pPr>
            <a:endParaRPr lang="tr-TR" sz="2000" dirty="0"/>
          </a:p>
          <a:p>
            <a:pPr algn="ctr">
              <a:buNone/>
            </a:pPr>
            <a:r>
              <a:rPr lang="tr-TR" sz="2000" dirty="0"/>
              <a:t>OROFARENGEAL AİRWAY TAKILIŞI</a:t>
            </a:r>
          </a:p>
          <a:p>
            <a:pPr algn="ctr">
              <a:buNone/>
            </a:pPr>
            <a:endParaRPr lang="tr-TR" sz="2400" dirty="0"/>
          </a:p>
        </p:txBody>
      </p:sp>
      <p:pic>
        <p:nvPicPr>
          <p:cNvPr id="54274" name="Picture 2" descr="Airway-10 | Acil Çalışanlar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844824"/>
            <a:ext cx="6191250" cy="2867025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2FC60BA6-BBA0-4C99-AEE9-525B2DCA2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>
              <a:buNone/>
            </a:pPr>
            <a:endParaRPr lang="tr-TR" sz="2000" dirty="0"/>
          </a:p>
          <a:p>
            <a:pPr algn="ctr">
              <a:buNone/>
            </a:pPr>
            <a:r>
              <a:rPr lang="tr-TR" sz="2000" dirty="0"/>
              <a:t>LMA YERLEŞTİRME/RESÜSİTASYON</a:t>
            </a:r>
          </a:p>
        </p:txBody>
      </p:sp>
      <p:pic>
        <p:nvPicPr>
          <p:cNvPr id="51202" name="Picture 2" descr="LMA Yerleştirme | Resüsitasy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9655" y="1916832"/>
            <a:ext cx="6604690" cy="2808312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4003B8B7-940E-4BBB-B1DD-926F5693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i="1" dirty="0"/>
              <a:t>Aşırı </a:t>
            </a:r>
            <a:r>
              <a:rPr lang="tr-TR" sz="2800" b="1" i="1" dirty="0" err="1"/>
              <a:t>ventilasyondan</a:t>
            </a:r>
            <a:r>
              <a:rPr lang="tr-TR" sz="2800" b="1" i="1" dirty="0"/>
              <a:t> kaçın!</a:t>
            </a:r>
          </a:p>
        </p:txBody>
      </p:sp>
      <p:pic>
        <p:nvPicPr>
          <p:cNvPr id="50178" name="Picture 2" descr="Travma D??? Nedenlere Ba?l? Kardiyopulmoner Arreste Yakla??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484784"/>
            <a:ext cx="4728593" cy="4968552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E0CA3B54-9E7E-4AA4-B81A-4B527EAE9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61764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i="1" dirty="0"/>
              <a:t>Aşırı </a:t>
            </a:r>
            <a:r>
              <a:rPr lang="tr-TR" sz="2800" b="1" i="1" dirty="0" err="1"/>
              <a:t>ventilasyondan</a:t>
            </a:r>
            <a:r>
              <a:rPr lang="tr-TR" sz="2800" b="1" i="1" dirty="0"/>
              <a:t> kaçın!</a:t>
            </a:r>
            <a:endParaRPr lang="tr-TR" sz="2800" b="1" dirty="0"/>
          </a:p>
        </p:txBody>
      </p:sp>
      <p:pic>
        <p:nvPicPr>
          <p:cNvPr id="39938" name="Picture 2" descr="Travma D??? Nedenlere Ba?l? Kardiyopulmoner Arreste Yakla??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42115"/>
            <a:ext cx="5112568" cy="4872917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B0912A09-C222-46FA-88E8-38E68603B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im2"/>
          <p:cNvPicPr>
            <a:picLocks noChangeAspect="1" noChangeArrowheads="1"/>
          </p:cNvPicPr>
          <p:nvPr/>
        </p:nvPicPr>
        <p:blipFill rotWithShape="1">
          <a:blip r:embed="rId2" cstate="print"/>
          <a:srcRect t="17714" b="21829"/>
          <a:stretch/>
        </p:blipFill>
        <p:spPr>
          <a:xfrm>
            <a:off x="457200" y="1874068"/>
            <a:ext cx="8565254" cy="3787180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C118C001-A4A7-42E4-9B27-921DBBFA9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716016" y="1052736"/>
          <a:ext cx="194421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İlgili resi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1412776"/>
            <a:ext cx="1224136" cy="858609"/>
          </a:xfrm>
          <a:prstGeom prst="rect">
            <a:avLst/>
          </a:prstGeom>
          <a:noFill/>
        </p:spPr>
      </p:pic>
      <p:pic>
        <p:nvPicPr>
          <p:cNvPr id="13" name="Picture 2" descr="crash card arabası ile ilgili görsel sonucu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276872"/>
            <a:ext cx="2555776" cy="3516644"/>
          </a:xfrm>
          <a:prstGeom prst="rect">
            <a:avLst/>
          </a:prstGeom>
          <a:noFill/>
        </p:spPr>
      </p:pic>
      <p:cxnSp>
        <p:nvCxnSpPr>
          <p:cNvPr id="11" name="10 Düz Ok Bağlayıcısı"/>
          <p:cNvCxnSpPr/>
          <p:nvPr/>
        </p:nvCxnSpPr>
        <p:spPr>
          <a:xfrm flipH="1">
            <a:off x="2699792" y="2276872"/>
            <a:ext cx="2448272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 flipV="1">
            <a:off x="3851920" y="2132856"/>
            <a:ext cx="1224136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6" name="AutoShape 2" descr="EKG cihazı cebe girecek - Memurlar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48" name="AutoShape 4" descr="EKG cihazı cebe girecek - Memurlar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50" name="Picture 6" descr="EKG Cihazları – Besa Medika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54652" y="1052736"/>
            <a:ext cx="1489348" cy="1320556"/>
          </a:xfrm>
          <a:prstGeom prst="rect">
            <a:avLst/>
          </a:prstGeom>
          <a:noFill/>
        </p:spPr>
      </p:pic>
      <p:pic>
        <p:nvPicPr>
          <p:cNvPr id="31752" name="Picture 8" descr="Hastabaşı Monitörü Meditech MD8000 - Sesan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4328" y="4154266"/>
            <a:ext cx="1619672" cy="16434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1754" name="Picture 10" descr="OKSİJEN FLOWMETR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2555776" y="3933056"/>
            <a:ext cx="1080120" cy="1224136"/>
          </a:xfrm>
          <a:prstGeom prst="rect">
            <a:avLst/>
          </a:prstGeom>
          <a:noFill/>
        </p:spPr>
      </p:pic>
      <p:pic>
        <p:nvPicPr>
          <p:cNvPr id="31756" name="Picture 12" descr="Aspiratör Cihazı 1Lt Ekonomik – YS Medika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19872" y="4581128"/>
            <a:ext cx="1273217" cy="1224136"/>
          </a:xfrm>
          <a:prstGeom prst="rect">
            <a:avLst/>
          </a:prstGeom>
          <a:noFill/>
        </p:spPr>
      </p:pic>
      <p:cxnSp>
        <p:nvCxnSpPr>
          <p:cNvPr id="25" name="24 Düz Ok Bağlayıcısı"/>
          <p:cNvCxnSpPr/>
          <p:nvPr/>
        </p:nvCxnSpPr>
        <p:spPr>
          <a:xfrm flipV="1">
            <a:off x="6156176" y="1916832"/>
            <a:ext cx="1728192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/>
          <p:nvPr/>
        </p:nvCxnSpPr>
        <p:spPr>
          <a:xfrm>
            <a:off x="6084168" y="3068960"/>
            <a:ext cx="1368152" cy="1368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Düz Ok Bağlayıcısı"/>
          <p:cNvCxnSpPr/>
          <p:nvPr/>
        </p:nvCxnSpPr>
        <p:spPr>
          <a:xfrm flipH="1">
            <a:off x="3779912" y="3356992"/>
            <a:ext cx="1224136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Kritik Soru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algn="ctr">
              <a:buNone/>
            </a:pPr>
            <a:r>
              <a:rPr lang="tr-TR" sz="2800" b="1" dirty="0" err="1"/>
              <a:t>Şoklanabilir</a:t>
            </a:r>
            <a:r>
              <a:rPr lang="tr-TR" sz="2800" b="1" dirty="0"/>
              <a:t>                  </a:t>
            </a:r>
            <a:r>
              <a:rPr lang="tr-TR" sz="2800" b="1" dirty="0" err="1"/>
              <a:t>Şoklanamaz</a:t>
            </a:r>
            <a:endParaRPr lang="tr-TR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388469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25144"/>
            <a:ext cx="388843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780929"/>
            <a:ext cx="391723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Sol Sağ Ok"/>
          <p:cNvSpPr/>
          <p:nvPr/>
        </p:nvSpPr>
        <p:spPr>
          <a:xfrm>
            <a:off x="4067944" y="1628800"/>
            <a:ext cx="1224136" cy="504056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653136"/>
            <a:ext cx="3744416" cy="127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NEUHISQ1\Desktop\NEU Hospital Logo (2).png">
            <a:extLst>
              <a:ext uri="{FF2B5EF4-FFF2-40B4-BE49-F238E27FC236}">
                <a16:creationId xmlns:a16="http://schemas.microsoft.com/office/drawing/2014/main" id="{17D0BB62-AA7E-4CB2-9D94-5B767AF58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2800" dirty="0"/>
          </a:p>
        </p:txBody>
      </p:sp>
      <p:pic>
        <p:nvPicPr>
          <p:cNvPr id="52226" name="Picture 2" descr="Unsynchronized Cardioversion (Defibrillation) | SpringerLin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83679"/>
            <a:ext cx="5838825" cy="4333875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08BFCD98-1CE4-43BB-8A51-BFCBAD089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efibrillation - Wikiw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268760"/>
            <a:ext cx="4161827" cy="5373216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1DFE730A-AB5D-45DE-8177-F938CCD14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9AB0C42-1B8A-49F5-8E3E-5489C1F05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378" y="0"/>
            <a:ext cx="5525244" cy="6858000"/>
          </a:xfrm>
          <a:prstGeom prst="rect">
            <a:avLst/>
          </a:prstGeom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AF4ABAFD-9E3A-4FD4-96D9-EEDD754DF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622" y="1196752"/>
            <a:ext cx="1698945" cy="300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3778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senay\Desktop\AHA-YETİŞKİN-2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3921" y="0"/>
            <a:ext cx="5836158" cy="6858000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2843808" y="908720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93E9D086-502E-4B67-A499-DD70FCF56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1643" y="1184233"/>
            <a:ext cx="1581228" cy="279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www.acilcalisanlari.com/wp-content/uploads/2020/10/AHA-Pediatrik-2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616266" cy="6858000"/>
          </a:xfrm>
          <a:prstGeom prst="rect">
            <a:avLst/>
          </a:prstGeom>
          <a:noFill/>
        </p:spPr>
      </p:pic>
      <p:pic>
        <p:nvPicPr>
          <p:cNvPr id="9" name="Picture 3" descr="C:\Users\NEUHISQ1\Desktop\NEU Hospital Logo (2).png">
            <a:extLst>
              <a:ext uri="{FF2B5EF4-FFF2-40B4-BE49-F238E27FC236}">
                <a16:creationId xmlns:a16="http://schemas.microsoft.com/office/drawing/2014/main" id="{F593A432-3917-42F5-803F-D88B0141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8384" y="1196752"/>
            <a:ext cx="1005183" cy="177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1E48-C4B5-4834-B85D-6435F4B0543D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BD3AE5BB-CE61-439A-84DF-97496A2CA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1"/>
            <a:ext cx="9144000" cy="5949280"/>
          </a:xfrm>
          <a:prstGeom prst="rect">
            <a:avLst/>
          </a:prstGeom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030E2673-B847-444D-844B-81D1ACBF0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8697" y="1117377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7153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8370" name="Picture 2" descr="https://www.acilcalisanlari.com/wp-content/uploads/2018/11/Amiodaron-vf-nab%C4%B1zs%C4%B1z-vt-uygu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594C3A94-706D-4EDE-AD2B-47A044671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876256" y="1052736"/>
          <a:ext cx="208823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Paper And Pencil Clipart 14 - 1189 X 1211 - WebComicms.Ne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401805">
            <a:off x="2448381" y="1871199"/>
            <a:ext cx="2757294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32856"/>
            <a:ext cx="3899925" cy="2924944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9CA5B876-AFC3-4FF0-B7AA-0F9FB8AB7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123728" y="0"/>
          <a:ext cx="4896543" cy="67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PDF" r:id="rId3" imgW="0" imgH="0" progId="FoxitReader.Document">
                  <p:embed/>
                </p:oleObj>
              </mc:Choice>
              <mc:Fallback>
                <p:oleObj name="PDF" r:id="rId3" imgW="0" imgH="0" progId="FoxitReader.Document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0"/>
                        <a:ext cx="4896543" cy="67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D8BAF7AC-1160-4095-9B19-05851319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575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sz="5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tr-TR" sz="5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5400" b="1">
                <a:solidFill>
                  <a:srgbClr val="FF0000"/>
                </a:solidFill>
              </a:rPr>
              <a:t>         BİTTİ</a:t>
            </a:r>
            <a:r>
              <a:rPr lang="tr-TR" sz="5400" b="1" dirty="0">
                <a:solidFill>
                  <a:srgbClr val="FF0000"/>
                </a:solidFill>
              </a:rPr>
              <a:t>…</a:t>
            </a:r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ECABE567-9D20-4BB8-942B-63939350E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1116583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 descr="Image result for hastane içi kardiyak arrest algoritmas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604448" cy="597666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7" name="6 Dikdörtgen"/>
          <p:cNvSpPr/>
          <p:nvPr/>
        </p:nvSpPr>
        <p:spPr>
          <a:xfrm>
            <a:off x="323528" y="1556792"/>
            <a:ext cx="5040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1" name="10 8-Nokta Yıldız"/>
          <p:cNvSpPr/>
          <p:nvPr/>
        </p:nvSpPr>
        <p:spPr>
          <a:xfrm>
            <a:off x="1403648" y="4005064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11 8-Nokta Yıldız"/>
          <p:cNvSpPr/>
          <p:nvPr/>
        </p:nvSpPr>
        <p:spPr>
          <a:xfrm>
            <a:off x="1403648" y="4365104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13 8-Nokta Yıldız"/>
          <p:cNvSpPr/>
          <p:nvPr/>
        </p:nvSpPr>
        <p:spPr>
          <a:xfrm>
            <a:off x="1403648" y="4725144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15 8-Nokta Yıldız"/>
          <p:cNvSpPr/>
          <p:nvPr/>
        </p:nvSpPr>
        <p:spPr>
          <a:xfrm>
            <a:off x="1403648" y="5445224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16 8-Nokta Yıldız"/>
          <p:cNvSpPr/>
          <p:nvPr/>
        </p:nvSpPr>
        <p:spPr>
          <a:xfrm>
            <a:off x="1403648" y="5085184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8" name="17 Yuvarlatılmış Dikdörtgen"/>
          <p:cNvSpPr/>
          <p:nvPr/>
        </p:nvSpPr>
        <p:spPr>
          <a:xfrm>
            <a:off x="755576" y="2996952"/>
            <a:ext cx="7632848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8-Nokta Yıldız"/>
          <p:cNvSpPr/>
          <p:nvPr/>
        </p:nvSpPr>
        <p:spPr>
          <a:xfrm>
            <a:off x="1619672" y="3068960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19 8-Nokta Yıldız"/>
          <p:cNvSpPr/>
          <p:nvPr/>
        </p:nvSpPr>
        <p:spPr>
          <a:xfrm>
            <a:off x="2987824" y="3068960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20 8-Nokta Yıldız"/>
          <p:cNvSpPr/>
          <p:nvPr/>
        </p:nvSpPr>
        <p:spPr>
          <a:xfrm>
            <a:off x="4355976" y="3068960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21 8-Nokta Yıldız"/>
          <p:cNvSpPr/>
          <p:nvPr/>
        </p:nvSpPr>
        <p:spPr>
          <a:xfrm>
            <a:off x="5796136" y="3068960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22 8-Nokta Yıldız"/>
          <p:cNvSpPr/>
          <p:nvPr/>
        </p:nvSpPr>
        <p:spPr>
          <a:xfrm>
            <a:off x="7164288" y="3068960"/>
            <a:ext cx="288032" cy="288032"/>
          </a:xfrm>
          <a:prstGeom prst="star8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24" name="23 Resim" descr="Related imag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70000E9-F32D-4653-9C4C-B1A73912B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106" y="1239314"/>
            <a:ext cx="877058" cy="18134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183569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Pişmanlık Duygusu: Temmuz 20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1412776"/>
            <a:ext cx="2933700" cy="3695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3" y="136525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NABIZ KONTROLÜ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0109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ERİŞKİN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ÇOCUK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BEBEK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Karotis 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Karotis</a:t>
                      </a:r>
                      <a:r>
                        <a:rPr lang="tr-TR" baseline="0" dirty="0"/>
                        <a:t> veya femoral 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Brakial</a:t>
                      </a:r>
                      <a:r>
                        <a:rPr lang="tr-TR" baseline="0" dirty="0"/>
                        <a:t> arter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6322" name="Picture 2" descr="http://sr.photos2.fotosearch.com/bthumb/LIF/LIF145/pdb03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428868"/>
            <a:ext cx="2762258" cy="3071834"/>
          </a:xfrm>
          <a:prstGeom prst="rect">
            <a:avLst/>
          </a:prstGeom>
          <a:noFill/>
        </p:spPr>
      </p:pic>
      <p:pic>
        <p:nvPicPr>
          <p:cNvPr id="56324" name="Picture 4" descr="http://www.ahmetalpman.com/images/konular/karotisNabi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357430"/>
            <a:ext cx="2643206" cy="3214710"/>
          </a:xfrm>
          <a:prstGeom prst="rect">
            <a:avLst/>
          </a:prstGeom>
          <a:noFill/>
        </p:spPr>
      </p:pic>
      <p:pic>
        <p:nvPicPr>
          <p:cNvPr id="56326" name="Picture 6" descr="http://image.slidesharecdn.com/dolaimsistemimuayenesi-140518123531-phpapp01/95/dolaim-sistemi-muayenesifazlas-iin-wwwtipfakultesiorg-28-638.jpg?cb=14004221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357430"/>
            <a:ext cx="2928958" cy="3214710"/>
          </a:xfrm>
          <a:prstGeom prst="rect">
            <a:avLst/>
          </a:prstGeom>
          <a:noFill/>
        </p:spPr>
      </p:pic>
      <p:pic>
        <p:nvPicPr>
          <p:cNvPr id="9" name="Picture 3" descr="C:\Users\NEUHISQ1\Desktop\NEU Hospital Logo (2).png">
            <a:extLst>
              <a:ext uri="{FF2B5EF4-FFF2-40B4-BE49-F238E27FC236}">
                <a16:creationId xmlns:a16="http://schemas.microsoft.com/office/drawing/2014/main" id="{DA6260D8-5AB0-4AE4-A2E6-4A328DEB4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5626968" cy="1143000"/>
          </a:xfrm>
        </p:spPr>
        <p:txBody>
          <a:bodyPr>
            <a:normAutofit/>
          </a:bodyPr>
          <a:lstStyle/>
          <a:p>
            <a:r>
              <a:rPr lang="tr-TR" sz="2800" b="1" dirty="0" err="1"/>
              <a:t>KPR’e</a:t>
            </a:r>
            <a:r>
              <a:rPr lang="tr-TR" sz="2800" b="1" dirty="0"/>
              <a:t> başlanmaz ise;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sz="2400" dirty="0"/>
          </a:p>
          <a:p>
            <a:pPr>
              <a:buNone/>
            </a:pPr>
            <a:endParaRPr lang="tr-TR" sz="2400" dirty="0"/>
          </a:p>
          <a:p>
            <a:pPr>
              <a:buNone/>
            </a:pPr>
            <a:endParaRPr lang="tr-TR" sz="2400" dirty="0"/>
          </a:p>
          <a:p>
            <a:pPr>
              <a:buFont typeface="Wingdings" pitchFamily="2" charset="2"/>
              <a:buChar char="v"/>
            </a:pPr>
            <a:r>
              <a:rPr lang="tr-TR" sz="2400" dirty="0"/>
              <a:t> 0-4 dk = Beyin hasarı yok.</a:t>
            </a:r>
          </a:p>
          <a:p>
            <a:pPr>
              <a:buFont typeface="Wingdings" pitchFamily="2" charset="2"/>
              <a:buChar char="v"/>
            </a:pPr>
            <a:endParaRPr lang="tr-TR" sz="2400" dirty="0"/>
          </a:p>
          <a:p>
            <a:pPr>
              <a:buFont typeface="Wingdings" pitchFamily="2" charset="2"/>
              <a:buChar char="v"/>
            </a:pPr>
            <a:r>
              <a:rPr lang="tr-TR" sz="2400" dirty="0"/>
              <a:t> </a:t>
            </a:r>
            <a:r>
              <a:rPr lang="tr-TR" sz="2400" dirty="0">
                <a:solidFill>
                  <a:srgbClr val="FF0000"/>
                </a:solidFill>
              </a:rPr>
              <a:t>4-10 dk =</a:t>
            </a:r>
            <a:r>
              <a:rPr lang="tr-TR" sz="2400" dirty="0"/>
              <a:t> </a:t>
            </a:r>
            <a:r>
              <a:rPr lang="tr-TR" sz="2400" u="sng" dirty="0"/>
              <a:t>Beyin hasarı görülebilir.</a:t>
            </a:r>
          </a:p>
          <a:p>
            <a:pPr>
              <a:buNone/>
            </a:pPr>
            <a:endParaRPr lang="tr-TR" sz="2400" dirty="0"/>
          </a:p>
          <a:p>
            <a:pPr>
              <a:buFont typeface="Wingdings" pitchFamily="2" charset="2"/>
              <a:buChar char="v"/>
            </a:pPr>
            <a:r>
              <a:rPr lang="tr-TR" sz="2400" dirty="0"/>
              <a:t> 10 dk ve üzeri = Geri dönüşsüz beyin hasarı...</a:t>
            </a:r>
            <a:endParaRPr lang="en-US" sz="2400" dirty="0"/>
          </a:p>
        </p:txBody>
      </p:sp>
      <p:pic>
        <p:nvPicPr>
          <p:cNvPr id="43010" name="Picture 2" descr="Image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025" y="0"/>
            <a:ext cx="3228975" cy="325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547664" y="1052736"/>
          <a:ext cx="216024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Mooie vriendelijke en zelfverzekerde verpleegster aan de telefoon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645024"/>
            <a:ext cx="2160240" cy="2160240"/>
          </a:xfrm>
          <a:prstGeom prst="rect">
            <a:avLst/>
          </a:prstGeom>
          <a:noFill/>
        </p:spPr>
      </p:pic>
      <p:sp>
        <p:nvSpPr>
          <p:cNvPr id="10" name="9 Oval Belirtme Çizgisi"/>
          <p:cNvSpPr/>
          <p:nvPr/>
        </p:nvSpPr>
        <p:spPr>
          <a:xfrm>
            <a:off x="5580112" y="2132856"/>
            <a:ext cx="2592288" cy="2160240"/>
          </a:xfrm>
          <a:prstGeom prst="wedgeEllipseCallout">
            <a:avLst>
              <a:gd name="adj1" fmla="val -63458"/>
              <a:gd name="adj2" fmla="val 4435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MAVİ KOD</a:t>
            </a:r>
          </a:p>
          <a:p>
            <a:pPr algn="ctr"/>
            <a:r>
              <a:rPr lang="tr-TR" sz="1400" dirty="0">
                <a:solidFill>
                  <a:schemeClr val="tx1"/>
                </a:solidFill>
              </a:rPr>
              <a:t>1.Kat Dahiliye Poliklinik Koridoru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059832" y="1052736"/>
          <a:ext cx="187220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Dikdörtgen"/>
          <p:cNvSpPr/>
          <p:nvPr/>
        </p:nvSpPr>
        <p:spPr>
          <a:xfrm>
            <a:off x="0" y="332656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19672" y="0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5805264"/>
            <a:ext cx="9144000" cy="692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2222 MAVİ KOD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763688" y="6525344"/>
            <a:ext cx="6120680" cy="3326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</a:rPr>
              <a:t>Acil Yaşam Desteği Gerektiğinde (Kardiyak ve Solunum </a:t>
            </a:r>
            <a:r>
              <a:rPr lang="tr-TR" sz="1400" b="1" dirty="0" err="1">
                <a:solidFill>
                  <a:schemeClr val="tx1"/>
                </a:solidFill>
              </a:rPr>
              <a:t>Arresti</a:t>
            </a:r>
            <a:r>
              <a:rPr lang="tr-TR" sz="14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8 Resim" descr="Related imag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2656"/>
            <a:ext cx="712382" cy="71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kalp masajı animasyon ile ilgili görsel sonucu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67537" y="1268760"/>
            <a:ext cx="4176463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Dakikada </a:t>
            </a:r>
            <a:r>
              <a:rPr lang="tr-TR" sz="2000" b="1" dirty="0"/>
              <a:t>100-120 kardiyak bası uygulanmalı (Sınıf </a:t>
            </a:r>
            <a:r>
              <a:rPr lang="tr-TR" sz="2000" b="1" dirty="0" err="1"/>
              <a:t>IIa</a:t>
            </a:r>
            <a:r>
              <a:rPr lang="tr-TR" sz="2000" b="1" dirty="0"/>
              <a:t>, KD C-LD)</a:t>
            </a:r>
          </a:p>
          <a:p>
            <a:r>
              <a:rPr lang="tr-TR" sz="2000" dirty="0"/>
              <a:t>Bası derinliği </a:t>
            </a:r>
            <a:r>
              <a:rPr lang="tr-TR" sz="2000" b="1" dirty="0"/>
              <a:t>5 </a:t>
            </a:r>
            <a:r>
              <a:rPr lang="tr-TR" sz="2000" b="1" dirty="0" err="1"/>
              <a:t>cm’den</a:t>
            </a:r>
            <a:r>
              <a:rPr lang="tr-TR" sz="2000" b="1" dirty="0"/>
              <a:t> </a:t>
            </a:r>
            <a:r>
              <a:rPr lang="tr-TR" sz="2000" b="1" u="sng" dirty="0"/>
              <a:t>az olmayacak</a:t>
            </a:r>
            <a:r>
              <a:rPr lang="tr-TR" sz="2000" b="1" dirty="0"/>
              <a:t>! (Sınıf I, KD C-LD)</a:t>
            </a:r>
          </a:p>
          <a:p>
            <a:r>
              <a:rPr lang="tr-TR" sz="2000" dirty="0"/>
              <a:t>Göğüsün genişlemesine izin verilmeli </a:t>
            </a:r>
            <a:r>
              <a:rPr lang="tr-TR" sz="2000" b="1" dirty="0"/>
              <a:t>(Sınıf </a:t>
            </a:r>
            <a:r>
              <a:rPr lang="tr-TR" sz="2000" b="1" dirty="0" err="1"/>
              <a:t>Iıa</a:t>
            </a:r>
            <a:r>
              <a:rPr lang="tr-TR" sz="2000" b="1" dirty="0"/>
              <a:t>,KD C‐LD)</a:t>
            </a:r>
          </a:p>
          <a:p>
            <a:r>
              <a:rPr lang="tr-TR" sz="2000" dirty="0"/>
              <a:t>Basıya ara minimal olmalı </a:t>
            </a:r>
            <a:r>
              <a:rPr lang="tr-TR" sz="2000" b="1" dirty="0"/>
              <a:t>(Sınıf </a:t>
            </a:r>
            <a:r>
              <a:rPr lang="tr-TR" sz="2000" b="1" dirty="0" err="1"/>
              <a:t>Iıa</a:t>
            </a:r>
            <a:r>
              <a:rPr lang="tr-TR" sz="2000" b="1" dirty="0"/>
              <a:t>,KD C‐LD)</a:t>
            </a:r>
          </a:p>
          <a:p>
            <a:r>
              <a:rPr lang="tr-TR" sz="2000" dirty="0"/>
              <a:t>Bası uygulayanı değiştir (2 </a:t>
            </a:r>
            <a:r>
              <a:rPr lang="tr-TR" sz="2000" dirty="0" err="1"/>
              <a:t>dk</a:t>
            </a:r>
            <a:r>
              <a:rPr lang="tr-TR" sz="2000" dirty="0"/>
              <a:t>) </a:t>
            </a:r>
            <a:br>
              <a:rPr lang="tr-TR" sz="2000" dirty="0"/>
            </a:br>
            <a:endParaRPr lang="tr-TR" sz="2000" dirty="0"/>
          </a:p>
        </p:txBody>
      </p:sp>
      <p:pic>
        <p:nvPicPr>
          <p:cNvPr id="4" name="Picture 4" descr="kalp masajı animasyon ile ilgili görsel sonucu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8937" y="2852936"/>
            <a:ext cx="4005063" cy="4005064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188538AA-E516-4E92-8E37-5B08E777A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9675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560</Words>
  <Application>Microsoft Office PowerPoint</Application>
  <PresentationFormat>Ekran Gösterisi (4:3)</PresentationFormat>
  <Paragraphs>189</Paragraphs>
  <Slides>28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Arial</vt:lpstr>
      <vt:lpstr>Calibri</vt:lpstr>
      <vt:lpstr>Comic Sans MS</vt:lpstr>
      <vt:lpstr>Wingdings</vt:lpstr>
      <vt:lpstr>Ofis Teması</vt:lpstr>
      <vt:lpstr>PDF</vt:lpstr>
      <vt:lpstr>HASTANE İÇİ  KARDİYOPULMONER RESÜSİTASYON</vt:lpstr>
      <vt:lpstr>PowerPoint Sunusu</vt:lpstr>
      <vt:lpstr>PowerPoint Sunusu</vt:lpstr>
      <vt:lpstr>PowerPoint Sunusu</vt:lpstr>
      <vt:lpstr>NABIZ KONTROLÜ</vt:lpstr>
      <vt:lpstr>KPR’e başlanmaz ise;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Aşırı ventilasyondan kaçın!</vt:lpstr>
      <vt:lpstr>Aşırı ventilasyondan kaçın!</vt:lpstr>
      <vt:lpstr>PowerPoint Sunusu</vt:lpstr>
      <vt:lpstr>PowerPoint Sunusu</vt:lpstr>
      <vt:lpstr>Kritik Soru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HASTANE İÇİ  KARDİYOPULMONER RESÜSİTASYON</dc:title>
  <dc:creator>senay</dc:creator>
  <cp:lastModifiedBy>DeboMac</cp:lastModifiedBy>
  <cp:revision>170</cp:revision>
  <dcterms:created xsi:type="dcterms:W3CDTF">2020-06-18T06:39:13Z</dcterms:created>
  <dcterms:modified xsi:type="dcterms:W3CDTF">2023-08-22T09:28:41Z</dcterms:modified>
</cp:coreProperties>
</file>