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5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22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8D0412-B0F4-40F1-9346-0C7FE1B516B8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C914D0-C694-4FDD-99B9-C5A1A0EA812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13E8D-9547-41E2-AD6F-DE607E0C688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91D47-6AE4-4B39-BC96-437671727DC8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C017-C08D-4D22-9CA7-67626FE02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91D47-6AE4-4B39-BC96-437671727DC8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C017-C08D-4D22-9CA7-67626FE02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91D47-6AE4-4B39-BC96-437671727DC8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C017-C08D-4D22-9CA7-67626FE02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91D47-6AE4-4B39-BC96-437671727DC8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C017-C08D-4D22-9CA7-67626FE02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91D47-6AE4-4B39-BC96-437671727DC8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C017-C08D-4D22-9CA7-67626FE02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91D47-6AE4-4B39-BC96-437671727DC8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C017-C08D-4D22-9CA7-67626FE02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91D47-6AE4-4B39-BC96-437671727DC8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C017-C08D-4D22-9CA7-67626FE02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91D47-6AE4-4B39-BC96-437671727DC8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C017-C08D-4D22-9CA7-67626FE02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91D47-6AE4-4B39-BC96-437671727DC8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C017-C08D-4D22-9CA7-67626FE02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91D47-6AE4-4B39-BC96-437671727DC8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C017-C08D-4D22-9CA7-67626FE02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91D47-6AE4-4B39-BC96-437671727DC8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4C017-C08D-4D22-9CA7-67626FE02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91D47-6AE4-4B39-BC96-437671727DC8}" type="datetimeFigureOut">
              <a:rPr lang="tr-TR" smtClean="0"/>
              <a:pPr/>
              <a:t>22.08.2023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4C017-C08D-4D22-9CA7-67626FE02D4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HASTA KALDIRMA VE TAŞIMA TEKNİKLERİ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00300" y="3600450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tr-TR" sz="2000" b="1" dirty="0">
                <a:solidFill>
                  <a:schemeClr val="tx1"/>
                </a:solidFill>
              </a:rPr>
              <a:t>ŞENAY EVREN ÖZTAŞLI</a:t>
            </a:r>
          </a:p>
          <a:p>
            <a:pPr algn="r"/>
            <a:r>
              <a:rPr lang="tr-TR" sz="2000" b="1" dirty="0">
                <a:solidFill>
                  <a:schemeClr val="tx1"/>
                </a:solidFill>
              </a:rPr>
              <a:t>EĞİTİM HEMŞİRESİ</a:t>
            </a:r>
          </a:p>
          <a:p>
            <a:pPr algn="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457200" y="28575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22530" name="Picture 2" descr="209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43823"/>
            <a:ext cx="2571768" cy="2538077"/>
          </a:xfrm>
          <a:prstGeom prst="rect">
            <a:avLst/>
          </a:prstGeom>
          <a:noFill/>
        </p:spPr>
      </p:pic>
      <p:pic>
        <p:nvPicPr>
          <p:cNvPr id="8" name="Picture 3" descr="C:\Users\NEUHISQ1\Desktop\NEU Hospital Logo (2).png">
            <a:extLst>
              <a:ext uri="{FF2B5EF4-FFF2-40B4-BE49-F238E27FC236}">
                <a16:creationId xmlns:a16="http://schemas.microsoft.com/office/drawing/2014/main" id="{880E8174-0E86-4CCE-923B-39DEA1792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tr-TR" sz="2000" dirty="0"/>
          </a:p>
          <a:p>
            <a:pPr>
              <a:buFont typeface="Wingdings" pitchFamily="2" charset="2"/>
              <a:buChar char="Ø"/>
            </a:pPr>
            <a:endParaRPr lang="tr-TR" sz="2000" dirty="0"/>
          </a:p>
          <a:p>
            <a:pPr>
              <a:buFont typeface="Wingdings" pitchFamily="2" charset="2"/>
              <a:buChar char="Ø"/>
            </a:pPr>
            <a:r>
              <a:rPr lang="en-US" sz="2000" dirty="0" err="1"/>
              <a:t>Sandalyenin</a:t>
            </a:r>
            <a:r>
              <a:rPr lang="en-US" sz="2000" dirty="0"/>
              <a:t> </a:t>
            </a:r>
            <a:r>
              <a:rPr lang="en-US" sz="2000" dirty="0" err="1"/>
              <a:t>ayak</a:t>
            </a:r>
            <a:r>
              <a:rPr lang="en-US" sz="2000" dirty="0"/>
              <a:t> </a:t>
            </a:r>
            <a:r>
              <a:rPr lang="en-US" sz="2000" dirty="0" err="1"/>
              <a:t>gelecek</a:t>
            </a:r>
            <a:r>
              <a:rPr lang="en-US" sz="2000" dirty="0"/>
              <a:t> </a:t>
            </a:r>
            <a:r>
              <a:rPr lang="en-US" sz="2000" dirty="0" err="1"/>
              <a:t>kısmı</a:t>
            </a:r>
            <a:r>
              <a:rPr lang="en-US" sz="2000" dirty="0"/>
              <a:t> </a:t>
            </a:r>
            <a:r>
              <a:rPr lang="en-US" sz="2000" dirty="0" err="1"/>
              <a:t>dış</a:t>
            </a:r>
            <a:r>
              <a:rPr lang="en-US" sz="2000" dirty="0"/>
              <a:t> </a:t>
            </a:r>
            <a:r>
              <a:rPr lang="en-US" sz="2000" dirty="0" err="1"/>
              <a:t>yanlara</a:t>
            </a:r>
            <a:r>
              <a:rPr lang="en-US" sz="2000" dirty="0"/>
              <a:t> </a:t>
            </a:r>
            <a:r>
              <a:rPr lang="en-US" sz="2000" dirty="0" err="1"/>
              <a:t>doğru</a:t>
            </a:r>
            <a:r>
              <a:rPr lang="en-US" sz="2000" dirty="0"/>
              <a:t> </a:t>
            </a:r>
            <a:r>
              <a:rPr lang="en-US" sz="2000" dirty="0" err="1"/>
              <a:t>açılır</a:t>
            </a:r>
            <a:r>
              <a:rPr lang="en-US" sz="2000" dirty="0"/>
              <a:t>.</a:t>
            </a:r>
            <a:endParaRPr lang="tr-TR" sz="2000" dirty="0"/>
          </a:p>
          <a:p>
            <a:pPr>
              <a:buFont typeface="Wingdings" pitchFamily="2" charset="2"/>
              <a:buChar char="Ø"/>
            </a:pPr>
            <a:endParaRPr lang="tr-TR" sz="2000" dirty="0"/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Hasta </a:t>
            </a:r>
            <a:r>
              <a:rPr lang="en-US" sz="2000" dirty="0" err="1"/>
              <a:t>ayağa</a:t>
            </a:r>
            <a:r>
              <a:rPr lang="en-US" sz="2000" dirty="0"/>
              <a:t> </a:t>
            </a:r>
            <a:r>
              <a:rPr lang="en-US" sz="2000" dirty="0" err="1"/>
              <a:t>kaldırılır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sonra</a:t>
            </a:r>
            <a:r>
              <a:rPr lang="en-US" sz="2000" dirty="0"/>
              <a:t> </a:t>
            </a:r>
            <a:r>
              <a:rPr lang="en-US" sz="2000" dirty="0" err="1"/>
              <a:t>yüzünün</a:t>
            </a:r>
            <a:r>
              <a:rPr lang="en-US" sz="2000" dirty="0"/>
              <a:t> </a:t>
            </a:r>
            <a:r>
              <a:rPr lang="en-US" sz="2000" dirty="0" err="1"/>
              <a:t>sandalyenin</a:t>
            </a:r>
            <a:r>
              <a:rPr lang="en-US" sz="2000" dirty="0"/>
              <a:t> </a:t>
            </a:r>
            <a:r>
              <a:rPr lang="en-US" sz="2000" dirty="0" err="1"/>
              <a:t>tersi</a:t>
            </a:r>
            <a:r>
              <a:rPr lang="en-US" sz="2000" dirty="0"/>
              <a:t> </a:t>
            </a:r>
            <a:r>
              <a:rPr lang="en-US" sz="2000" dirty="0" err="1"/>
              <a:t>yönde</a:t>
            </a:r>
            <a:r>
              <a:rPr lang="en-US" sz="2000" dirty="0"/>
              <a:t> </a:t>
            </a:r>
            <a:r>
              <a:rPr lang="en-US" sz="2000" dirty="0" err="1"/>
              <a:t>olması</a:t>
            </a:r>
            <a:r>
              <a:rPr lang="en-US" sz="2000" dirty="0"/>
              <a:t> </a:t>
            </a:r>
            <a:r>
              <a:rPr lang="en-US" sz="2000" dirty="0" err="1"/>
              <a:t>sağlanır</a:t>
            </a:r>
            <a:r>
              <a:rPr lang="en-US" sz="2000" dirty="0"/>
              <a:t>.</a:t>
            </a:r>
            <a:endParaRPr lang="tr-TR" sz="2000" dirty="0"/>
          </a:p>
          <a:p>
            <a:pPr>
              <a:buFont typeface="Wingdings" pitchFamily="2" charset="2"/>
              <a:buChar char="Ø"/>
            </a:pPr>
            <a:endParaRPr lang="tr-TR" sz="2000" dirty="0"/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Hasta </a:t>
            </a:r>
            <a:r>
              <a:rPr lang="en-US" sz="2000" dirty="0" err="1"/>
              <a:t>oturtulur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sandalyenin</a:t>
            </a:r>
            <a:r>
              <a:rPr lang="en-US" sz="2000" dirty="0"/>
              <a:t> </a:t>
            </a:r>
            <a:r>
              <a:rPr lang="en-US" sz="2000" dirty="0" err="1"/>
              <a:t>frenleri</a:t>
            </a:r>
            <a:r>
              <a:rPr lang="en-US" sz="2000" dirty="0"/>
              <a:t> </a:t>
            </a:r>
            <a:r>
              <a:rPr lang="en-US" sz="2000" dirty="0" err="1"/>
              <a:t>açılır</a:t>
            </a:r>
            <a:r>
              <a:rPr lang="en-US" sz="2000" dirty="0"/>
              <a:t>.</a:t>
            </a:r>
            <a:endParaRPr lang="tr-TR" sz="2000" dirty="0"/>
          </a:p>
          <a:p>
            <a:pPr>
              <a:buFont typeface="Wingdings" pitchFamily="2" charset="2"/>
              <a:buChar char="Ø"/>
            </a:pPr>
            <a:endParaRPr lang="tr-TR" sz="2000" dirty="0"/>
          </a:p>
          <a:p>
            <a:pPr>
              <a:buFont typeface="Wingdings" pitchFamily="2" charset="2"/>
              <a:buChar char="Ø"/>
            </a:pP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üzeri</a:t>
            </a:r>
            <a:r>
              <a:rPr lang="en-US" sz="2000" dirty="0"/>
              <a:t> </a:t>
            </a:r>
            <a:r>
              <a:rPr lang="en-US" sz="2000" dirty="0" err="1"/>
              <a:t>örtülür</a:t>
            </a:r>
            <a:r>
              <a:rPr lang="en-US" sz="2000" dirty="0"/>
              <a:t>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43608" y="93969"/>
            <a:ext cx="72580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TEKERLEKLİ SANDALYE İLE TAŞIMA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 descr="http://player.slideplayer.biz.tr/11/3627189/data/images/img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4786330"/>
            <a:ext cx="2071669" cy="2071670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2207E53F-B893-4DB2-885F-DAC0F5D1E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tr-TR" sz="2000" dirty="0"/>
          </a:p>
          <a:p>
            <a:pPr>
              <a:buFont typeface="Wingdings" pitchFamily="2" charset="2"/>
              <a:buChar char="Ø"/>
            </a:pPr>
            <a:endParaRPr lang="tr-TR" sz="2000" dirty="0"/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Transfer </a:t>
            </a:r>
            <a:r>
              <a:rPr lang="en-US" sz="2000" dirty="0" err="1"/>
              <a:t>esnasında</a:t>
            </a:r>
            <a:r>
              <a:rPr lang="en-US" sz="2000" dirty="0"/>
              <a:t> </a:t>
            </a: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bilinç</a:t>
            </a:r>
            <a:r>
              <a:rPr lang="en-US" sz="2000" dirty="0"/>
              <a:t> </a:t>
            </a:r>
            <a:r>
              <a:rPr lang="en-US" sz="2000" dirty="0" err="1"/>
              <a:t>düzeyi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genel</a:t>
            </a:r>
            <a:r>
              <a:rPr lang="en-US" sz="2000" dirty="0"/>
              <a:t> </a:t>
            </a:r>
            <a:r>
              <a:rPr lang="en-US" sz="2000" dirty="0" err="1"/>
              <a:t>durumu</a:t>
            </a:r>
            <a:r>
              <a:rPr lang="en-US" sz="2000" dirty="0"/>
              <a:t> </a:t>
            </a:r>
            <a:r>
              <a:rPr lang="en-US" sz="2000" dirty="0" err="1">
                <a:solidFill>
                  <a:srgbClr val="FF0000"/>
                </a:solidFill>
              </a:rPr>
              <a:t>sürekli</a:t>
            </a:r>
            <a:r>
              <a:rPr lang="en-US" sz="2000" dirty="0"/>
              <a:t> </a:t>
            </a:r>
            <a:r>
              <a:rPr lang="en-US" sz="2000" dirty="0" err="1"/>
              <a:t>gözlenir</a:t>
            </a:r>
            <a:r>
              <a:rPr lang="en-US" sz="2000" dirty="0"/>
              <a:t>.</a:t>
            </a:r>
            <a:endParaRPr lang="tr-TR" sz="2000" dirty="0"/>
          </a:p>
          <a:p>
            <a:pPr>
              <a:buFont typeface="Wingdings" pitchFamily="2" charset="2"/>
              <a:buChar char="Ø"/>
            </a:pPr>
            <a:endParaRPr lang="tr-TR" sz="2000" dirty="0"/>
          </a:p>
          <a:p>
            <a:pPr>
              <a:buFont typeface="Wingdings" pitchFamily="2" charset="2"/>
              <a:buChar char="Ø"/>
            </a:pPr>
            <a:r>
              <a:rPr lang="en-US" sz="2000" dirty="0" err="1"/>
              <a:t>Hastayı</a:t>
            </a:r>
            <a:r>
              <a:rPr lang="en-US" sz="2000" dirty="0"/>
              <a:t> </a:t>
            </a:r>
            <a:r>
              <a:rPr lang="en-US" sz="2000" dirty="0" err="1"/>
              <a:t>götüren</a:t>
            </a:r>
            <a:r>
              <a:rPr lang="en-US" sz="2000" dirty="0"/>
              <a:t> </a:t>
            </a:r>
            <a:r>
              <a:rPr lang="en-US" sz="2000" dirty="0" err="1"/>
              <a:t>görevli</a:t>
            </a:r>
            <a:r>
              <a:rPr lang="en-US" sz="2000" dirty="0"/>
              <a:t> </a:t>
            </a: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götürüldüğü</a:t>
            </a:r>
            <a:r>
              <a:rPr lang="en-US" sz="2000" dirty="0"/>
              <a:t> </a:t>
            </a:r>
            <a:r>
              <a:rPr lang="en-US" sz="2000" dirty="0" err="1"/>
              <a:t>bölümdeki</a:t>
            </a:r>
            <a:r>
              <a:rPr lang="en-US" sz="2000" dirty="0"/>
              <a:t> </a:t>
            </a:r>
            <a:r>
              <a:rPr lang="en-US" sz="2000" dirty="0" err="1"/>
              <a:t>görevliye</a:t>
            </a:r>
            <a:r>
              <a:rPr lang="en-US" sz="2000" dirty="0"/>
              <a:t> </a:t>
            </a:r>
            <a:r>
              <a:rPr lang="en-US" sz="2000" dirty="0" err="1"/>
              <a:t>hastayı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dosyasını</a:t>
            </a:r>
            <a:r>
              <a:rPr lang="en-US" sz="2000" dirty="0"/>
              <a:t> </a:t>
            </a:r>
            <a:r>
              <a:rPr lang="en-US" sz="2000" dirty="0" err="1"/>
              <a:t>teslim</a:t>
            </a:r>
            <a:r>
              <a:rPr lang="en-US" sz="2000" dirty="0"/>
              <a:t> </a:t>
            </a:r>
            <a:r>
              <a:rPr lang="en-US" sz="2000" dirty="0" err="1"/>
              <a:t>eder</a:t>
            </a:r>
            <a:r>
              <a:rPr lang="en-US" sz="2000" dirty="0"/>
              <a:t>.</a:t>
            </a:r>
            <a:endParaRPr lang="tr-TR" sz="2000" dirty="0"/>
          </a:p>
          <a:p>
            <a:pPr>
              <a:buFont typeface="Wingdings" pitchFamily="2" charset="2"/>
              <a:buChar char="Ø"/>
            </a:pPr>
            <a:endParaRPr lang="tr-TR" sz="2000" dirty="0"/>
          </a:p>
          <a:p>
            <a:pPr>
              <a:buFont typeface="Wingdings" pitchFamily="2" charset="2"/>
              <a:buChar char="Ø"/>
            </a:pPr>
            <a:r>
              <a:rPr lang="en-US" sz="2000" dirty="0" err="1"/>
              <a:t>Taşıma</a:t>
            </a:r>
            <a:r>
              <a:rPr lang="en-US" sz="2000" dirty="0"/>
              <a:t> </a:t>
            </a:r>
            <a:r>
              <a:rPr lang="en-US" sz="2000" dirty="0" err="1"/>
              <a:t>sırasında</a:t>
            </a:r>
            <a:r>
              <a:rPr lang="en-US" sz="2000" dirty="0"/>
              <a:t> </a:t>
            </a:r>
            <a:r>
              <a:rPr lang="en-US" sz="2000" dirty="0" err="1"/>
              <a:t>hasta</a:t>
            </a:r>
            <a:r>
              <a:rPr lang="tr-TR" sz="2000" dirty="0"/>
              <a:t>nın</a:t>
            </a:r>
            <a:r>
              <a:rPr lang="en-US" sz="2000" dirty="0"/>
              <a:t> </a:t>
            </a:r>
            <a:r>
              <a:rPr lang="en-US" sz="2000" dirty="0" err="1"/>
              <a:t>düşmesini</a:t>
            </a:r>
            <a:r>
              <a:rPr lang="en-US" sz="2000" dirty="0"/>
              <a:t> </a:t>
            </a:r>
            <a:r>
              <a:rPr lang="en-US" sz="2000" dirty="0" err="1"/>
              <a:t>önlemek</a:t>
            </a:r>
            <a:r>
              <a:rPr lang="en-US" sz="2000" dirty="0"/>
              <a:t> </a:t>
            </a:r>
            <a:r>
              <a:rPr lang="en-US" sz="2000" dirty="0" err="1"/>
              <a:t>amacıyla</a:t>
            </a:r>
            <a:r>
              <a:rPr lang="en-US" sz="2000" dirty="0"/>
              <a:t> </a:t>
            </a:r>
            <a:r>
              <a:rPr lang="en-US" sz="2000" dirty="0" err="1"/>
              <a:t>gerekli</a:t>
            </a:r>
            <a:r>
              <a:rPr lang="en-US" sz="2000" dirty="0"/>
              <a:t> </a:t>
            </a:r>
            <a:r>
              <a:rPr lang="en-US" sz="2000" dirty="0" err="1"/>
              <a:t>önlemler</a:t>
            </a:r>
            <a:r>
              <a:rPr lang="en-US" sz="2000" dirty="0"/>
              <a:t> </a:t>
            </a:r>
            <a:r>
              <a:rPr lang="en-US" sz="2000" dirty="0" err="1"/>
              <a:t>alınır</a:t>
            </a:r>
            <a:r>
              <a:rPr lang="en-US" sz="2000" dirty="0"/>
              <a:t>. 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187624" y="11266"/>
            <a:ext cx="72580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TEKERLEKLİ SANDALYE İLE TAŞIMA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 descr="http://player.slideplayer.biz.tr/11/3627189/data/images/img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4786330"/>
            <a:ext cx="2071669" cy="2071670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EA548476-C86A-4C6B-9A22-E058B967D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tr-TR" sz="2000" u="sng" dirty="0"/>
          </a:p>
          <a:p>
            <a:pPr>
              <a:buFont typeface="Wingdings" pitchFamily="2" charset="2"/>
              <a:buChar char="v"/>
            </a:pPr>
            <a:r>
              <a:rPr lang="tr-TR" sz="2000" u="sng" dirty="0"/>
              <a:t>En az</a:t>
            </a:r>
            <a:r>
              <a:rPr lang="tr-TR" sz="2000" dirty="0"/>
              <a:t> </a:t>
            </a:r>
            <a:r>
              <a:rPr lang="en-US" sz="2000" dirty="0" err="1">
                <a:solidFill>
                  <a:srgbClr val="FF0000"/>
                </a:solidFill>
              </a:rPr>
              <a:t>iki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kişi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yapılır</a:t>
            </a:r>
            <a:r>
              <a:rPr lang="tr-TR" sz="2000" dirty="0"/>
              <a:t>.</a:t>
            </a:r>
          </a:p>
          <a:p>
            <a:pPr>
              <a:buFont typeface="Wingdings" pitchFamily="2" charset="2"/>
              <a:buChar char="v"/>
            </a:pPr>
            <a:endParaRPr lang="tr-TR" sz="2000" dirty="0"/>
          </a:p>
          <a:p>
            <a:pPr>
              <a:buFont typeface="Wingdings" pitchFamily="2" charset="2"/>
              <a:buChar char="v"/>
            </a:pPr>
            <a:r>
              <a:rPr lang="en-US" sz="2000" dirty="0" err="1"/>
              <a:t>Sedye</a:t>
            </a:r>
            <a:r>
              <a:rPr lang="en-US" sz="2000" dirty="0"/>
              <a:t> </a:t>
            </a:r>
            <a:r>
              <a:rPr lang="en-US" sz="2000" dirty="0" err="1"/>
              <a:t>hasta</a:t>
            </a:r>
            <a:r>
              <a:rPr lang="en-US" sz="2000" dirty="0"/>
              <a:t> </a:t>
            </a:r>
            <a:r>
              <a:rPr lang="en-US" sz="2000" dirty="0" err="1"/>
              <a:t>yatağının</a:t>
            </a:r>
            <a:r>
              <a:rPr lang="en-US" sz="2000" dirty="0"/>
              <a:t> </a:t>
            </a:r>
            <a:r>
              <a:rPr lang="en-US" sz="2000" dirty="0" err="1"/>
              <a:t>yanına</a:t>
            </a:r>
            <a:r>
              <a:rPr lang="en-US" sz="2000" dirty="0"/>
              <a:t> </a:t>
            </a:r>
            <a:r>
              <a:rPr lang="en-US" sz="2000" dirty="0" err="1"/>
              <a:t>getirilir</a:t>
            </a:r>
            <a:r>
              <a:rPr lang="en-US" sz="2000" dirty="0"/>
              <a:t>. </a:t>
            </a:r>
            <a:r>
              <a:rPr lang="en-US" sz="2000" dirty="0" err="1"/>
              <a:t>Sedyenin</a:t>
            </a:r>
            <a:r>
              <a:rPr lang="en-US" sz="2000" dirty="0"/>
              <a:t> </a:t>
            </a:r>
            <a:r>
              <a:rPr lang="en-US" sz="2000" dirty="0" err="1"/>
              <a:t>ayakları</a:t>
            </a:r>
            <a:r>
              <a:rPr lang="en-US" sz="2000" dirty="0"/>
              <a:t> </a:t>
            </a:r>
            <a:r>
              <a:rPr lang="en-US" sz="2000" dirty="0" err="1"/>
              <a:t>kilitlenir</a:t>
            </a:r>
            <a:r>
              <a:rPr lang="en-US" sz="2000" dirty="0"/>
              <a:t>. </a:t>
            </a:r>
            <a:endParaRPr lang="tr-TR" sz="2000" dirty="0"/>
          </a:p>
          <a:p>
            <a:pPr>
              <a:buFont typeface="Wingdings" pitchFamily="2" charset="2"/>
              <a:buChar char="v"/>
            </a:pPr>
            <a:endParaRPr lang="tr-TR" sz="2000" dirty="0"/>
          </a:p>
          <a:p>
            <a:pPr>
              <a:buFont typeface="Wingdings" pitchFamily="2" charset="2"/>
              <a:buChar char="v"/>
            </a:pPr>
            <a:r>
              <a:rPr lang="en-US" sz="2000" dirty="0" err="1"/>
              <a:t>Yatak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sedyenin</a:t>
            </a:r>
            <a:r>
              <a:rPr lang="en-US" sz="2000" dirty="0"/>
              <a:t> </a:t>
            </a:r>
            <a:r>
              <a:rPr lang="en-US" sz="2000" dirty="0" err="1"/>
              <a:t>baş</a:t>
            </a:r>
            <a:r>
              <a:rPr lang="en-US" sz="2000" dirty="0"/>
              <a:t> </a:t>
            </a:r>
            <a:r>
              <a:rPr lang="en-US" sz="2000" dirty="0" err="1"/>
              <a:t>kısmının</a:t>
            </a:r>
            <a:r>
              <a:rPr lang="en-US" sz="2000" dirty="0"/>
              <a:t> </a:t>
            </a:r>
            <a:r>
              <a:rPr lang="en-US" sz="2000" dirty="0" err="1"/>
              <a:t>aynı</a:t>
            </a:r>
            <a:r>
              <a:rPr lang="en-US" sz="2000" dirty="0"/>
              <a:t> </a:t>
            </a:r>
            <a:r>
              <a:rPr lang="en-US" sz="2000" dirty="0" err="1"/>
              <a:t>yönde</a:t>
            </a:r>
            <a:r>
              <a:rPr lang="en-US" sz="2000" dirty="0"/>
              <a:t> </a:t>
            </a:r>
            <a:r>
              <a:rPr lang="en-US" sz="2000" dirty="0" err="1"/>
              <a:t>olmasına</a:t>
            </a:r>
            <a:r>
              <a:rPr lang="en-US" sz="2000" dirty="0"/>
              <a:t> </a:t>
            </a:r>
            <a:r>
              <a:rPr lang="en-US" sz="2000" dirty="0" err="1"/>
              <a:t>dikkat</a:t>
            </a:r>
            <a:r>
              <a:rPr lang="en-US" sz="2000" dirty="0"/>
              <a:t> </a:t>
            </a:r>
            <a:r>
              <a:rPr lang="en-US" sz="2000" dirty="0" err="1"/>
              <a:t>edilir</a:t>
            </a:r>
            <a:r>
              <a:rPr lang="en-US" sz="2000" dirty="0"/>
              <a:t>.</a:t>
            </a:r>
            <a:endParaRPr lang="tr-TR" sz="2000" dirty="0"/>
          </a:p>
          <a:p>
            <a:pPr>
              <a:buFont typeface="Wingdings" pitchFamily="2" charset="2"/>
              <a:buChar char="v"/>
            </a:pPr>
            <a:endParaRPr lang="tr-TR" sz="2000" dirty="0"/>
          </a:p>
          <a:p>
            <a:pPr>
              <a:buFont typeface="Wingdings" pitchFamily="2" charset="2"/>
              <a:buChar char="v"/>
            </a:pP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ayak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baş</a:t>
            </a:r>
            <a:r>
              <a:rPr lang="en-US" sz="2000" dirty="0"/>
              <a:t> </a:t>
            </a:r>
            <a:r>
              <a:rPr lang="en-US" sz="2000" dirty="0" err="1"/>
              <a:t>kısmına</a:t>
            </a:r>
            <a:r>
              <a:rPr lang="en-US" sz="2000" dirty="0"/>
              <a:t> </a:t>
            </a:r>
            <a:r>
              <a:rPr lang="en-US" sz="2000" dirty="0" err="1"/>
              <a:t>geçilir</a:t>
            </a:r>
            <a:r>
              <a:rPr lang="en-US" sz="2000" dirty="0"/>
              <a:t>. </a:t>
            </a:r>
            <a:r>
              <a:rPr lang="en-US" sz="2000" dirty="0" err="1"/>
              <a:t>Eğer</a:t>
            </a:r>
            <a:r>
              <a:rPr lang="en-US" sz="2000" dirty="0"/>
              <a:t> </a:t>
            </a:r>
            <a:r>
              <a:rPr lang="en-US" sz="2000" dirty="0" err="1"/>
              <a:t>gereksinim</a:t>
            </a:r>
            <a:r>
              <a:rPr lang="en-US" sz="2000" dirty="0"/>
              <a:t> </a:t>
            </a:r>
            <a:r>
              <a:rPr lang="en-US" sz="2000" dirty="0" err="1"/>
              <a:t>var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 </a:t>
            </a:r>
            <a:r>
              <a:rPr lang="en-US" sz="2000" dirty="0" err="1"/>
              <a:t>üçüncü</a:t>
            </a:r>
            <a:r>
              <a:rPr lang="en-US" sz="2000" dirty="0"/>
              <a:t> </a:t>
            </a:r>
            <a:r>
              <a:rPr lang="en-US" sz="2000" dirty="0" err="1"/>
              <a:t>kişiyi</a:t>
            </a:r>
            <a:r>
              <a:rPr lang="en-US" sz="2000" dirty="0"/>
              <a:t> </a:t>
            </a:r>
            <a:r>
              <a:rPr lang="en-US" sz="2000" dirty="0" err="1"/>
              <a:t>orta</a:t>
            </a:r>
            <a:r>
              <a:rPr lang="en-US" sz="2000" dirty="0"/>
              <a:t> </a:t>
            </a:r>
            <a:r>
              <a:rPr lang="en-US" sz="2000" dirty="0" err="1"/>
              <a:t>kısmında</a:t>
            </a:r>
            <a:r>
              <a:rPr lang="en-US" sz="2000" dirty="0"/>
              <a:t> </a:t>
            </a:r>
            <a:r>
              <a:rPr lang="en-US" sz="2000" dirty="0" err="1"/>
              <a:t>bulundurulur</a:t>
            </a:r>
            <a:r>
              <a:rPr lang="en-US" sz="2000" dirty="0"/>
              <a:t>. 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59632" y="96556"/>
            <a:ext cx="72580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SEDYE İLE TAŞIMA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 descr="Image result for sedy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5357826"/>
            <a:ext cx="2428860" cy="1500173"/>
          </a:xfrm>
          <a:prstGeom prst="rect">
            <a:avLst/>
          </a:prstGeom>
          <a:noFill/>
        </p:spPr>
      </p:pic>
      <p:pic>
        <p:nvPicPr>
          <p:cNvPr id="7" name="Picture 3" descr="C:\Users\NEUHISQ1\Desktop\NEU Hospital Logo (2).png">
            <a:extLst>
              <a:ext uri="{FF2B5EF4-FFF2-40B4-BE49-F238E27FC236}">
                <a16:creationId xmlns:a16="http://schemas.microsoft.com/office/drawing/2014/main" id="{BBFBE817-011C-4832-B1A1-C53F719B0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7245" y="-2588"/>
            <a:ext cx="7329510" cy="1143000"/>
          </a:xfrm>
        </p:spPr>
        <p:txBody>
          <a:bodyPr>
            <a:noAutofit/>
          </a:bodyPr>
          <a:lstStyle/>
          <a:p>
            <a:pPr lvl="0"/>
            <a:br>
              <a:rPr lang="tr-TR" sz="2400" b="1" dirty="0"/>
            </a:br>
            <a:r>
              <a:rPr lang="tr-TR" sz="2400" b="1" dirty="0"/>
              <a:t>SEDYE İLE TAŞIMA</a:t>
            </a:r>
            <a:br>
              <a:rPr lang="en-US" sz="2400" b="1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tr-TR" sz="2000" u="sng" dirty="0"/>
          </a:p>
          <a:p>
            <a:pPr>
              <a:buFont typeface="Wingdings" pitchFamily="2" charset="2"/>
              <a:buChar char="v"/>
            </a:pPr>
            <a:r>
              <a:rPr lang="en-US" sz="2000" u="sng" dirty="0" err="1"/>
              <a:t>Ekip</a:t>
            </a:r>
            <a:r>
              <a:rPr lang="en-US" sz="2000" u="sng" dirty="0"/>
              <a:t> </a:t>
            </a:r>
            <a:r>
              <a:rPr lang="en-US" sz="2000" u="sng" dirty="0" err="1"/>
              <a:t>liderinin</a:t>
            </a:r>
            <a:r>
              <a:rPr lang="en-US" sz="2000" u="sng" dirty="0"/>
              <a:t> </a:t>
            </a:r>
            <a:r>
              <a:rPr lang="en-US" sz="2000" dirty="0"/>
              <a:t>“</a:t>
            </a:r>
            <a:r>
              <a:rPr lang="en-US" sz="2000" dirty="0" err="1"/>
              <a:t>bir</a:t>
            </a:r>
            <a:r>
              <a:rPr lang="en-US" sz="2000" dirty="0"/>
              <a:t>, </a:t>
            </a:r>
            <a:r>
              <a:rPr lang="en-US" sz="2000" dirty="0" err="1"/>
              <a:t>iki</a:t>
            </a:r>
            <a:r>
              <a:rPr lang="en-US" sz="2000" dirty="0"/>
              <a:t>, </a:t>
            </a:r>
            <a:r>
              <a:rPr lang="en-US" sz="2000" dirty="0" err="1"/>
              <a:t>üç</a:t>
            </a:r>
            <a:r>
              <a:rPr lang="en-US" sz="2000" dirty="0"/>
              <a:t>…” </a:t>
            </a:r>
            <a:r>
              <a:rPr lang="en-US" sz="2000" dirty="0" err="1"/>
              <a:t>komutuyla</a:t>
            </a:r>
            <a:r>
              <a:rPr lang="en-US" sz="2000" dirty="0"/>
              <a:t> hasta </a:t>
            </a:r>
            <a:r>
              <a:rPr lang="en-US" sz="2000" dirty="0" err="1"/>
              <a:t>kaldır</a:t>
            </a:r>
            <a:r>
              <a:rPr lang="tr-TR" sz="2000" dirty="0"/>
              <a:t>ıl</a:t>
            </a:r>
            <a:r>
              <a:rPr lang="en-US" sz="2000" dirty="0"/>
              <a:t>arak </a:t>
            </a:r>
            <a:r>
              <a:rPr lang="en-US" sz="2000" dirty="0" err="1"/>
              <a:t>sedyeye</a:t>
            </a:r>
            <a:r>
              <a:rPr lang="en-US" sz="2000" dirty="0"/>
              <a:t> </a:t>
            </a:r>
            <a:r>
              <a:rPr lang="en-US" sz="2000" dirty="0" err="1"/>
              <a:t>alınır</a:t>
            </a:r>
            <a:r>
              <a:rPr lang="en-US" sz="2000" dirty="0"/>
              <a:t>. </a:t>
            </a:r>
            <a:endParaRPr lang="tr-TR" sz="2000" dirty="0"/>
          </a:p>
          <a:p>
            <a:pPr>
              <a:buFont typeface="Wingdings" pitchFamily="2" charset="2"/>
              <a:buChar char="v"/>
            </a:pPr>
            <a:endParaRPr lang="tr-TR" sz="2000" dirty="0"/>
          </a:p>
          <a:p>
            <a:pPr>
              <a:buFont typeface="Wingdings" pitchFamily="2" charset="2"/>
              <a:buChar char="v"/>
            </a:pP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üzeri</a:t>
            </a:r>
            <a:r>
              <a:rPr lang="tr-TR" sz="2000" dirty="0"/>
              <a:t> </a:t>
            </a:r>
            <a:r>
              <a:rPr lang="en-US" sz="2000" dirty="0" err="1"/>
              <a:t>örtülür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mahremiyetine</a:t>
            </a:r>
            <a:r>
              <a:rPr lang="en-US" sz="2000" dirty="0"/>
              <a:t> </a:t>
            </a:r>
            <a:r>
              <a:rPr lang="en-US" sz="2000" dirty="0" err="1"/>
              <a:t>dikkat</a:t>
            </a:r>
            <a:r>
              <a:rPr lang="en-US" sz="2000" dirty="0"/>
              <a:t> </a:t>
            </a:r>
            <a:r>
              <a:rPr lang="en-US" sz="2000" dirty="0" err="1"/>
              <a:t>edilir</a:t>
            </a:r>
            <a:r>
              <a:rPr lang="en-US" sz="2000" dirty="0"/>
              <a:t>.</a:t>
            </a:r>
            <a:endParaRPr lang="tr-TR" sz="2000" dirty="0"/>
          </a:p>
          <a:p>
            <a:pPr>
              <a:buFont typeface="Wingdings" pitchFamily="2" charset="2"/>
              <a:buChar char="v"/>
            </a:pPr>
            <a:endParaRPr lang="tr-TR" sz="2000" dirty="0"/>
          </a:p>
          <a:p>
            <a:pPr>
              <a:buFont typeface="Wingdings" pitchFamily="2" charset="2"/>
              <a:buChar char="v"/>
            </a:pPr>
            <a:r>
              <a:rPr lang="en-US" sz="2000" dirty="0"/>
              <a:t>Hasta </a:t>
            </a:r>
            <a:r>
              <a:rPr lang="en-US" sz="2000" dirty="0" err="1"/>
              <a:t>dosyası</a:t>
            </a:r>
            <a:r>
              <a:rPr lang="en-US" sz="2000" dirty="0"/>
              <a:t> </a:t>
            </a:r>
            <a:r>
              <a:rPr lang="en-US" sz="2000" dirty="0" err="1"/>
              <a:t>sedyeye</a:t>
            </a:r>
            <a:r>
              <a:rPr lang="en-US" sz="2000" dirty="0"/>
              <a:t> </a:t>
            </a:r>
            <a:r>
              <a:rPr lang="en-US" sz="2000" u="sng" dirty="0" err="1"/>
              <a:t>konmamalıdır</a:t>
            </a:r>
            <a:r>
              <a:rPr lang="en-US" sz="2000" dirty="0"/>
              <a:t>. </a:t>
            </a:r>
            <a:endParaRPr lang="tr-TR" sz="2000" dirty="0"/>
          </a:p>
          <a:p>
            <a:pPr>
              <a:buFont typeface="Wingdings" pitchFamily="2" charset="2"/>
              <a:buChar char="v"/>
            </a:pPr>
            <a:endParaRPr lang="en-US" sz="2000" dirty="0"/>
          </a:p>
          <a:p>
            <a:pPr>
              <a:buFont typeface="Wingdings" pitchFamily="2" charset="2"/>
              <a:buChar char="v"/>
            </a:pPr>
            <a:r>
              <a:rPr lang="en-US" sz="2000" dirty="0" err="1"/>
              <a:t>Sedye</a:t>
            </a:r>
            <a:r>
              <a:rPr lang="tr-TR" sz="2000" dirty="0"/>
              <a:t>den </a:t>
            </a:r>
            <a:r>
              <a:rPr lang="en-US" sz="2000" dirty="0" err="1"/>
              <a:t>hasta</a:t>
            </a:r>
            <a:r>
              <a:rPr lang="tr-TR" sz="2000" dirty="0"/>
              <a:t>nın</a:t>
            </a:r>
            <a:r>
              <a:rPr lang="en-US" sz="2000" dirty="0"/>
              <a:t> </a:t>
            </a:r>
            <a:r>
              <a:rPr lang="en-US" sz="2000" dirty="0" err="1"/>
              <a:t>düşmesini</a:t>
            </a:r>
            <a:r>
              <a:rPr lang="en-US" sz="2000" dirty="0"/>
              <a:t> </a:t>
            </a:r>
            <a:r>
              <a:rPr lang="en-US" sz="2000" dirty="0" err="1"/>
              <a:t>önlemek</a:t>
            </a:r>
            <a:r>
              <a:rPr lang="en-US" sz="2000" dirty="0"/>
              <a:t> </a:t>
            </a:r>
            <a:r>
              <a:rPr lang="en-US" sz="2000" dirty="0" err="1"/>
              <a:t>amacıyla</a:t>
            </a:r>
            <a:r>
              <a:rPr lang="en-US" sz="2000" dirty="0"/>
              <a:t> </a:t>
            </a:r>
            <a:r>
              <a:rPr lang="en-US" sz="2000" dirty="0" err="1"/>
              <a:t>gerekli</a:t>
            </a:r>
            <a:r>
              <a:rPr lang="en-US" sz="2000" dirty="0"/>
              <a:t> </a:t>
            </a:r>
            <a:r>
              <a:rPr lang="en-US" sz="2000" dirty="0" err="1"/>
              <a:t>önlemler</a:t>
            </a:r>
            <a:r>
              <a:rPr lang="en-US" sz="2000" dirty="0"/>
              <a:t> </a:t>
            </a:r>
            <a:r>
              <a:rPr lang="en-US" sz="2000" dirty="0" err="1"/>
              <a:t>alınır</a:t>
            </a:r>
            <a:r>
              <a:rPr lang="tr-TR" sz="2000" dirty="0"/>
              <a:t>.</a:t>
            </a:r>
          </a:p>
        </p:txBody>
      </p:sp>
      <p:pic>
        <p:nvPicPr>
          <p:cNvPr id="5" name="Picture 2" descr="Image result for sedy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5357826"/>
            <a:ext cx="2428860" cy="1500173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DB094FF5-DDE4-4B82-9A4F-5F66759ED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ttp://afetveaciltip2016.org/userfiles/images/neu-logo-6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555180" cy="1500173"/>
          </a:xfrm>
          <a:prstGeom prst="rect">
            <a:avLst/>
          </a:prstGeom>
          <a:noFill/>
        </p:spPr>
      </p:pic>
      <p:pic>
        <p:nvPicPr>
          <p:cNvPr id="5" name="Picture 2" descr="Image result for hasta taşıma komik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0"/>
            <a:ext cx="7400948" cy="1290428"/>
          </a:xfrm>
        </p:spPr>
        <p:txBody>
          <a:bodyPr>
            <a:noAutofit/>
          </a:bodyPr>
          <a:lstStyle/>
          <a:p>
            <a:r>
              <a:rPr lang="tr-TR" sz="2000" b="1" dirty="0"/>
              <a:t>ÇARŞAF KULLANARAK HASTANIN YATAKTAN SEDYEYE/SEDYEDEN YATAĞA ALINMASI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626968" cy="45259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endParaRPr lang="tr-TR" sz="2000" dirty="0"/>
          </a:p>
          <a:p>
            <a:pPr>
              <a:buFont typeface="Wingdings" pitchFamily="2" charset="2"/>
              <a:buChar char="§"/>
            </a:pPr>
            <a:r>
              <a:rPr lang="en-US" sz="2000" dirty="0"/>
              <a:t>Hasta </a:t>
            </a:r>
            <a:r>
              <a:rPr lang="en-US" sz="2000" dirty="0" err="1"/>
              <a:t>yatağında</a:t>
            </a:r>
            <a:r>
              <a:rPr lang="en-US" sz="2000" dirty="0"/>
              <a:t> </a:t>
            </a:r>
            <a:r>
              <a:rPr lang="en-US" sz="2000" dirty="0" err="1"/>
              <a:t>yan</a:t>
            </a:r>
            <a:r>
              <a:rPr lang="en-US" sz="2000" dirty="0"/>
              <a:t> </a:t>
            </a:r>
            <a:r>
              <a:rPr lang="en-US" sz="2000" dirty="0" err="1"/>
              <a:t>döndürülür</a:t>
            </a:r>
            <a:r>
              <a:rPr lang="tr-TR" sz="2000" dirty="0"/>
              <a:t>.</a:t>
            </a:r>
          </a:p>
          <a:p>
            <a:pPr>
              <a:buFont typeface="Wingdings" pitchFamily="2" charset="2"/>
              <a:buChar char="§"/>
            </a:pPr>
            <a:endParaRPr lang="tr-TR" sz="2000" dirty="0"/>
          </a:p>
          <a:p>
            <a:pPr>
              <a:buFont typeface="Wingdings" pitchFamily="2" charset="2"/>
              <a:buChar char="§"/>
            </a:pPr>
            <a:r>
              <a:rPr lang="en-US" sz="2000" dirty="0" err="1"/>
              <a:t>Çarşaf</a:t>
            </a:r>
            <a:r>
              <a:rPr lang="en-US" sz="2000" dirty="0"/>
              <a:t> </a:t>
            </a: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sırtı</a:t>
            </a:r>
            <a:r>
              <a:rPr lang="en-US" sz="2000" dirty="0"/>
              <a:t> </a:t>
            </a:r>
            <a:r>
              <a:rPr lang="en-US" sz="2000" dirty="0" err="1"/>
              <a:t>tarafına</a:t>
            </a:r>
            <a:r>
              <a:rPr lang="en-US" sz="2000" dirty="0"/>
              <a:t> </a:t>
            </a:r>
            <a:r>
              <a:rPr lang="en-US" sz="2000" dirty="0" err="1"/>
              <a:t>yatağın</a:t>
            </a:r>
            <a:r>
              <a:rPr lang="en-US" sz="2000" dirty="0"/>
              <a:t> </a:t>
            </a:r>
            <a:r>
              <a:rPr lang="en-US" sz="2000" dirty="0" err="1"/>
              <a:t>üzerine</a:t>
            </a:r>
            <a:r>
              <a:rPr lang="en-US" sz="2000" dirty="0"/>
              <a:t> </a:t>
            </a:r>
            <a:r>
              <a:rPr lang="en-US" sz="2000" dirty="0" err="1"/>
              <a:t>serilir</a:t>
            </a:r>
            <a:r>
              <a:rPr lang="en-US" sz="2000" dirty="0"/>
              <a:t> </a:t>
            </a:r>
            <a:r>
              <a:rPr lang="tr-TR" sz="2000" dirty="0"/>
              <a:t>.</a:t>
            </a:r>
          </a:p>
          <a:p>
            <a:pPr>
              <a:buFont typeface="Wingdings" pitchFamily="2" charset="2"/>
              <a:buChar char="§"/>
            </a:pPr>
            <a:endParaRPr lang="tr-TR" sz="2000" dirty="0"/>
          </a:p>
          <a:p>
            <a:pPr>
              <a:buFont typeface="Wingdings" pitchFamily="2" charset="2"/>
              <a:buChar char="§"/>
            </a:pPr>
            <a:r>
              <a:rPr lang="en-US" sz="2000" dirty="0"/>
              <a:t>Hasta </a:t>
            </a:r>
            <a:r>
              <a:rPr lang="en-US" sz="2000" dirty="0" err="1"/>
              <a:t>çarşaf</a:t>
            </a:r>
            <a:r>
              <a:rPr lang="en-US" sz="2000" dirty="0"/>
              <a:t> </a:t>
            </a:r>
            <a:r>
              <a:rPr lang="en-US" sz="2000" dirty="0" err="1"/>
              <a:t>üzerine</a:t>
            </a:r>
            <a:r>
              <a:rPr lang="en-US" sz="2000" dirty="0"/>
              <a:t> </a:t>
            </a:r>
            <a:r>
              <a:rPr lang="en-US" sz="2000" dirty="0" err="1"/>
              <a:t>döndürülür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çarşaf</a:t>
            </a:r>
            <a:r>
              <a:rPr lang="tr-TR" sz="2000" dirty="0"/>
              <a:t> üstüne</a:t>
            </a:r>
            <a:r>
              <a:rPr lang="en-US" sz="2000" dirty="0"/>
              <a:t> </a:t>
            </a:r>
            <a:r>
              <a:rPr lang="en-US" sz="2000" dirty="0" err="1"/>
              <a:t>alınır</a:t>
            </a:r>
            <a:r>
              <a:rPr lang="tr-TR" sz="2000" dirty="0"/>
              <a:t>.</a:t>
            </a:r>
          </a:p>
          <a:p>
            <a:pPr>
              <a:buFont typeface="Wingdings" pitchFamily="2" charset="2"/>
              <a:buChar char="§"/>
            </a:pPr>
            <a:endParaRPr lang="tr-TR" sz="2000" dirty="0"/>
          </a:p>
          <a:p>
            <a:pPr>
              <a:buFont typeface="Wingdings" pitchFamily="2" charset="2"/>
              <a:buChar char="§"/>
            </a:pPr>
            <a:r>
              <a:rPr lang="en-US" sz="2000" dirty="0" err="1"/>
              <a:t>Sedye</a:t>
            </a:r>
            <a:r>
              <a:rPr lang="en-US" sz="2000" dirty="0"/>
              <a:t> </a:t>
            </a:r>
            <a:r>
              <a:rPr lang="en-US" sz="2000" dirty="0" err="1"/>
              <a:t>yatağa</a:t>
            </a:r>
            <a:r>
              <a:rPr lang="en-US" sz="2000" dirty="0"/>
              <a:t> </a:t>
            </a:r>
            <a:r>
              <a:rPr lang="en-US" sz="2000" dirty="0" err="1"/>
              <a:t>paralel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yerleştirilir</a:t>
            </a:r>
            <a:r>
              <a:rPr lang="tr-TR" sz="2000" dirty="0"/>
              <a:t>.</a:t>
            </a:r>
          </a:p>
          <a:p>
            <a:pPr>
              <a:buFont typeface="Wingdings" pitchFamily="2" charset="2"/>
              <a:buChar char="§"/>
            </a:pPr>
            <a:endParaRPr lang="tr-TR" sz="2000" dirty="0"/>
          </a:p>
          <a:p>
            <a:pPr>
              <a:buFont typeface="Wingdings" pitchFamily="2" charset="2"/>
              <a:buChar char="§"/>
            </a:pPr>
            <a:r>
              <a:rPr lang="en-US" sz="2000" dirty="0" err="1"/>
              <a:t>Hasta</a:t>
            </a:r>
            <a:r>
              <a:rPr lang="en-US" sz="2000" dirty="0"/>
              <a:t> </a:t>
            </a:r>
            <a:r>
              <a:rPr lang="en-US" sz="2000" dirty="0" err="1"/>
              <a:t>sedyeye</a:t>
            </a:r>
            <a:r>
              <a:rPr lang="en-US" sz="2000" dirty="0"/>
              <a:t> </a:t>
            </a:r>
            <a:r>
              <a:rPr lang="en-US" sz="2000" dirty="0" err="1"/>
              <a:t>yavaş</a:t>
            </a:r>
            <a:r>
              <a:rPr lang="en-US" sz="2000" dirty="0"/>
              <a:t> </a:t>
            </a:r>
            <a:r>
              <a:rPr lang="en-US" sz="2000" dirty="0" err="1"/>
              <a:t>hareketlerle</a:t>
            </a:r>
            <a:r>
              <a:rPr lang="en-US" sz="2000" dirty="0"/>
              <a:t> </a:t>
            </a:r>
            <a:r>
              <a:rPr lang="en-US" sz="2000" dirty="0" err="1"/>
              <a:t>çarşaf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aktarılır</a:t>
            </a:r>
            <a:r>
              <a:rPr lang="tr-TR" sz="2000" dirty="0"/>
              <a:t>.</a:t>
            </a:r>
            <a:endParaRPr lang="en-US" sz="2000" dirty="0"/>
          </a:p>
        </p:txBody>
      </p:sp>
      <p:pic>
        <p:nvPicPr>
          <p:cNvPr id="5122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3981" y="1772816"/>
            <a:ext cx="3130019" cy="4509120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FEE29F8C-968F-4FAF-9733-D507C0F02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-142907"/>
            <a:ext cx="7429552" cy="1417638"/>
          </a:xfrm>
        </p:spPr>
        <p:txBody>
          <a:bodyPr>
            <a:noAutofit/>
          </a:bodyPr>
          <a:lstStyle/>
          <a:p>
            <a:r>
              <a:rPr lang="en-US" sz="2000" b="1" dirty="0"/>
              <a:t>ROLLBORD KULLANILARAK HASTANIN YATAKTAN</a:t>
            </a:r>
            <a:r>
              <a:rPr lang="tr-TR" sz="2000" b="1" dirty="0"/>
              <a:t> </a:t>
            </a:r>
            <a:r>
              <a:rPr lang="en-US" sz="2000" b="1" dirty="0"/>
              <a:t>SEDYEYE/SEDYEDEN-YATAĞA TAŞINMASI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 descr="http://www.melydmedical.com/wp-content/uploads/2013/06/ptransfer-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5F2517A7-5979-462C-8B8D-3B95307DC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96836"/>
            <a:ext cx="7400948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KAŞIK SEDYE KULLANIMI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3074" name="Picture 2" descr="http://player.slideplayer.biz.tr/11/3627189/data/images/img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74"/>
            <a:ext cx="9144000" cy="5357827"/>
          </a:xfrm>
          <a:prstGeom prst="rect">
            <a:avLst/>
          </a:prstGeom>
          <a:noFill/>
        </p:spPr>
      </p:pic>
      <p:pic>
        <p:nvPicPr>
          <p:cNvPr id="8" name="Picture 3" descr="C:\Users\NEUHISQ1\Desktop\NEU Hospital Logo (2).png">
            <a:extLst>
              <a:ext uri="{FF2B5EF4-FFF2-40B4-BE49-F238E27FC236}">
                <a16:creationId xmlns:a16="http://schemas.microsoft.com/office/drawing/2014/main" id="{EACBF004-C5F5-4CBE-952A-B61D4DE55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66259"/>
            <a:ext cx="7400948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TAŞIMA ESNASINDA DİKKAT EDİLECEK NOKTALAR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800" dirty="0"/>
          </a:p>
          <a:p>
            <a:pPr>
              <a:buFont typeface="Wingdings" pitchFamily="2" charset="2"/>
              <a:buChar char="q"/>
            </a:pPr>
            <a:endParaRPr lang="tr-TR" sz="2400" dirty="0"/>
          </a:p>
          <a:p>
            <a:pPr algn="ctr">
              <a:buFont typeface="Wingdings" pitchFamily="2" charset="2"/>
              <a:buChar char="q"/>
            </a:pPr>
            <a:r>
              <a:rPr lang="tr-TR" sz="2400" dirty="0"/>
              <a:t>Sınırlarınızın farkında olun ve </a:t>
            </a:r>
            <a:r>
              <a:rPr lang="tr-TR" sz="2400" i="1" dirty="0"/>
              <a:t>kahramanlık</a:t>
            </a:r>
            <a:r>
              <a:rPr lang="tr-TR" sz="2400" dirty="0"/>
              <a:t> </a:t>
            </a:r>
            <a:r>
              <a:rPr lang="tr-TR" sz="2400" u="sng" dirty="0"/>
              <a:t>yapmayın</a:t>
            </a:r>
            <a:r>
              <a:rPr lang="tr-TR" sz="2400" dirty="0"/>
              <a:t>!!!</a:t>
            </a:r>
          </a:p>
          <a:p>
            <a:pPr>
              <a:buNone/>
            </a:pPr>
            <a:endParaRPr lang="en-US" sz="2800" dirty="0"/>
          </a:p>
        </p:txBody>
      </p:sp>
      <p:pic>
        <p:nvPicPr>
          <p:cNvPr id="17410" name="Picture 2" descr="Image result for kahraman olmaya çalışmayı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3221976"/>
            <a:ext cx="3071802" cy="3636023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FD14CFCC-BAE8-4BA1-A9AA-206AE7AC0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tr-TR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tr-TR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tr-TR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tr-T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TEŞEKKÜRLER</a:t>
            </a:r>
            <a:r>
              <a:rPr lang="tr-TR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AA645829-66E3-404C-881D-156AA2C16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8683" y="96557"/>
            <a:ext cx="7186634" cy="1143000"/>
          </a:xfrm>
        </p:spPr>
        <p:txBody>
          <a:bodyPr>
            <a:normAutofit/>
          </a:bodyPr>
          <a:lstStyle/>
          <a:p>
            <a:r>
              <a:rPr lang="en-US" sz="2400" b="1" dirty="0"/>
              <a:t>GENEL KURALLAR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000" dirty="0"/>
          </a:p>
          <a:p>
            <a:r>
              <a:rPr lang="en-US" sz="2000" dirty="0"/>
              <a:t>Hasta </a:t>
            </a:r>
            <a:r>
              <a:rPr lang="en-US" sz="2000" dirty="0" err="1"/>
              <a:t>ve</a:t>
            </a:r>
            <a:r>
              <a:rPr lang="en-US" sz="2000" dirty="0"/>
              <a:t> hasta </a:t>
            </a:r>
            <a:r>
              <a:rPr lang="en-US" sz="2000" dirty="0" err="1"/>
              <a:t>yakını</a:t>
            </a:r>
            <a:r>
              <a:rPr lang="en-US" sz="2000" dirty="0"/>
              <a:t> </a:t>
            </a:r>
            <a:r>
              <a:rPr lang="en-US" sz="2000" dirty="0" err="1"/>
              <a:t>taşıma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gideceği</a:t>
            </a:r>
            <a:r>
              <a:rPr lang="en-US" sz="2000" dirty="0"/>
              <a:t> </a:t>
            </a:r>
            <a:r>
              <a:rPr lang="en-US" sz="2000" dirty="0" err="1"/>
              <a:t>bölüm</a:t>
            </a:r>
            <a:r>
              <a:rPr lang="en-US" sz="2000" dirty="0"/>
              <a:t> </a:t>
            </a:r>
            <a:r>
              <a:rPr lang="en-US" sz="2000" dirty="0" err="1"/>
              <a:t>öncesinde</a:t>
            </a:r>
            <a:r>
              <a:rPr lang="en-US" sz="2000" dirty="0"/>
              <a:t> </a:t>
            </a:r>
            <a:r>
              <a:rPr lang="en-US" sz="2000" dirty="0" err="1">
                <a:solidFill>
                  <a:srgbClr val="FF0000"/>
                </a:solidFill>
              </a:rPr>
              <a:t>bilgilendirilir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işbirliği</a:t>
            </a:r>
            <a:r>
              <a:rPr lang="en-US" sz="2000" dirty="0"/>
              <a:t> </a:t>
            </a:r>
            <a:r>
              <a:rPr lang="en-US" sz="2000" dirty="0" err="1"/>
              <a:t>sağlanır</a:t>
            </a:r>
            <a:r>
              <a:rPr lang="en-US" sz="2000" dirty="0"/>
              <a:t>. </a:t>
            </a:r>
            <a:endParaRPr lang="tr-TR" sz="2000" dirty="0"/>
          </a:p>
          <a:p>
            <a:endParaRPr lang="tr-TR" sz="2000" dirty="0"/>
          </a:p>
          <a:p>
            <a:r>
              <a:rPr lang="tr-TR" sz="2000" dirty="0"/>
              <a:t>M</a:t>
            </a:r>
            <a:r>
              <a:rPr lang="en-US" sz="2000" dirty="0" err="1"/>
              <a:t>utlaka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0000"/>
                </a:solidFill>
              </a:rPr>
              <a:t>Hasta </a:t>
            </a:r>
            <a:r>
              <a:rPr lang="en-US" sz="2000" dirty="0" err="1">
                <a:solidFill>
                  <a:srgbClr val="FF0000"/>
                </a:solidFill>
              </a:rPr>
              <a:t>Kimlik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Doğrulama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/>
              <a:t>yapılmalıdır</a:t>
            </a:r>
            <a:r>
              <a:rPr lang="en-US" sz="2000" dirty="0"/>
              <a:t>. </a:t>
            </a:r>
            <a:endParaRPr lang="tr-TR" sz="2000" dirty="0"/>
          </a:p>
          <a:p>
            <a:endParaRPr lang="tr-TR" sz="2000" dirty="0"/>
          </a:p>
          <a:p>
            <a:r>
              <a:rPr lang="en-US" sz="2000" dirty="0" err="1"/>
              <a:t>Oksijen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transferi</a:t>
            </a:r>
            <a:r>
              <a:rPr lang="en-US" sz="2000" dirty="0"/>
              <a:t> </a:t>
            </a:r>
            <a:r>
              <a:rPr lang="en-US" sz="2000" dirty="0" err="1"/>
              <a:t>gereken</a:t>
            </a:r>
            <a:r>
              <a:rPr lang="en-US" sz="2000" dirty="0"/>
              <a:t> </a:t>
            </a:r>
            <a:r>
              <a:rPr lang="en-US" sz="2000" dirty="0" err="1"/>
              <a:t>hastalarda</a:t>
            </a:r>
            <a:r>
              <a:rPr lang="en-US" sz="2000" dirty="0"/>
              <a:t> </a:t>
            </a:r>
            <a:r>
              <a:rPr lang="en-US" sz="2000" dirty="0" err="1"/>
              <a:t>seyyar</a:t>
            </a:r>
            <a:r>
              <a:rPr lang="en-US" sz="2000" dirty="0"/>
              <a:t> </a:t>
            </a:r>
            <a:r>
              <a:rPr lang="en-US" sz="2000" dirty="0" err="1"/>
              <a:t>oksijen</a:t>
            </a:r>
            <a:r>
              <a:rPr lang="en-US" sz="2000" dirty="0"/>
              <a:t> </a:t>
            </a:r>
            <a:r>
              <a:rPr lang="en-US" sz="2000" dirty="0" err="1"/>
              <a:t>kullanım</a:t>
            </a:r>
            <a:r>
              <a:rPr lang="en-US" sz="2000" dirty="0"/>
              <a:t> </a:t>
            </a:r>
            <a:r>
              <a:rPr lang="en-US" sz="2000" dirty="0" err="1"/>
              <a:t>talimatına</a:t>
            </a:r>
            <a:r>
              <a:rPr lang="en-US" sz="2000" dirty="0"/>
              <a:t> </a:t>
            </a:r>
            <a:r>
              <a:rPr lang="en-US" sz="2000" dirty="0" err="1"/>
              <a:t>uygun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taşıma</a:t>
            </a:r>
            <a:r>
              <a:rPr lang="en-US" sz="2000" dirty="0"/>
              <a:t> </a:t>
            </a:r>
            <a:r>
              <a:rPr lang="en-US" sz="2000" dirty="0" err="1"/>
              <a:t>yapılır</a:t>
            </a:r>
            <a:r>
              <a:rPr lang="en-US" sz="2000" dirty="0"/>
              <a:t>. </a:t>
            </a:r>
            <a:endParaRPr lang="tr-TR" sz="2000" dirty="0"/>
          </a:p>
          <a:p>
            <a:endParaRPr lang="tr-TR" sz="2000" dirty="0"/>
          </a:p>
          <a:p>
            <a:r>
              <a:rPr lang="en-US" sz="2000" dirty="0" err="1"/>
              <a:t>Bulaşıcı</a:t>
            </a:r>
            <a:r>
              <a:rPr lang="en-US" sz="2000" dirty="0"/>
              <a:t> </a:t>
            </a:r>
            <a:r>
              <a:rPr lang="en-US" sz="2000" dirty="0" err="1"/>
              <a:t>hastalığı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transferinde</a:t>
            </a:r>
            <a:r>
              <a:rPr lang="en-US" sz="2000" dirty="0"/>
              <a:t> </a:t>
            </a:r>
            <a:r>
              <a:rPr lang="en-US" sz="2000" dirty="0" err="1"/>
              <a:t>bulaş</a:t>
            </a:r>
            <a:r>
              <a:rPr lang="en-US" sz="2000" dirty="0"/>
              <a:t> </a:t>
            </a:r>
            <a:r>
              <a:rPr lang="en-US" sz="2000" dirty="0" err="1"/>
              <a:t>şekline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gerekli</a:t>
            </a:r>
            <a:r>
              <a:rPr lang="en-US" sz="2000" dirty="0"/>
              <a:t> </a:t>
            </a:r>
            <a:r>
              <a:rPr lang="en-US" sz="2000" dirty="0" err="1">
                <a:solidFill>
                  <a:srgbClr val="FF0000"/>
                </a:solidFill>
              </a:rPr>
              <a:t>koruyucu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önlemler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/>
              <a:t>alınmalıdır</a:t>
            </a:r>
            <a:r>
              <a:rPr lang="tr-TR" sz="2000" dirty="0"/>
              <a:t>.</a:t>
            </a:r>
          </a:p>
        </p:txBody>
      </p:sp>
      <p:pic>
        <p:nvPicPr>
          <p:cNvPr id="19458" name="Picture 2" descr="Image result for önlük maske gözlük eldiv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5348741"/>
            <a:ext cx="1907704" cy="1509259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46F1A0DC-EB22-4793-919F-97292DD98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329510" cy="1143000"/>
          </a:xfrm>
        </p:spPr>
        <p:txBody>
          <a:bodyPr>
            <a:normAutofit/>
          </a:bodyPr>
          <a:lstStyle/>
          <a:p>
            <a:r>
              <a:rPr lang="en-US" sz="2400" b="1" dirty="0"/>
              <a:t>GENEL KURALLAR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555" y="1076614"/>
            <a:ext cx="8363272" cy="4525963"/>
          </a:xfrm>
        </p:spPr>
        <p:txBody>
          <a:bodyPr>
            <a:normAutofit/>
          </a:bodyPr>
          <a:lstStyle/>
          <a:p>
            <a:endParaRPr lang="tr-TR" sz="2000" dirty="0"/>
          </a:p>
          <a:p>
            <a:r>
              <a:rPr lang="en-US" sz="2000" dirty="0" err="1"/>
              <a:t>Hareket</a:t>
            </a:r>
            <a:r>
              <a:rPr lang="en-US" sz="2000" dirty="0"/>
              <a:t> </a:t>
            </a:r>
            <a:r>
              <a:rPr lang="en-US" sz="2000" dirty="0" err="1"/>
              <a:t>kısıtlılığı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hastalar</a:t>
            </a:r>
            <a:r>
              <a:rPr lang="en-US" sz="2000" dirty="0"/>
              <a:t> </a:t>
            </a:r>
            <a:r>
              <a:rPr lang="en-US" sz="2000" dirty="0" err="1"/>
              <a:t>hareket</a:t>
            </a:r>
            <a:r>
              <a:rPr lang="en-US" sz="2000" dirty="0"/>
              <a:t> </a:t>
            </a:r>
            <a:r>
              <a:rPr lang="en-US" sz="2000" dirty="0" err="1"/>
              <a:t>ettirilmeden</a:t>
            </a:r>
            <a:r>
              <a:rPr lang="en-US" sz="2000" dirty="0"/>
              <a:t> </a:t>
            </a:r>
            <a:r>
              <a:rPr lang="en-US" sz="2000" dirty="0" err="1">
                <a:solidFill>
                  <a:srgbClr val="FF0000"/>
                </a:solidFill>
              </a:rPr>
              <a:t>uygun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pozisyonda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transfer </a:t>
            </a:r>
            <a:r>
              <a:rPr lang="en-US" sz="2000" dirty="0" err="1"/>
              <a:t>edilmelidir</a:t>
            </a:r>
            <a:r>
              <a:rPr lang="en-US" sz="2000" dirty="0"/>
              <a:t>.</a:t>
            </a:r>
            <a:endParaRPr lang="tr-TR" sz="2000" dirty="0"/>
          </a:p>
          <a:p>
            <a:endParaRPr lang="tr-TR" sz="2000" dirty="0"/>
          </a:p>
          <a:p>
            <a:r>
              <a:rPr lang="en-US" sz="2000" dirty="0"/>
              <a:t>Serum </a:t>
            </a:r>
            <a:r>
              <a:rPr lang="en-US" sz="2000" dirty="0" err="1"/>
              <a:t>takılı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hastaları</a:t>
            </a:r>
            <a:r>
              <a:rPr lang="tr-TR" sz="2000" dirty="0"/>
              <a:t>n s</a:t>
            </a:r>
            <a:r>
              <a:rPr lang="en-US" sz="2000" dirty="0" err="1"/>
              <a:t>erumları</a:t>
            </a:r>
            <a:r>
              <a:rPr lang="tr-TR" sz="2000" dirty="0"/>
              <a:t>nı</a:t>
            </a:r>
            <a:r>
              <a:rPr lang="en-US" sz="2000" dirty="0"/>
              <a:t>n </a:t>
            </a:r>
            <a:r>
              <a:rPr lang="en-US" sz="2000" dirty="0" err="1"/>
              <a:t>devam</a:t>
            </a:r>
            <a:r>
              <a:rPr lang="en-US" sz="2000" dirty="0"/>
              <a:t> </a:t>
            </a:r>
            <a:r>
              <a:rPr lang="en-US" sz="2000" dirty="0" err="1"/>
              <a:t>etmesi</a:t>
            </a:r>
            <a:r>
              <a:rPr lang="en-US" sz="2000" dirty="0"/>
              <a:t> </a:t>
            </a:r>
            <a:r>
              <a:rPr lang="en-US" sz="2000" dirty="0" err="1"/>
              <a:t>gerekiyorsa</a:t>
            </a:r>
            <a:r>
              <a:rPr lang="en-US" sz="2000" dirty="0"/>
              <a:t> </a:t>
            </a:r>
            <a:r>
              <a:rPr lang="en-US" sz="2000" dirty="0" err="1"/>
              <a:t>sağlık</a:t>
            </a:r>
            <a:r>
              <a:rPr lang="en-US" sz="2000" dirty="0"/>
              <a:t> </a:t>
            </a:r>
            <a:r>
              <a:rPr lang="en-US" sz="2000" dirty="0" err="1"/>
              <a:t>personeli</a:t>
            </a:r>
            <a:r>
              <a:rPr lang="en-US" sz="2000" dirty="0"/>
              <a:t> </a:t>
            </a:r>
            <a:r>
              <a:rPr lang="en-US" sz="2000" dirty="0" err="1"/>
              <a:t>eşliğinde</a:t>
            </a:r>
            <a:r>
              <a:rPr lang="en-US" sz="2000" dirty="0"/>
              <a:t> </a:t>
            </a:r>
            <a:r>
              <a:rPr lang="en-US" sz="2000" dirty="0" err="1"/>
              <a:t>taşınır</a:t>
            </a:r>
            <a:r>
              <a:rPr lang="en-US" sz="2000" dirty="0"/>
              <a:t>. </a:t>
            </a:r>
            <a:endParaRPr lang="tr-TR" sz="2000" dirty="0"/>
          </a:p>
          <a:p>
            <a:endParaRPr lang="tr-TR" sz="2000" dirty="0"/>
          </a:p>
          <a:p>
            <a:r>
              <a:rPr lang="en-US" sz="2000" i="1" dirty="0" err="1"/>
              <a:t>Ajite</a:t>
            </a:r>
            <a:r>
              <a:rPr lang="en-US" sz="2000" i="1" dirty="0"/>
              <a:t> </a:t>
            </a:r>
            <a:r>
              <a:rPr lang="en-US" sz="2000" i="1" dirty="0" err="1"/>
              <a:t>ve</a:t>
            </a:r>
            <a:r>
              <a:rPr lang="en-US" sz="2000" i="1" dirty="0"/>
              <a:t> </a:t>
            </a:r>
            <a:r>
              <a:rPr lang="en-US" sz="2000" i="1" dirty="0" err="1"/>
              <a:t>saldırgan</a:t>
            </a:r>
            <a:r>
              <a:rPr lang="en-US" sz="2000" i="1" dirty="0"/>
              <a:t> </a:t>
            </a:r>
            <a:r>
              <a:rPr lang="en-US" sz="2000" dirty="0" err="1"/>
              <a:t>hastaların</a:t>
            </a:r>
            <a:r>
              <a:rPr lang="en-US" sz="2000" dirty="0"/>
              <a:t> </a:t>
            </a:r>
            <a:r>
              <a:rPr lang="en-US" sz="2000" dirty="0" err="1"/>
              <a:t>transferi</a:t>
            </a:r>
            <a:r>
              <a:rPr lang="en-US" sz="2000" dirty="0"/>
              <a:t> </a:t>
            </a:r>
            <a:r>
              <a:rPr lang="en-US" sz="2000" dirty="0" err="1"/>
              <a:t>esnasında</a:t>
            </a:r>
            <a:r>
              <a:rPr lang="en-US" sz="2000" dirty="0"/>
              <a:t> </a:t>
            </a:r>
            <a:r>
              <a:rPr lang="en-US" sz="2000" dirty="0" err="1"/>
              <a:t>güvenlik</a:t>
            </a:r>
            <a:r>
              <a:rPr lang="en-US" sz="2000" dirty="0"/>
              <a:t> </a:t>
            </a:r>
            <a:r>
              <a:rPr lang="en-US" sz="2000" dirty="0" err="1"/>
              <a:t>elemanlarından</a:t>
            </a:r>
            <a:r>
              <a:rPr lang="en-US" sz="2000" dirty="0"/>
              <a:t> </a:t>
            </a:r>
            <a:r>
              <a:rPr lang="en-US" sz="2000" i="1" dirty="0" err="1"/>
              <a:t>yardım</a:t>
            </a:r>
            <a:r>
              <a:rPr lang="en-US" sz="2000" dirty="0"/>
              <a:t> </a:t>
            </a:r>
            <a:r>
              <a:rPr lang="en-US" sz="2000" dirty="0" err="1"/>
              <a:t>alınmalıdır</a:t>
            </a:r>
            <a:r>
              <a:rPr lang="en-US" sz="2000" dirty="0"/>
              <a:t>.</a:t>
            </a:r>
            <a:endParaRPr lang="tr-TR" sz="2000" dirty="0"/>
          </a:p>
          <a:p>
            <a:endParaRPr lang="tr-TR" sz="2000" dirty="0"/>
          </a:p>
          <a:p>
            <a:r>
              <a:rPr lang="tr-TR" sz="2000" dirty="0">
                <a:solidFill>
                  <a:srgbClr val="FF0000"/>
                </a:solidFill>
              </a:rPr>
              <a:t>Solunum desteği </a:t>
            </a:r>
            <a:r>
              <a:rPr lang="tr-TR" sz="2000" dirty="0"/>
              <a:t>olan hastalar t</a:t>
            </a:r>
            <a:r>
              <a:rPr lang="en-US" sz="2000" dirty="0" err="1"/>
              <a:t>aşıma</a:t>
            </a:r>
            <a:r>
              <a:rPr lang="en-US" sz="2000" dirty="0"/>
              <a:t> </a:t>
            </a:r>
            <a:r>
              <a:rPr lang="en-US" sz="2000" dirty="0" err="1"/>
              <a:t>sırasında</a:t>
            </a:r>
            <a:r>
              <a:rPr lang="en-US" sz="2000" dirty="0"/>
              <a:t> </a:t>
            </a:r>
            <a:r>
              <a:rPr lang="en-US" sz="2000" dirty="0" err="1"/>
              <a:t>acil</a:t>
            </a:r>
            <a:r>
              <a:rPr lang="en-US" sz="2000" dirty="0"/>
              <a:t> </a:t>
            </a:r>
            <a:r>
              <a:rPr lang="en-US" sz="2000" dirty="0" err="1"/>
              <a:t>yardım</a:t>
            </a:r>
            <a:r>
              <a:rPr lang="en-US" sz="2000" dirty="0"/>
              <a:t> </a:t>
            </a:r>
            <a:r>
              <a:rPr lang="en-US" sz="2000" dirty="0" err="1"/>
              <a:t>çantası</a:t>
            </a:r>
            <a:r>
              <a:rPr lang="en-US" sz="2000" dirty="0"/>
              <a:t> </a:t>
            </a:r>
            <a:r>
              <a:rPr lang="en-US" sz="2000" dirty="0" err="1"/>
              <a:t>personelle</a:t>
            </a:r>
            <a:r>
              <a:rPr lang="en-US" sz="2000" dirty="0"/>
              <a:t> </a:t>
            </a:r>
            <a:r>
              <a:rPr lang="en-US" sz="2000" dirty="0" err="1"/>
              <a:t>birlikte</a:t>
            </a:r>
            <a:r>
              <a:rPr lang="en-US" sz="2000" dirty="0"/>
              <a:t> </a:t>
            </a:r>
            <a:r>
              <a:rPr lang="en-US" sz="2000" dirty="0" err="1"/>
              <a:t>götürülür</a:t>
            </a:r>
            <a:r>
              <a:rPr lang="en-US" sz="2000" dirty="0"/>
              <a:t>. </a:t>
            </a:r>
          </a:p>
        </p:txBody>
      </p:sp>
      <p:pic>
        <p:nvPicPr>
          <p:cNvPr id="18434" name="Picture 2" descr="Image result for acil çantas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4929206"/>
            <a:ext cx="1928794" cy="1928794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959AE94E-E05F-4038-9314-A6300AC4E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526" y="98698"/>
            <a:ext cx="7400948" cy="1143000"/>
          </a:xfrm>
        </p:spPr>
        <p:txBody>
          <a:bodyPr>
            <a:noAutofit/>
          </a:bodyPr>
          <a:lstStyle/>
          <a:p>
            <a:r>
              <a:rPr lang="tr-TR" sz="2400" b="1" dirty="0"/>
              <a:t>TAŞIMA ESNASINDA DİKKAT EDİLECEK NOKTALAR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endParaRPr lang="tr-TR" sz="2000" dirty="0"/>
          </a:p>
          <a:p>
            <a:pPr>
              <a:buFont typeface="Wingdings" pitchFamily="2" charset="2"/>
              <a:buChar char="q"/>
            </a:pPr>
            <a:r>
              <a:rPr lang="tr-TR" sz="2000" dirty="0"/>
              <a:t>Tabanı kaymayan, terletmeyen, sıkmayan, yüksek topuğu olmayan; </a:t>
            </a:r>
            <a:r>
              <a:rPr lang="tr-TR" sz="2000" dirty="0">
                <a:solidFill>
                  <a:srgbClr val="FF0000"/>
                </a:solidFill>
              </a:rPr>
              <a:t>rahat bir ayakkabı </a:t>
            </a:r>
            <a:r>
              <a:rPr lang="tr-TR" sz="2000" dirty="0"/>
              <a:t>tercih edilmelidir.</a:t>
            </a:r>
          </a:p>
          <a:p>
            <a:pPr>
              <a:buFont typeface="Wingdings" pitchFamily="2" charset="2"/>
              <a:buChar char="q"/>
            </a:pPr>
            <a:endParaRPr lang="tr-TR" sz="2000" dirty="0"/>
          </a:p>
          <a:p>
            <a:pPr>
              <a:buFont typeface="Wingdings" pitchFamily="2" charset="2"/>
              <a:buChar char="q"/>
            </a:pPr>
            <a:r>
              <a:rPr lang="tr-TR" sz="2000" dirty="0"/>
              <a:t>Mümkün olduğunca yüz hastaya</a:t>
            </a:r>
            <a:r>
              <a:rPr lang="tr-TR" sz="2000" i="1" dirty="0"/>
              <a:t> (kaldırılan cisme</a:t>
            </a:r>
            <a:r>
              <a:rPr lang="tr-TR" sz="2000" dirty="0"/>
              <a:t>) dönük olmalıdır.</a:t>
            </a:r>
          </a:p>
          <a:p>
            <a:pPr>
              <a:buFont typeface="Wingdings" pitchFamily="2" charset="2"/>
              <a:buChar char="q"/>
            </a:pPr>
            <a:endParaRPr lang="tr-TR" sz="2000" dirty="0"/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tr-TR" sz="2000" dirty="0"/>
              <a:t> Ayaklar omuzların genişliğinde açılmalı ve yere tam basılmalıdır.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endParaRPr lang="tr-TR" sz="2000" dirty="0"/>
          </a:p>
          <a:p>
            <a:pPr>
              <a:buFont typeface="Wingdings" pitchFamily="2" charset="2"/>
              <a:buChar char="q"/>
            </a:pPr>
            <a:r>
              <a:rPr lang="tr-TR" sz="2000" dirty="0"/>
              <a:t>Hastanın nasıl kaldırabileceği ve taşınabileceği, öncesinde </a:t>
            </a:r>
            <a:r>
              <a:rPr lang="tr-TR" sz="2000" dirty="0">
                <a:solidFill>
                  <a:srgbClr val="FF0000"/>
                </a:solidFill>
              </a:rPr>
              <a:t>planlanmalıdır.</a:t>
            </a:r>
          </a:p>
          <a:p>
            <a:pPr>
              <a:buFont typeface="Wingdings" pitchFamily="2" charset="2"/>
              <a:buChar char="q"/>
            </a:pPr>
            <a:endParaRPr lang="tr-TR" sz="2000" dirty="0"/>
          </a:p>
          <a:p>
            <a:pPr>
              <a:buFont typeface="Wingdings" pitchFamily="2" charset="2"/>
              <a:buChar char="q"/>
            </a:pPr>
            <a:r>
              <a:rPr lang="tr-TR" sz="2000" dirty="0"/>
              <a:t>Sedye belden yukarı </a:t>
            </a:r>
            <a:r>
              <a:rPr lang="tr-TR" sz="2000" u="sng" dirty="0"/>
              <a:t>kaldırılmamalıdır</a:t>
            </a:r>
            <a:r>
              <a:rPr lang="tr-TR" sz="2000" dirty="0"/>
              <a:t>.</a:t>
            </a:r>
          </a:p>
          <a:p>
            <a:pPr>
              <a:buFont typeface="Wingdings" pitchFamily="2" charset="2"/>
              <a:buChar char="q"/>
            </a:pPr>
            <a:endParaRPr lang="tr-TR" sz="2000" dirty="0"/>
          </a:p>
          <a:p>
            <a:pPr>
              <a:buFont typeface="Wingdings" pitchFamily="2" charset="2"/>
              <a:buChar char="q"/>
            </a:pPr>
            <a:r>
              <a:rPr lang="tr-TR" sz="2000" b="1" i="1" dirty="0"/>
              <a:t>Sadece</a:t>
            </a:r>
            <a:r>
              <a:rPr lang="tr-TR" sz="2000" dirty="0"/>
              <a:t> çok gerektiğinde hafif yükler omuz hizasına kadar kaldırılabilir.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endParaRPr lang="tr-TR" sz="2000" dirty="0"/>
          </a:p>
          <a:p>
            <a:endParaRPr lang="en-US" sz="2000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DE5EA9EE-86D2-4714-AC14-8D3C981BA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mages.slideplayer.biz.tr/7/1969942/slides/slide_37.jpg"/>
          <p:cNvPicPr>
            <a:picLocks noChangeAspect="1" noChangeArrowheads="1"/>
          </p:cNvPicPr>
          <p:nvPr/>
        </p:nvPicPr>
        <p:blipFill rotWithShape="1">
          <a:blip r:embed="rId2" cstate="print"/>
          <a:srcRect l="14000" r="14000"/>
          <a:stretch/>
        </p:blipFill>
        <p:spPr bwMode="auto">
          <a:xfrm>
            <a:off x="2051720" y="363313"/>
            <a:ext cx="4631314" cy="6126163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D018459C-CF36-44C6-A301-092DB673A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77379"/>
            <a:ext cx="7329510" cy="1143000"/>
          </a:xfrm>
        </p:spPr>
        <p:txBody>
          <a:bodyPr>
            <a:noAutofit/>
          </a:bodyPr>
          <a:lstStyle/>
          <a:p>
            <a:r>
              <a:rPr lang="tr-TR" sz="2400" b="1" dirty="0"/>
              <a:t>TAŞIMA ESNASINDA DİKKAT EDİLECEK NOKTALAR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04359" cy="45259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endParaRPr lang="tr-TR" sz="2000" dirty="0"/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tr-TR" sz="2000" dirty="0"/>
              <a:t>Hastayı kaldırırken/döndürürken vücut </a:t>
            </a:r>
            <a:r>
              <a:rPr lang="tr-TR" sz="2000" dirty="0">
                <a:solidFill>
                  <a:srgbClr val="FF0000"/>
                </a:solidFill>
              </a:rPr>
              <a:t>omuzlardan</a:t>
            </a:r>
            <a:r>
              <a:rPr lang="tr-TR" sz="2000" dirty="0"/>
              <a:t> </a:t>
            </a:r>
            <a:r>
              <a:rPr lang="tr-TR" sz="2000" dirty="0">
                <a:solidFill>
                  <a:srgbClr val="FF0000"/>
                </a:solidFill>
              </a:rPr>
              <a:t>döndürülmemeli,</a:t>
            </a:r>
            <a:r>
              <a:rPr lang="tr-TR" sz="2000" dirty="0"/>
              <a:t> kaldırılacak cisim/hastaya mümkün olduğunca yakın durulmalıdır.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endParaRPr lang="tr-TR" sz="2000" dirty="0"/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tr-TR" sz="2000" dirty="0"/>
              <a:t>Yerden kaldırırken, daima dizler bükülerek ve bacak kasları kullanılarak yere çömelmeli, asla </a:t>
            </a:r>
            <a:r>
              <a:rPr lang="tr-TR" sz="2000" dirty="0">
                <a:solidFill>
                  <a:srgbClr val="FF0000"/>
                </a:solidFill>
              </a:rPr>
              <a:t>belden bükülmemelidir.</a:t>
            </a:r>
            <a:endParaRPr lang="tr-TR" sz="2000" dirty="0"/>
          </a:p>
          <a:p>
            <a:endParaRPr lang="en-US" sz="2000" dirty="0"/>
          </a:p>
        </p:txBody>
      </p:sp>
      <p:pic>
        <p:nvPicPr>
          <p:cNvPr id="4" name="Picture 2" descr="http://www.acilveilkyardim.com/acilbakim/agka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1844" y="4071942"/>
            <a:ext cx="4552156" cy="2786058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5CF35379-D672-4833-93E9-CAC586E4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60337"/>
            <a:ext cx="7400948" cy="1143000"/>
          </a:xfrm>
        </p:spPr>
        <p:txBody>
          <a:bodyPr>
            <a:noAutofit/>
          </a:bodyPr>
          <a:lstStyle/>
          <a:p>
            <a:r>
              <a:rPr lang="tr-TR" sz="2400" b="1" dirty="0"/>
              <a:t>TAŞIMA ESNASINDA DİKKAT EDİLECEK NOKTALAR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04359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000" dirty="0"/>
              <a:t>Mümkün olduğunca geri geri değil, öne doğru doğru gidilmelidir.</a:t>
            </a:r>
          </a:p>
          <a:p>
            <a:pPr>
              <a:buFont typeface="Wingdings" pitchFamily="2" charset="2"/>
              <a:buChar char="q"/>
            </a:pPr>
            <a:endParaRPr lang="tr-TR" sz="2000" dirty="0"/>
          </a:p>
          <a:p>
            <a:pPr>
              <a:buFont typeface="Wingdings" pitchFamily="2" charset="2"/>
              <a:buChar char="q"/>
            </a:pPr>
            <a:r>
              <a:rPr lang="tr-TR" sz="2000" dirty="0"/>
              <a:t>Kaldırma esnasında sırt düz tutulmalı, kalça kasları kasılmalı ve karın kasları içe çekilmelidir .</a:t>
            </a:r>
          </a:p>
          <a:p>
            <a:pPr>
              <a:buFont typeface="Wingdings" pitchFamily="2" charset="2"/>
              <a:buChar char="q"/>
            </a:pPr>
            <a:endParaRPr lang="tr-TR" sz="2000" dirty="0"/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tr-TR" sz="2000" dirty="0">
                <a:solidFill>
                  <a:srgbClr val="FF0000"/>
                </a:solidFill>
              </a:rPr>
              <a:t>Ayağa kalkarken </a:t>
            </a:r>
            <a:r>
              <a:rPr lang="tr-TR" sz="2000" dirty="0"/>
              <a:t>bir ayak hafifçe öne çıkarılmalıdır. Daha iyi dengede durmanızı sağlar.</a:t>
            </a: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endParaRPr lang="tr-TR" sz="2000" dirty="0"/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tr-TR" sz="2000" dirty="0"/>
              <a:t>Başınızı dik tutun, yumuşak ve dengeli iş yapın. Ani hareketler kaslara aşırı yük bindireceğinden yaralanmalara neden olabilir.</a:t>
            </a:r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endParaRPr lang="tr-TR" sz="2000" dirty="0"/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tr-TR" sz="2000" dirty="0"/>
              <a:t>Bir şeyi kaldırırken işbirliğini sağlamak için daima bir, iki, üç diye sayıp aynı anda kaldırmak en doğru davranıştır.</a:t>
            </a:r>
          </a:p>
          <a:p>
            <a:pPr>
              <a:buFont typeface="Wingdings" pitchFamily="2" charset="2"/>
              <a:buChar char="q"/>
            </a:pPr>
            <a:endParaRPr lang="tr-TR" sz="2000" dirty="0"/>
          </a:p>
          <a:p>
            <a:endParaRPr lang="en-US" sz="2000" dirty="0"/>
          </a:p>
        </p:txBody>
      </p:sp>
      <p:pic>
        <p:nvPicPr>
          <p:cNvPr id="5" name="Picture 3" descr="C:\Users\NEUHISQ1\Desktop\NEU Hospital Logo (2).png">
            <a:extLst>
              <a:ext uri="{FF2B5EF4-FFF2-40B4-BE49-F238E27FC236}">
                <a16:creationId xmlns:a16="http://schemas.microsoft.com/office/drawing/2014/main" id="{1BEDFBC7-85BA-4000-BE4C-43C05675E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088" y="101433"/>
            <a:ext cx="7543824" cy="1143000"/>
          </a:xfrm>
        </p:spPr>
        <p:txBody>
          <a:bodyPr>
            <a:noAutofit/>
          </a:bodyPr>
          <a:lstStyle/>
          <a:p>
            <a:r>
              <a:rPr lang="tr-TR" sz="2400" b="1" dirty="0"/>
              <a:t>TAŞIMA ESNASINDA DİKKAT EDİLECEK NOKTALAR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endParaRPr lang="tr-TR" sz="1800" u="sng" dirty="0"/>
          </a:p>
          <a:p>
            <a:pPr>
              <a:buFont typeface="Wingdings" pitchFamily="2" charset="2"/>
              <a:buChar char="q"/>
            </a:pPr>
            <a:endParaRPr lang="tr-TR" sz="1800" u="sng" dirty="0"/>
          </a:p>
          <a:p>
            <a:pPr>
              <a:buFont typeface="Wingdings" pitchFamily="2" charset="2"/>
              <a:buChar char="q"/>
            </a:pPr>
            <a:r>
              <a:rPr lang="tr-TR" sz="1800" u="sng" dirty="0"/>
              <a:t>Kaldırırken, bacaklarınızı ve güçlü uyluk kaslarınızı kullanın daha zayıf olan bel kaslarınızı değil!</a:t>
            </a:r>
          </a:p>
          <a:p>
            <a:pPr>
              <a:buNone/>
            </a:pPr>
            <a:endParaRPr lang="en-US" sz="1800" dirty="0"/>
          </a:p>
        </p:txBody>
      </p:sp>
      <p:pic>
        <p:nvPicPr>
          <p:cNvPr id="14338" name="Picture 2" descr="Image result for hasta kaldırma ve taşıma teknikler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357562"/>
            <a:ext cx="5500726" cy="2907528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8B9E30A7-3262-4231-90A8-4E55BEF68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64" y="25121"/>
            <a:ext cx="7258072" cy="1143000"/>
          </a:xfrm>
        </p:spPr>
        <p:txBody>
          <a:bodyPr>
            <a:normAutofit/>
          </a:bodyPr>
          <a:lstStyle/>
          <a:p>
            <a:r>
              <a:rPr lang="tr-TR" sz="2400" b="1" dirty="0"/>
              <a:t>TEKERLEKLİ SANDALYE İLE TAŞIMA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tr-TR" sz="2000" dirty="0"/>
          </a:p>
          <a:p>
            <a:pPr>
              <a:buFont typeface="Wingdings" pitchFamily="2" charset="2"/>
              <a:buChar char="Ø"/>
            </a:pPr>
            <a:endParaRPr lang="tr-TR" sz="2000" dirty="0"/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Hasta </a:t>
            </a:r>
            <a:r>
              <a:rPr lang="en-US" sz="2000" dirty="0" err="1"/>
              <a:t>önce</a:t>
            </a:r>
            <a:r>
              <a:rPr lang="en-US" sz="2000" dirty="0"/>
              <a:t> </a:t>
            </a:r>
            <a:r>
              <a:rPr lang="en-US" sz="2000" dirty="0" err="1"/>
              <a:t>yatağında</a:t>
            </a:r>
            <a:r>
              <a:rPr lang="en-US" sz="2000" dirty="0"/>
              <a:t> </a:t>
            </a:r>
            <a:r>
              <a:rPr lang="en-US" sz="2000" dirty="0" err="1"/>
              <a:t>oturtulup</a:t>
            </a:r>
            <a:r>
              <a:rPr lang="tr-TR" sz="2000" dirty="0"/>
              <a:t>, </a:t>
            </a:r>
            <a:r>
              <a:rPr lang="en-US" sz="2000" dirty="0" err="1"/>
              <a:t>karşıya</a:t>
            </a:r>
            <a:r>
              <a:rPr lang="en-US" sz="2000" dirty="0"/>
              <a:t> </a:t>
            </a:r>
            <a:r>
              <a:rPr lang="en-US" sz="2000" dirty="0" err="1"/>
              <a:t>bakması</a:t>
            </a:r>
            <a:r>
              <a:rPr lang="en-US" sz="2000" dirty="0"/>
              <a:t> </a:t>
            </a:r>
            <a:r>
              <a:rPr lang="en-US" sz="2000" dirty="0" err="1"/>
              <a:t>sağlanır</a:t>
            </a:r>
            <a:r>
              <a:rPr lang="tr-TR" sz="2000" dirty="0"/>
              <a:t>.</a:t>
            </a:r>
          </a:p>
          <a:p>
            <a:pPr>
              <a:buFont typeface="Wingdings" pitchFamily="2" charset="2"/>
              <a:buChar char="Ø"/>
            </a:pPr>
            <a:endParaRPr lang="tr-TR" sz="2000" dirty="0"/>
          </a:p>
          <a:p>
            <a:pPr>
              <a:buFont typeface="Wingdings" pitchFamily="2" charset="2"/>
              <a:buChar char="Ø"/>
            </a:pP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ayakları</a:t>
            </a:r>
            <a:r>
              <a:rPr lang="en-US" sz="2000" dirty="0"/>
              <a:t> </a:t>
            </a:r>
            <a:r>
              <a:rPr lang="en-US" sz="2000" dirty="0" err="1"/>
              <a:t>yataktan</a:t>
            </a:r>
            <a:r>
              <a:rPr lang="en-US" sz="2000" dirty="0"/>
              <a:t> </a:t>
            </a:r>
            <a:r>
              <a:rPr lang="en-US" sz="2000" dirty="0" err="1"/>
              <a:t>aşağıya</a:t>
            </a:r>
            <a:r>
              <a:rPr lang="en-US" sz="2000" dirty="0"/>
              <a:t> </a:t>
            </a:r>
            <a:r>
              <a:rPr lang="en-US" sz="2000" dirty="0" err="1"/>
              <a:t>sarkıtıl</a:t>
            </a:r>
            <a:r>
              <a:rPr lang="tr-TR" sz="2000" dirty="0"/>
              <a:t>arak</a:t>
            </a:r>
            <a:r>
              <a:rPr lang="en-US" sz="2000" dirty="0"/>
              <a:t>, </a:t>
            </a:r>
            <a:r>
              <a:rPr lang="en-US" sz="2000" dirty="0" err="1"/>
              <a:t>kısa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süre</a:t>
            </a:r>
            <a:r>
              <a:rPr lang="en-US" sz="2000" dirty="0"/>
              <a:t> </a:t>
            </a:r>
            <a:r>
              <a:rPr lang="tr-TR" sz="2000" dirty="0"/>
              <a:t>de </a:t>
            </a:r>
            <a:r>
              <a:rPr lang="en-US" sz="2000" dirty="0" err="1"/>
              <a:t>böyle</a:t>
            </a:r>
            <a:r>
              <a:rPr lang="en-US" sz="2000" dirty="0"/>
              <a:t> </a:t>
            </a:r>
            <a:r>
              <a:rPr lang="en-US" sz="2000" dirty="0" err="1"/>
              <a:t>oturması</a:t>
            </a:r>
            <a:r>
              <a:rPr lang="en-US" sz="2000" dirty="0"/>
              <a:t> </a:t>
            </a:r>
            <a:r>
              <a:rPr lang="en-US" sz="2000" dirty="0" err="1"/>
              <a:t>sağlanır</a:t>
            </a:r>
            <a:r>
              <a:rPr lang="tr-TR" sz="2000" dirty="0"/>
              <a:t>.</a:t>
            </a:r>
          </a:p>
          <a:p>
            <a:pPr>
              <a:buFont typeface="Wingdings" pitchFamily="2" charset="2"/>
              <a:buChar char="Ø"/>
            </a:pPr>
            <a:endParaRPr lang="tr-TR" sz="2000" dirty="0"/>
          </a:p>
          <a:p>
            <a:pPr>
              <a:buFont typeface="Wingdings" pitchFamily="2" charset="2"/>
              <a:buChar char="Ø"/>
            </a:pPr>
            <a:r>
              <a:rPr lang="en-US" sz="2000" dirty="0" err="1"/>
              <a:t>Tekerlekli</a:t>
            </a:r>
            <a:r>
              <a:rPr lang="en-US" sz="2000" dirty="0"/>
              <a:t> </a:t>
            </a:r>
            <a:r>
              <a:rPr lang="en-US" sz="2000" dirty="0" err="1"/>
              <a:t>sandalye</a:t>
            </a:r>
            <a:r>
              <a:rPr lang="en-US" sz="2000" dirty="0"/>
              <a:t> </a:t>
            </a:r>
            <a:r>
              <a:rPr lang="en-US" sz="2000" dirty="0" err="1"/>
              <a:t>hasta</a:t>
            </a:r>
            <a:r>
              <a:rPr lang="en-US" sz="2000" dirty="0"/>
              <a:t> </a:t>
            </a:r>
            <a:r>
              <a:rPr lang="en-US" sz="2000" dirty="0" err="1"/>
              <a:t>yatağının</a:t>
            </a:r>
            <a:r>
              <a:rPr lang="en-US" sz="2000" dirty="0"/>
              <a:t> </a:t>
            </a:r>
            <a:r>
              <a:rPr lang="en-US" sz="2000" dirty="0" err="1"/>
              <a:t>yanına</a:t>
            </a:r>
            <a:r>
              <a:rPr lang="en-US" sz="2000" dirty="0"/>
              <a:t> </a:t>
            </a:r>
            <a:r>
              <a:rPr lang="en-US" sz="2000" dirty="0" err="1"/>
              <a:t>getirilir</a:t>
            </a:r>
            <a:r>
              <a:rPr lang="tr-TR" sz="2000" dirty="0"/>
              <a:t> ve </a:t>
            </a:r>
            <a:r>
              <a:rPr lang="en-US" sz="2000" dirty="0" err="1"/>
              <a:t>sandalyenin</a:t>
            </a:r>
            <a:r>
              <a:rPr lang="en-US" sz="2000" dirty="0"/>
              <a:t> </a:t>
            </a:r>
            <a:r>
              <a:rPr lang="en-US" sz="2000" dirty="0" err="1"/>
              <a:t>frenleri</a:t>
            </a:r>
            <a:r>
              <a:rPr lang="en-US" sz="2000" dirty="0"/>
              <a:t> </a:t>
            </a:r>
            <a:r>
              <a:rPr lang="en-US" sz="2000" dirty="0" err="1"/>
              <a:t>kilitlenir</a:t>
            </a:r>
            <a:r>
              <a:rPr lang="tr-TR" sz="2000" dirty="0"/>
              <a:t>.</a:t>
            </a:r>
            <a:endParaRPr lang="en-US" sz="2000" dirty="0"/>
          </a:p>
        </p:txBody>
      </p:sp>
      <p:pic>
        <p:nvPicPr>
          <p:cNvPr id="12290" name="Picture 2" descr="http://player.slideplayer.biz.tr/11/3627189/data/images/img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4786330"/>
            <a:ext cx="2071669" cy="2071670"/>
          </a:xfrm>
          <a:prstGeom prst="rect">
            <a:avLst/>
          </a:prstGeom>
          <a:noFill/>
        </p:spPr>
      </p:pic>
      <p:pic>
        <p:nvPicPr>
          <p:cNvPr id="6" name="Picture 3" descr="C:\Users\NEUHISQ1\Desktop\NEU Hospital Logo (2).png">
            <a:extLst>
              <a:ext uri="{FF2B5EF4-FFF2-40B4-BE49-F238E27FC236}">
                <a16:creationId xmlns:a16="http://schemas.microsoft.com/office/drawing/2014/main" id="{D16E625B-C79B-4501-A0AE-46AC40A1C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076614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Özel 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Özel 6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606</Words>
  <Application>Microsoft Office PowerPoint</Application>
  <PresentationFormat>Ekran Gösterisi (4:3)</PresentationFormat>
  <Paragraphs>119</Paragraphs>
  <Slides>19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Comic Sans MS</vt:lpstr>
      <vt:lpstr>Wingdings</vt:lpstr>
      <vt:lpstr>Office Theme</vt:lpstr>
      <vt:lpstr>HASTA KALDIRMA VE TAŞIMA TEKNİKLERİ</vt:lpstr>
      <vt:lpstr>GENEL KURALLAR</vt:lpstr>
      <vt:lpstr>GENEL KURALLAR</vt:lpstr>
      <vt:lpstr>TAŞIMA ESNASINDA DİKKAT EDİLECEK NOKTALAR</vt:lpstr>
      <vt:lpstr>PowerPoint Sunusu</vt:lpstr>
      <vt:lpstr>TAŞIMA ESNASINDA DİKKAT EDİLECEK NOKTALAR</vt:lpstr>
      <vt:lpstr>TAŞIMA ESNASINDA DİKKAT EDİLECEK NOKTALAR</vt:lpstr>
      <vt:lpstr>TAŞIMA ESNASINDA DİKKAT EDİLECEK NOKTALAR</vt:lpstr>
      <vt:lpstr>TEKERLEKLİ SANDALYE İLE TAŞIMA</vt:lpstr>
      <vt:lpstr>PowerPoint Sunusu</vt:lpstr>
      <vt:lpstr>PowerPoint Sunusu</vt:lpstr>
      <vt:lpstr>PowerPoint Sunusu</vt:lpstr>
      <vt:lpstr> SEDYE İLE TAŞIMA </vt:lpstr>
      <vt:lpstr>PowerPoint Sunusu</vt:lpstr>
      <vt:lpstr>ÇARŞAF KULLANARAK HASTANIN YATAKTAN SEDYEYE/SEDYEDEN YATAĞA ALINMASI</vt:lpstr>
      <vt:lpstr>ROLLBORD KULLANILARAK HASTANIN YATAKTAN SEDYEYE/SEDYEDEN-YATAĞA TAŞINMASI</vt:lpstr>
      <vt:lpstr>KAŞIK SEDYE KULLANIMI</vt:lpstr>
      <vt:lpstr>TAŞIMA ESNASINDA DİKKAT EDİLECEK NOKTALAR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 KALDIRMA VE TAŞIMA TEKNİKLERİ</dc:title>
  <dc:creator>amergency003</dc:creator>
  <cp:lastModifiedBy>DeboMac</cp:lastModifiedBy>
  <cp:revision>14</cp:revision>
  <dcterms:created xsi:type="dcterms:W3CDTF">2018-02-08T10:23:32Z</dcterms:created>
  <dcterms:modified xsi:type="dcterms:W3CDTF">2023-08-22T08:39:11Z</dcterms:modified>
</cp:coreProperties>
</file>