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300" r:id="rId3"/>
    <p:sldId id="301" r:id="rId4"/>
    <p:sldId id="302" r:id="rId5"/>
    <p:sldId id="344" r:id="rId6"/>
    <p:sldId id="303" r:id="rId7"/>
    <p:sldId id="266" r:id="rId8"/>
    <p:sldId id="268" r:id="rId9"/>
    <p:sldId id="270" r:id="rId10"/>
    <p:sldId id="326" r:id="rId11"/>
    <p:sldId id="272" r:id="rId12"/>
    <p:sldId id="273" r:id="rId13"/>
    <p:sldId id="274" r:id="rId14"/>
    <p:sldId id="275" r:id="rId15"/>
    <p:sldId id="304" r:id="rId16"/>
    <p:sldId id="305" r:id="rId17"/>
    <p:sldId id="276" r:id="rId18"/>
    <p:sldId id="277" r:id="rId19"/>
    <p:sldId id="306" r:id="rId20"/>
    <p:sldId id="278" r:id="rId21"/>
    <p:sldId id="279" r:id="rId22"/>
    <p:sldId id="307" r:id="rId23"/>
    <p:sldId id="308" r:id="rId24"/>
    <p:sldId id="309" r:id="rId25"/>
    <p:sldId id="280" r:id="rId26"/>
    <p:sldId id="317" r:id="rId27"/>
    <p:sldId id="318" r:id="rId28"/>
    <p:sldId id="319" r:id="rId29"/>
    <p:sldId id="320" r:id="rId30"/>
    <p:sldId id="321" r:id="rId31"/>
    <p:sldId id="322" r:id="rId32"/>
    <p:sldId id="323" r:id="rId33"/>
    <p:sldId id="316" r:id="rId34"/>
    <p:sldId id="283" r:id="rId35"/>
    <p:sldId id="330" r:id="rId36"/>
    <p:sldId id="310" r:id="rId37"/>
    <p:sldId id="311" r:id="rId38"/>
    <p:sldId id="315" r:id="rId39"/>
    <p:sldId id="289" r:id="rId40"/>
    <p:sldId id="290" r:id="rId41"/>
    <p:sldId id="293" r:id="rId42"/>
    <p:sldId id="327" r:id="rId43"/>
    <p:sldId id="314" r:id="rId44"/>
    <p:sldId id="313" r:id="rId45"/>
    <p:sldId id="292" r:id="rId46"/>
    <p:sldId id="329" r:id="rId47"/>
    <p:sldId id="294" r:id="rId48"/>
    <p:sldId id="295" r:id="rId49"/>
    <p:sldId id="324" r:id="rId50"/>
    <p:sldId id="325" r:id="rId51"/>
    <p:sldId id="296" r:id="rId52"/>
    <p:sldId id="297" r:id="rId53"/>
    <p:sldId id="332" r:id="rId54"/>
    <p:sldId id="334" r:id="rId55"/>
    <p:sldId id="336" r:id="rId56"/>
    <p:sldId id="337" r:id="rId57"/>
    <p:sldId id="338" r:id="rId58"/>
    <p:sldId id="342" r:id="rId59"/>
    <p:sldId id="343" r:id="rId60"/>
    <p:sldId id="340" r:id="rId61"/>
    <p:sldId id="341" r:id="rId62"/>
    <p:sldId id="299" r:id="rId6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13" autoAdjust="0"/>
    <p:restoredTop sz="94660"/>
  </p:normalViewPr>
  <p:slideViewPr>
    <p:cSldViewPr>
      <p:cViewPr varScale="1">
        <p:scale>
          <a:sx n="69" d="100"/>
          <a:sy n="69" d="100"/>
        </p:scale>
        <p:origin x="138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00DD6A-A89F-4B0B-B899-0877375730BC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F5CC20E-405D-420C-A195-067AF68B5C96}">
      <dgm:prSet custT="1"/>
      <dgm:spPr>
        <a:solidFill>
          <a:srgbClr val="7030A0"/>
        </a:solidFill>
        <a:ln>
          <a:solidFill>
            <a:srgbClr val="7030A0"/>
          </a:solidFill>
        </a:ln>
      </dgm:spPr>
      <dgm:t>
        <a:bodyPr/>
        <a:lstStyle/>
        <a:p>
          <a:pPr rtl="0"/>
          <a:r>
            <a:rPr lang="tr-TR" sz="2000" dirty="0"/>
            <a:t> </a:t>
          </a:r>
        </a:p>
      </dgm:t>
    </dgm:pt>
    <dgm:pt modelId="{BBE5BE81-78A2-40CC-BCB3-A1A336DB2950}" type="parTrans" cxnId="{28B80759-AD32-481C-93E9-2D5F952783FC}">
      <dgm:prSet/>
      <dgm:spPr/>
      <dgm:t>
        <a:bodyPr/>
        <a:lstStyle/>
        <a:p>
          <a:endParaRPr lang="tr-TR" sz="2000"/>
        </a:p>
      </dgm:t>
    </dgm:pt>
    <dgm:pt modelId="{B11EC0A3-2E00-4198-87FC-DC33FD2D93FC}" type="sibTrans" cxnId="{28B80759-AD32-481C-93E9-2D5F952783FC}">
      <dgm:prSet/>
      <dgm:spPr/>
      <dgm:t>
        <a:bodyPr/>
        <a:lstStyle/>
        <a:p>
          <a:endParaRPr lang="tr-TR" sz="2000"/>
        </a:p>
      </dgm:t>
    </dgm:pt>
    <dgm:pt modelId="{4252590F-8DD1-463E-A285-3330E3D020D4}">
      <dgm:prSet custT="1"/>
      <dgm:spPr>
        <a:solidFill>
          <a:srgbClr val="7030A0"/>
        </a:solidFill>
        <a:ln>
          <a:solidFill>
            <a:srgbClr val="7030A0"/>
          </a:solidFill>
        </a:ln>
      </dgm:spPr>
      <dgm:t>
        <a:bodyPr/>
        <a:lstStyle/>
        <a:p>
          <a:pPr rtl="0"/>
          <a:endParaRPr lang="tr-TR" sz="2000" dirty="0"/>
        </a:p>
      </dgm:t>
    </dgm:pt>
    <dgm:pt modelId="{F001D22B-A3F6-4FA6-BA0A-4FB775592DE8}" type="parTrans" cxnId="{292B8B48-4A66-43DC-AD44-377FB5CAD937}">
      <dgm:prSet/>
      <dgm:spPr/>
      <dgm:t>
        <a:bodyPr/>
        <a:lstStyle/>
        <a:p>
          <a:endParaRPr lang="tr-TR" sz="2000"/>
        </a:p>
      </dgm:t>
    </dgm:pt>
    <dgm:pt modelId="{83C848E9-1E83-40B7-A494-BE600C78A0DF}" type="sibTrans" cxnId="{292B8B48-4A66-43DC-AD44-377FB5CAD937}">
      <dgm:prSet/>
      <dgm:spPr/>
      <dgm:t>
        <a:bodyPr/>
        <a:lstStyle/>
        <a:p>
          <a:endParaRPr lang="tr-TR" sz="2000"/>
        </a:p>
      </dgm:t>
    </dgm:pt>
    <dgm:pt modelId="{3F7B5A8C-372B-4547-A676-A2E58978E14C}">
      <dgm:prSet custT="1"/>
      <dgm:spPr>
        <a:ln>
          <a:solidFill>
            <a:srgbClr val="7030A0"/>
          </a:solidFill>
        </a:ln>
      </dgm:spPr>
      <dgm:t>
        <a:bodyPr/>
        <a:lstStyle/>
        <a:p>
          <a:r>
            <a:rPr lang="tr-TR" sz="2000" dirty="0">
              <a:latin typeface="Comic Sans MS" pitchFamily="66" charset="0"/>
            </a:rPr>
            <a:t>Hataları hastaya ulaşmadan önlemek </a:t>
          </a:r>
        </a:p>
      </dgm:t>
    </dgm:pt>
    <dgm:pt modelId="{005E865B-3582-4DF5-ABD5-97092939BC46}" type="parTrans" cxnId="{3BEE9F22-D44E-479D-9C04-E78BA1CC88CC}">
      <dgm:prSet/>
      <dgm:spPr/>
      <dgm:t>
        <a:bodyPr/>
        <a:lstStyle/>
        <a:p>
          <a:endParaRPr lang="tr-TR" sz="2000"/>
        </a:p>
      </dgm:t>
    </dgm:pt>
    <dgm:pt modelId="{3BD07DEC-1A5B-45CD-B741-E7D4F8DDC6DA}" type="sibTrans" cxnId="{3BEE9F22-D44E-479D-9C04-E78BA1CC88CC}">
      <dgm:prSet/>
      <dgm:spPr/>
      <dgm:t>
        <a:bodyPr/>
        <a:lstStyle/>
        <a:p>
          <a:endParaRPr lang="tr-TR" sz="2000"/>
        </a:p>
      </dgm:t>
    </dgm:pt>
    <dgm:pt modelId="{8386C034-83BE-4D24-9627-A73AF3011624}">
      <dgm:prSet custT="1"/>
      <dgm:spPr>
        <a:ln>
          <a:solidFill>
            <a:srgbClr val="7030A0"/>
          </a:solidFill>
        </a:ln>
      </dgm:spPr>
      <dgm:t>
        <a:bodyPr/>
        <a:lstStyle/>
        <a:p>
          <a:endParaRPr lang="tr-TR" sz="2000" dirty="0"/>
        </a:p>
      </dgm:t>
    </dgm:pt>
    <dgm:pt modelId="{E928C7F2-902E-48FC-9DB6-73B6CE4BB91E}" type="parTrans" cxnId="{174C70AA-3BE3-41EE-8071-A9204DD81F1E}">
      <dgm:prSet/>
      <dgm:spPr/>
      <dgm:t>
        <a:bodyPr/>
        <a:lstStyle/>
        <a:p>
          <a:endParaRPr lang="tr-TR" sz="2000"/>
        </a:p>
      </dgm:t>
    </dgm:pt>
    <dgm:pt modelId="{70E6076B-DFC9-4467-A0CA-BFABCDD43AA0}" type="sibTrans" cxnId="{174C70AA-3BE3-41EE-8071-A9204DD81F1E}">
      <dgm:prSet/>
      <dgm:spPr/>
      <dgm:t>
        <a:bodyPr/>
        <a:lstStyle/>
        <a:p>
          <a:endParaRPr lang="tr-TR" sz="2000"/>
        </a:p>
      </dgm:t>
    </dgm:pt>
    <dgm:pt modelId="{54200BD8-A7DE-4475-B336-F730DC8DE03E}">
      <dgm:prSet custT="1"/>
      <dgm:spPr>
        <a:ln>
          <a:solidFill>
            <a:srgbClr val="7030A0"/>
          </a:solidFill>
        </a:ln>
      </dgm:spPr>
      <dgm:t>
        <a:bodyPr/>
        <a:lstStyle/>
        <a:p>
          <a:r>
            <a:rPr lang="tr-TR" sz="2000" dirty="0">
              <a:latin typeface="Comic Sans MS" pitchFamily="66" charset="0"/>
            </a:rPr>
            <a:t>Önlenebilir hataların ortaya çıkmasını engelleyecek yeni tasarımlar yapmaktır</a:t>
          </a:r>
        </a:p>
      </dgm:t>
    </dgm:pt>
    <dgm:pt modelId="{C8B70062-B2FF-4FA0-9A1B-A7469FAB7229}" type="parTrans" cxnId="{0BAFE307-18D0-47F7-B7DE-37099700416E}">
      <dgm:prSet/>
      <dgm:spPr/>
      <dgm:t>
        <a:bodyPr/>
        <a:lstStyle/>
        <a:p>
          <a:endParaRPr lang="tr-TR" sz="2000"/>
        </a:p>
      </dgm:t>
    </dgm:pt>
    <dgm:pt modelId="{ED2C6407-802E-4A58-BB23-9F17C0AE094B}" type="sibTrans" cxnId="{0BAFE307-18D0-47F7-B7DE-37099700416E}">
      <dgm:prSet/>
      <dgm:spPr/>
      <dgm:t>
        <a:bodyPr/>
        <a:lstStyle/>
        <a:p>
          <a:endParaRPr lang="tr-TR" sz="2000"/>
        </a:p>
      </dgm:t>
    </dgm:pt>
    <dgm:pt modelId="{1B83CC77-E98E-4D62-8F1D-BD79E9D0731B}">
      <dgm:prSet custT="1"/>
      <dgm:spPr>
        <a:ln>
          <a:solidFill>
            <a:srgbClr val="7030A0"/>
          </a:solidFill>
        </a:ln>
      </dgm:spPr>
      <dgm:t>
        <a:bodyPr/>
        <a:lstStyle/>
        <a:p>
          <a:endParaRPr lang="tr-TR" sz="2000" dirty="0">
            <a:latin typeface="Comic Sans MS" pitchFamily="66" charset="0"/>
          </a:endParaRPr>
        </a:p>
      </dgm:t>
    </dgm:pt>
    <dgm:pt modelId="{5969DF07-D568-4335-BA8C-DFF3862C4F07}" type="parTrans" cxnId="{A400999A-37A7-45A4-B4F9-EF625264B69B}">
      <dgm:prSet/>
      <dgm:spPr/>
      <dgm:t>
        <a:bodyPr/>
        <a:lstStyle/>
        <a:p>
          <a:endParaRPr lang="tr-TR" sz="2000"/>
        </a:p>
      </dgm:t>
    </dgm:pt>
    <dgm:pt modelId="{3A71D30F-2AFB-4C0D-AD04-E727505E7462}" type="sibTrans" cxnId="{A400999A-37A7-45A4-B4F9-EF625264B69B}">
      <dgm:prSet/>
      <dgm:spPr/>
      <dgm:t>
        <a:bodyPr/>
        <a:lstStyle/>
        <a:p>
          <a:endParaRPr lang="tr-TR" sz="2000"/>
        </a:p>
      </dgm:t>
    </dgm:pt>
    <dgm:pt modelId="{83A62A42-C6B0-45C6-AEBB-BD28091AB590}" type="pres">
      <dgm:prSet presAssocID="{9C00DD6A-A89F-4B0B-B899-0877375730BC}" presName="linearFlow" presStyleCnt="0">
        <dgm:presLayoutVars>
          <dgm:dir/>
          <dgm:animLvl val="lvl"/>
          <dgm:resizeHandles val="exact"/>
        </dgm:presLayoutVars>
      </dgm:prSet>
      <dgm:spPr/>
    </dgm:pt>
    <dgm:pt modelId="{58FD74D1-E68B-4153-AE94-EECF23042E33}" type="pres">
      <dgm:prSet presAssocID="{5F5CC20E-405D-420C-A195-067AF68B5C96}" presName="composite" presStyleCnt="0"/>
      <dgm:spPr/>
    </dgm:pt>
    <dgm:pt modelId="{C00EAA20-4FDA-41F3-BF58-AAD5F01D6F14}" type="pres">
      <dgm:prSet presAssocID="{5F5CC20E-405D-420C-A195-067AF68B5C96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99EA8E40-E3C1-4400-9F85-5F6DAE908564}" type="pres">
      <dgm:prSet presAssocID="{5F5CC20E-405D-420C-A195-067AF68B5C96}" presName="descendantText" presStyleLbl="alignAcc1" presStyleIdx="0" presStyleCnt="2">
        <dgm:presLayoutVars>
          <dgm:bulletEnabled val="1"/>
        </dgm:presLayoutVars>
      </dgm:prSet>
      <dgm:spPr/>
    </dgm:pt>
    <dgm:pt modelId="{8E9524D5-D72D-45BD-A973-D42C2AD89886}" type="pres">
      <dgm:prSet presAssocID="{B11EC0A3-2E00-4198-87FC-DC33FD2D93FC}" presName="sp" presStyleCnt="0"/>
      <dgm:spPr/>
    </dgm:pt>
    <dgm:pt modelId="{E256F3B4-E51E-42E5-9684-8AD002B322FE}" type="pres">
      <dgm:prSet presAssocID="{4252590F-8DD1-463E-A285-3330E3D020D4}" presName="composite" presStyleCnt="0"/>
      <dgm:spPr/>
    </dgm:pt>
    <dgm:pt modelId="{32A4EF7E-B864-4F58-9B29-AD851A98F70E}" type="pres">
      <dgm:prSet presAssocID="{4252590F-8DD1-463E-A285-3330E3D020D4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6F71347B-CAE6-4139-8C5A-48E4300FCA40}" type="pres">
      <dgm:prSet presAssocID="{4252590F-8DD1-463E-A285-3330E3D020D4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0BAFE307-18D0-47F7-B7DE-37099700416E}" srcId="{4252590F-8DD1-463E-A285-3330E3D020D4}" destId="{54200BD8-A7DE-4475-B336-F730DC8DE03E}" srcOrd="0" destOrd="0" parTransId="{C8B70062-B2FF-4FA0-9A1B-A7469FAB7229}" sibTransId="{ED2C6407-802E-4A58-BB23-9F17C0AE094B}"/>
    <dgm:cxn modelId="{3BEE9F22-D44E-479D-9C04-E78BA1CC88CC}" srcId="{5F5CC20E-405D-420C-A195-067AF68B5C96}" destId="{3F7B5A8C-372B-4547-A676-A2E58978E14C}" srcOrd="0" destOrd="0" parTransId="{005E865B-3582-4DF5-ABD5-97092939BC46}" sibTransId="{3BD07DEC-1A5B-45CD-B741-E7D4F8DDC6DA}"/>
    <dgm:cxn modelId="{188CD435-3EED-40D6-8303-7E4071D16F92}" type="presOf" srcId="{5F5CC20E-405D-420C-A195-067AF68B5C96}" destId="{C00EAA20-4FDA-41F3-BF58-AAD5F01D6F14}" srcOrd="0" destOrd="0" presId="urn:microsoft.com/office/officeart/2005/8/layout/chevron2"/>
    <dgm:cxn modelId="{56320938-2A70-468F-94FF-798361FA42A1}" type="presOf" srcId="{3F7B5A8C-372B-4547-A676-A2E58978E14C}" destId="{99EA8E40-E3C1-4400-9F85-5F6DAE908564}" srcOrd="0" destOrd="0" presId="urn:microsoft.com/office/officeart/2005/8/layout/chevron2"/>
    <dgm:cxn modelId="{292B8B48-4A66-43DC-AD44-377FB5CAD937}" srcId="{9C00DD6A-A89F-4B0B-B899-0877375730BC}" destId="{4252590F-8DD1-463E-A285-3330E3D020D4}" srcOrd="1" destOrd="0" parTransId="{F001D22B-A3F6-4FA6-BA0A-4FB775592DE8}" sibTransId="{83C848E9-1E83-40B7-A494-BE600C78A0DF}"/>
    <dgm:cxn modelId="{28B80759-AD32-481C-93E9-2D5F952783FC}" srcId="{9C00DD6A-A89F-4B0B-B899-0877375730BC}" destId="{5F5CC20E-405D-420C-A195-067AF68B5C96}" srcOrd="0" destOrd="0" parTransId="{BBE5BE81-78A2-40CC-BCB3-A1A336DB2950}" sibTransId="{B11EC0A3-2E00-4198-87FC-DC33FD2D93FC}"/>
    <dgm:cxn modelId="{7C85C17C-77A5-4244-800B-D87DBEE43B44}" type="presOf" srcId="{4252590F-8DD1-463E-A285-3330E3D020D4}" destId="{32A4EF7E-B864-4F58-9B29-AD851A98F70E}" srcOrd="0" destOrd="0" presId="urn:microsoft.com/office/officeart/2005/8/layout/chevron2"/>
    <dgm:cxn modelId="{8FCBAB8C-0BCD-45CB-9244-2DCAC439A435}" type="presOf" srcId="{54200BD8-A7DE-4475-B336-F730DC8DE03E}" destId="{6F71347B-CAE6-4139-8C5A-48E4300FCA40}" srcOrd="0" destOrd="0" presId="urn:microsoft.com/office/officeart/2005/8/layout/chevron2"/>
    <dgm:cxn modelId="{A400999A-37A7-45A4-B4F9-EF625264B69B}" srcId="{4252590F-8DD1-463E-A285-3330E3D020D4}" destId="{1B83CC77-E98E-4D62-8F1D-BD79E9D0731B}" srcOrd="1" destOrd="0" parTransId="{5969DF07-D568-4335-BA8C-DFF3862C4F07}" sibTransId="{3A71D30F-2AFB-4C0D-AD04-E727505E7462}"/>
    <dgm:cxn modelId="{174C70AA-3BE3-41EE-8071-A9204DD81F1E}" srcId="{5F5CC20E-405D-420C-A195-067AF68B5C96}" destId="{8386C034-83BE-4D24-9627-A73AF3011624}" srcOrd="1" destOrd="0" parTransId="{E928C7F2-902E-48FC-9DB6-73B6CE4BB91E}" sibTransId="{70E6076B-DFC9-4467-A0CA-BFABCDD43AA0}"/>
    <dgm:cxn modelId="{98ED52B4-A5F7-4400-92E1-9901BEC36F66}" type="presOf" srcId="{8386C034-83BE-4D24-9627-A73AF3011624}" destId="{99EA8E40-E3C1-4400-9F85-5F6DAE908564}" srcOrd="0" destOrd="1" presId="urn:microsoft.com/office/officeart/2005/8/layout/chevron2"/>
    <dgm:cxn modelId="{4B3017F1-F664-4F27-8C12-F13BD7711C4C}" type="presOf" srcId="{1B83CC77-E98E-4D62-8F1D-BD79E9D0731B}" destId="{6F71347B-CAE6-4139-8C5A-48E4300FCA40}" srcOrd="0" destOrd="1" presId="urn:microsoft.com/office/officeart/2005/8/layout/chevron2"/>
    <dgm:cxn modelId="{E6E536FE-D03B-47D6-90EB-52E7551B980E}" type="presOf" srcId="{9C00DD6A-A89F-4B0B-B899-0877375730BC}" destId="{83A62A42-C6B0-45C6-AEBB-BD28091AB590}" srcOrd="0" destOrd="0" presId="urn:microsoft.com/office/officeart/2005/8/layout/chevron2"/>
    <dgm:cxn modelId="{5AEC89BE-3E73-4D0A-B979-3BA496EFA790}" type="presParOf" srcId="{83A62A42-C6B0-45C6-AEBB-BD28091AB590}" destId="{58FD74D1-E68B-4153-AE94-EECF23042E33}" srcOrd="0" destOrd="0" presId="urn:microsoft.com/office/officeart/2005/8/layout/chevron2"/>
    <dgm:cxn modelId="{52AED32B-B550-40A9-AA8D-81D007B7E3DC}" type="presParOf" srcId="{58FD74D1-E68B-4153-AE94-EECF23042E33}" destId="{C00EAA20-4FDA-41F3-BF58-AAD5F01D6F14}" srcOrd="0" destOrd="0" presId="urn:microsoft.com/office/officeart/2005/8/layout/chevron2"/>
    <dgm:cxn modelId="{A1D7552E-CCBA-4E07-BA4C-E29CCD7E3B76}" type="presParOf" srcId="{58FD74D1-E68B-4153-AE94-EECF23042E33}" destId="{99EA8E40-E3C1-4400-9F85-5F6DAE908564}" srcOrd="1" destOrd="0" presId="urn:microsoft.com/office/officeart/2005/8/layout/chevron2"/>
    <dgm:cxn modelId="{0BEA873B-08D1-4A07-BA2A-C1520DD36830}" type="presParOf" srcId="{83A62A42-C6B0-45C6-AEBB-BD28091AB590}" destId="{8E9524D5-D72D-45BD-A973-D42C2AD89886}" srcOrd="1" destOrd="0" presId="urn:microsoft.com/office/officeart/2005/8/layout/chevron2"/>
    <dgm:cxn modelId="{435D5059-9DA9-4FF7-87EB-072CCF2D87F4}" type="presParOf" srcId="{83A62A42-C6B0-45C6-AEBB-BD28091AB590}" destId="{E256F3B4-E51E-42E5-9684-8AD002B322FE}" srcOrd="2" destOrd="0" presId="urn:microsoft.com/office/officeart/2005/8/layout/chevron2"/>
    <dgm:cxn modelId="{14630744-6E9F-491F-9A7F-7796507D052D}" type="presParOf" srcId="{E256F3B4-E51E-42E5-9684-8AD002B322FE}" destId="{32A4EF7E-B864-4F58-9B29-AD851A98F70E}" srcOrd="0" destOrd="0" presId="urn:microsoft.com/office/officeart/2005/8/layout/chevron2"/>
    <dgm:cxn modelId="{7ACA00F0-A8E7-4BEC-BAF6-A8B5AAEDFABE}" type="presParOf" srcId="{E256F3B4-E51E-42E5-9684-8AD002B322FE}" destId="{6F71347B-CAE6-4139-8C5A-48E4300FCA4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192CBE-BEDA-487A-A146-CDD25717754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68757FB-8DCB-443C-9EC4-C60247AA0308}">
      <dgm:prSet custT="1"/>
      <dgm:spPr>
        <a:solidFill>
          <a:schemeClr val="accent4"/>
        </a:solidFill>
      </dgm:spPr>
      <dgm:t>
        <a:bodyPr/>
        <a:lstStyle/>
        <a:p>
          <a:pPr rtl="0"/>
          <a:r>
            <a:rPr lang="tr-TR" sz="2000" dirty="0">
              <a:solidFill>
                <a:schemeClr val="tx1"/>
              </a:solidFill>
            </a:rPr>
            <a:t>İlaç uygulamalarında 8 doğru kuralı</a:t>
          </a:r>
        </a:p>
      </dgm:t>
    </dgm:pt>
    <dgm:pt modelId="{90230EC5-FC96-4A8D-8BC3-A22422A7BF47}" type="parTrans" cxnId="{E857382E-F648-4B07-9B56-0F91F3B80E7A}">
      <dgm:prSet/>
      <dgm:spPr/>
      <dgm:t>
        <a:bodyPr/>
        <a:lstStyle/>
        <a:p>
          <a:endParaRPr lang="tr-TR" sz="2000"/>
        </a:p>
      </dgm:t>
    </dgm:pt>
    <dgm:pt modelId="{FC1F2AF9-965A-4062-AF89-5DEDC85602DE}" type="sibTrans" cxnId="{E857382E-F648-4B07-9B56-0F91F3B80E7A}">
      <dgm:prSet/>
      <dgm:spPr/>
      <dgm:t>
        <a:bodyPr/>
        <a:lstStyle/>
        <a:p>
          <a:endParaRPr lang="tr-TR" sz="2000"/>
        </a:p>
      </dgm:t>
    </dgm:pt>
    <dgm:pt modelId="{CD3CDF52-B8B1-4726-AB5B-2C0941AB4F77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l" rtl="0"/>
          <a:r>
            <a:rPr lang="tr-TR" sz="2000" dirty="0">
              <a:solidFill>
                <a:schemeClr val="tx1"/>
              </a:solidFill>
            </a:rPr>
            <a:t>1- Doğru hasta</a:t>
          </a:r>
        </a:p>
      </dgm:t>
    </dgm:pt>
    <dgm:pt modelId="{1862D0CC-3671-4983-BFF3-DF73D2DB38A0}" type="parTrans" cxnId="{36DFAFDA-BE1D-4923-83A6-8A6E48124A4D}">
      <dgm:prSet/>
      <dgm:spPr/>
      <dgm:t>
        <a:bodyPr/>
        <a:lstStyle/>
        <a:p>
          <a:endParaRPr lang="tr-TR" sz="2000"/>
        </a:p>
      </dgm:t>
    </dgm:pt>
    <dgm:pt modelId="{28D5851C-0F00-4C64-8E0E-D15822D3106C}" type="sibTrans" cxnId="{36DFAFDA-BE1D-4923-83A6-8A6E48124A4D}">
      <dgm:prSet/>
      <dgm:spPr/>
      <dgm:t>
        <a:bodyPr/>
        <a:lstStyle/>
        <a:p>
          <a:endParaRPr lang="tr-TR" sz="2000"/>
        </a:p>
      </dgm:t>
    </dgm:pt>
    <dgm:pt modelId="{D6E1F2F9-91E1-4114-A3F9-C3D54DD5BEC7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l" rtl="0"/>
          <a:r>
            <a:rPr lang="tr-TR" sz="2000" dirty="0">
              <a:solidFill>
                <a:schemeClr val="tx1"/>
              </a:solidFill>
            </a:rPr>
            <a:t>2- Doğru ilaç</a:t>
          </a:r>
        </a:p>
      </dgm:t>
    </dgm:pt>
    <dgm:pt modelId="{5FFAA0CD-FC4F-44C5-AAB7-A114E3F2036B}" type="parTrans" cxnId="{5A95633A-8561-45DD-900A-D77AA2890B42}">
      <dgm:prSet/>
      <dgm:spPr/>
      <dgm:t>
        <a:bodyPr/>
        <a:lstStyle/>
        <a:p>
          <a:endParaRPr lang="tr-TR" sz="2000"/>
        </a:p>
      </dgm:t>
    </dgm:pt>
    <dgm:pt modelId="{F90618F6-51DA-4411-B9D4-E691149FC18C}" type="sibTrans" cxnId="{5A95633A-8561-45DD-900A-D77AA2890B42}">
      <dgm:prSet/>
      <dgm:spPr/>
      <dgm:t>
        <a:bodyPr/>
        <a:lstStyle/>
        <a:p>
          <a:endParaRPr lang="tr-TR" sz="2000"/>
        </a:p>
      </dgm:t>
    </dgm:pt>
    <dgm:pt modelId="{880AC569-8F9C-476F-8A59-72C19F71EFE8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l" rtl="0"/>
          <a:r>
            <a:rPr lang="tr-TR" sz="2000" dirty="0">
              <a:solidFill>
                <a:schemeClr val="tx1"/>
              </a:solidFill>
            </a:rPr>
            <a:t>3- Doğru yol</a:t>
          </a:r>
        </a:p>
      </dgm:t>
    </dgm:pt>
    <dgm:pt modelId="{DC41906A-1BDF-4830-96D4-75D899EB18AA}" type="parTrans" cxnId="{EC6AC450-6D09-458D-8BC4-B76BD7CB8A4C}">
      <dgm:prSet/>
      <dgm:spPr/>
      <dgm:t>
        <a:bodyPr/>
        <a:lstStyle/>
        <a:p>
          <a:endParaRPr lang="tr-TR" sz="2000"/>
        </a:p>
      </dgm:t>
    </dgm:pt>
    <dgm:pt modelId="{C0B408A9-95E5-4391-AF80-D376E168641B}" type="sibTrans" cxnId="{EC6AC450-6D09-458D-8BC4-B76BD7CB8A4C}">
      <dgm:prSet/>
      <dgm:spPr/>
      <dgm:t>
        <a:bodyPr/>
        <a:lstStyle/>
        <a:p>
          <a:endParaRPr lang="tr-TR" sz="2000"/>
        </a:p>
      </dgm:t>
    </dgm:pt>
    <dgm:pt modelId="{72F378B0-77EB-4571-99E9-0DCED8A065F3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l" rtl="0"/>
          <a:r>
            <a:rPr lang="tr-TR" sz="2000" dirty="0">
              <a:solidFill>
                <a:schemeClr val="tx1"/>
              </a:solidFill>
            </a:rPr>
            <a:t>4- Doğru zaman</a:t>
          </a:r>
        </a:p>
      </dgm:t>
    </dgm:pt>
    <dgm:pt modelId="{881CB797-79F2-450E-B37A-077EB62B7946}" type="parTrans" cxnId="{325D1AEE-3CC0-4157-91B7-10A0AC52B3E6}">
      <dgm:prSet/>
      <dgm:spPr/>
      <dgm:t>
        <a:bodyPr/>
        <a:lstStyle/>
        <a:p>
          <a:endParaRPr lang="tr-TR" sz="2000"/>
        </a:p>
      </dgm:t>
    </dgm:pt>
    <dgm:pt modelId="{969718E6-DE9F-4B02-A548-872EFBC5F0EB}" type="sibTrans" cxnId="{325D1AEE-3CC0-4157-91B7-10A0AC52B3E6}">
      <dgm:prSet/>
      <dgm:spPr/>
      <dgm:t>
        <a:bodyPr/>
        <a:lstStyle/>
        <a:p>
          <a:endParaRPr lang="tr-TR" sz="2000"/>
        </a:p>
      </dgm:t>
    </dgm:pt>
    <dgm:pt modelId="{FEC63CB7-FC1C-48EB-A333-642DE0EFF822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l" rtl="0"/>
          <a:r>
            <a:rPr lang="tr-TR" sz="2000" dirty="0">
              <a:solidFill>
                <a:schemeClr val="tx1"/>
              </a:solidFill>
            </a:rPr>
            <a:t>5- Doğru doz</a:t>
          </a:r>
        </a:p>
      </dgm:t>
    </dgm:pt>
    <dgm:pt modelId="{883403D6-0950-405C-A86A-DC926371FA80}" type="parTrans" cxnId="{9C32510F-D519-47AC-BAAC-A9DDF2659762}">
      <dgm:prSet/>
      <dgm:spPr/>
      <dgm:t>
        <a:bodyPr/>
        <a:lstStyle/>
        <a:p>
          <a:endParaRPr lang="tr-TR" sz="2000"/>
        </a:p>
      </dgm:t>
    </dgm:pt>
    <dgm:pt modelId="{7326FAFE-30C1-441D-A4D7-908898E589D5}" type="sibTrans" cxnId="{9C32510F-D519-47AC-BAAC-A9DDF2659762}">
      <dgm:prSet/>
      <dgm:spPr/>
      <dgm:t>
        <a:bodyPr/>
        <a:lstStyle/>
        <a:p>
          <a:endParaRPr lang="tr-TR" sz="2000"/>
        </a:p>
      </dgm:t>
    </dgm:pt>
    <dgm:pt modelId="{2ACEAFFF-97CB-4881-97F2-F10E1780D4E7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l" rtl="0"/>
          <a:r>
            <a:rPr lang="tr-TR" sz="2000" dirty="0">
              <a:solidFill>
                <a:schemeClr val="tx1"/>
              </a:solidFill>
            </a:rPr>
            <a:t>6- Doğru ilaç şekli</a:t>
          </a:r>
        </a:p>
      </dgm:t>
    </dgm:pt>
    <dgm:pt modelId="{276AD469-01B0-4DF3-9E0F-C80825F98BF1}" type="parTrans" cxnId="{D4CB1DD8-9C71-4FD0-BC8A-34CBBE2FBD87}">
      <dgm:prSet/>
      <dgm:spPr/>
      <dgm:t>
        <a:bodyPr/>
        <a:lstStyle/>
        <a:p>
          <a:endParaRPr lang="tr-TR" sz="2000"/>
        </a:p>
      </dgm:t>
    </dgm:pt>
    <dgm:pt modelId="{182BCB2C-E36E-497A-A3D2-711EE4CB8A00}" type="sibTrans" cxnId="{D4CB1DD8-9C71-4FD0-BC8A-34CBBE2FBD87}">
      <dgm:prSet/>
      <dgm:spPr/>
      <dgm:t>
        <a:bodyPr/>
        <a:lstStyle/>
        <a:p>
          <a:endParaRPr lang="tr-TR" sz="2000"/>
        </a:p>
      </dgm:t>
    </dgm:pt>
    <dgm:pt modelId="{66230285-88F4-423E-B0D7-7F03CEEAA121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l" rtl="0"/>
          <a:r>
            <a:rPr lang="tr-TR" sz="2000" dirty="0">
              <a:solidFill>
                <a:schemeClr val="tx1"/>
              </a:solidFill>
            </a:rPr>
            <a:t>7- Doğru etki</a:t>
          </a:r>
        </a:p>
      </dgm:t>
    </dgm:pt>
    <dgm:pt modelId="{C2071A2D-FB70-44DF-AE8A-7D4E3B124E4A}" type="parTrans" cxnId="{7A9BB737-17E1-4DB8-BCA0-FC5A9E8389EC}">
      <dgm:prSet/>
      <dgm:spPr/>
      <dgm:t>
        <a:bodyPr/>
        <a:lstStyle/>
        <a:p>
          <a:endParaRPr lang="tr-TR" sz="2000"/>
        </a:p>
      </dgm:t>
    </dgm:pt>
    <dgm:pt modelId="{ACAFBF04-7C21-4192-A81A-F043B9D0635D}" type="sibTrans" cxnId="{7A9BB737-17E1-4DB8-BCA0-FC5A9E8389EC}">
      <dgm:prSet/>
      <dgm:spPr/>
      <dgm:t>
        <a:bodyPr/>
        <a:lstStyle/>
        <a:p>
          <a:endParaRPr lang="tr-TR" sz="2000"/>
        </a:p>
      </dgm:t>
    </dgm:pt>
    <dgm:pt modelId="{DDC15A31-F259-43D6-B810-F0DED1ACD6E1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l" rtl="0"/>
          <a:r>
            <a:rPr lang="tr-TR" sz="2000" dirty="0">
              <a:solidFill>
                <a:schemeClr val="tx1"/>
              </a:solidFill>
            </a:rPr>
            <a:t>8- Doğru kayıt</a:t>
          </a:r>
        </a:p>
      </dgm:t>
    </dgm:pt>
    <dgm:pt modelId="{C1AB030C-471A-4BEE-BF9B-F827913119FA}" type="parTrans" cxnId="{67089D9A-95F4-481A-AB30-BE190E41E9B0}">
      <dgm:prSet/>
      <dgm:spPr/>
      <dgm:t>
        <a:bodyPr/>
        <a:lstStyle/>
        <a:p>
          <a:endParaRPr lang="tr-TR" sz="2000"/>
        </a:p>
      </dgm:t>
    </dgm:pt>
    <dgm:pt modelId="{CDF64217-B113-4760-AF49-BFE17B23C9E0}" type="sibTrans" cxnId="{67089D9A-95F4-481A-AB30-BE190E41E9B0}">
      <dgm:prSet/>
      <dgm:spPr/>
      <dgm:t>
        <a:bodyPr/>
        <a:lstStyle/>
        <a:p>
          <a:endParaRPr lang="tr-TR" sz="2000"/>
        </a:p>
      </dgm:t>
    </dgm:pt>
    <dgm:pt modelId="{80ABE913-0DC8-493E-9222-CE46E0D0003F}" type="pres">
      <dgm:prSet presAssocID="{B4192CBE-BEDA-487A-A146-CDD257177545}" presName="Name0" presStyleCnt="0">
        <dgm:presLayoutVars>
          <dgm:dir/>
          <dgm:animLvl val="lvl"/>
          <dgm:resizeHandles val="exact"/>
        </dgm:presLayoutVars>
      </dgm:prSet>
      <dgm:spPr/>
    </dgm:pt>
    <dgm:pt modelId="{3D3EF6EF-DFA9-4883-8F60-4CABEB9893A8}" type="pres">
      <dgm:prSet presAssocID="{668757FB-8DCB-443C-9EC4-C60247AA0308}" presName="linNode" presStyleCnt="0"/>
      <dgm:spPr/>
    </dgm:pt>
    <dgm:pt modelId="{F0726775-D7A9-43EA-ABF7-C3DB0F0AE67D}" type="pres">
      <dgm:prSet presAssocID="{668757FB-8DCB-443C-9EC4-C60247AA0308}" presName="parentText" presStyleLbl="node1" presStyleIdx="0" presStyleCnt="9" custScaleX="238191" custLinFactNeighborX="0" custLinFactNeighborY="-9284">
        <dgm:presLayoutVars>
          <dgm:chMax val="1"/>
          <dgm:bulletEnabled val="1"/>
        </dgm:presLayoutVars>
      </dgm:prSet>
      <dgm:spPr/>
    </dgm:pt>
    <dgm:pt modelId="{12505300-AB5B-4716-973A-A1B8B2976019}" type="pres">
      <dgm:prSet presAssocID="{FC1F2AF9-965A-4062-AF89-5DEDC85602DE}" presName="sp" presStyleCnt="0"/>
      <dgm:spPr/>
    </dgm:pt>
    <dgm:pt modelId="{AA52C785-E361-4992-9E4A-21D6F0A4E212}" type="pres">
      <dgm:prSet presAssocID="{CD3CDF52-B8B1-4726-AB5B-2C0941AB4F77}" presName="linNode" presStyleCnt="0"/>
      <dgm:spPr/>
    </dgm:pt>
    <dgm:pt modelId="{D5F8BB80-3E56-4E9A-9081-0DE5FAB57F56}" type="pres">
      <dgm:prSet presAssocID="{CD3CDF52-B8B1-4726-AB5B-2C0941AB4F77}" presName="parentText" presStyleLbl="node1" presStyleIdx="1" presStyleCnt="9" custScaleX="104861" custLinFactNeighborX="60763" custLinFactNeighborY="20390">
        <dgm:presLayoutVars>
          <dgm:chMax val="1"/>
          <dgm:bulletEnabled val="1"/>
        </dgm:presLayoutVars>
      </dgm:prSet>
      <dgm:spPr/>
    </dgm:pt>
    <dgm:pt modelId="{F11D2F63-2BEC-466B-88B9-CB361CBA3683}" type="pres">
      <dgm:prSet presAssocID="{28D5851C-0F00-4C64-8E0E-D15822D3106C}" presName="sp" presStyleCnt="0"/>
      <dgm:spPr/>
    </dgm:pt>
    <dgm:pt modelId="{805616C7-65DE-43C0-8948-457DBCCA9662}" type="pres">
      <dgm:prSet presAssocID="{D6E1F2F9-91E1-4114-A3F9-C3D54DD5BEC7}" presName="linNode" presStyleCnt="0"/>
      <dgm:spPr/>
    </dgm:pt>
    <dgm:pt modelId="{D55618A3-6D97-4801-8F94-0783AECDE9C0}" type="pres">
      <dgm:prSet presAssocID="{D6E1F2F9-91E1-4114-A3F9-C3D54DD5BEC7}" presName="parentText" presStyleLbl="node1" presStyleIdx="2" presStyleCnt="9" custScaleX="104861" custLinFactNeighborX="60763" custLinFactNeighborY="20390">
        <dgm:presLayoutVars>
          <dgm:chMax val="1"/>
          <dgm:bulletEnabled val="1"/>
        </dgm:presLayoutVars>
      </dgm:prSet>
      <dgm:spPr/>
    </dgm:pt>
    <dgm:pt modelId="{0E03553E-CAFC-47FF-BB63-334360EFF399}" type="pres">
      <dgm:prSet presAssocID="{F90618F6-51DA-4411-B9D4-E691149FC18C}" presName="sp" presStyleCnt="0"/>
      <dgm:spPr/>
    </dgm:pt>
    <dgm:pt modelId="{0F82CCD0-E25A-4076-809E-D6465287FFE7}" type="pres">
      <dgm:prSet presAssocID="{880AC569-8F9C-476F-8A59-72C19F71EFE8}" presName="linNode" presStyleCnt="0"/>
      <dgm:spPr/>
    </dgm:pt>
    <dgm:pt modelId="{963025BC-BD41-4ED2-9562-4CD649F2FD85}" type="pres">
      <dgm:prSet presAssocID="{880AC569-8F9C-476F-8A59-72C19F71EFE8}" presName="parentText" presStyleLbl="node1" presStyleIdx="3" presStyleCnt="9" custScaleX="104861" custLinFactNeighborX="60763" custLinFactNeighborY="20390">
        <dgm:presLayoutVars>
          <dgm:chMax val="1"/>
          <dgm:bulletEnabled val="1"/>
        </dgm:presLayoutVars>
      </dgm:prSet>
      <dgm:spPr/>
    </dgm:pt>
    <dgm:pt modelId="{E699B067-9716-44A2-81D6-A8202B81C821}" type="pres">
      <dgm:prSet presAssocID="{C0B408A9-95E5-4391-AF80-D376E168641B}" presName="sp" presStyleCnt="0"/>
      <dgm:spPr/>
    </dgm:pt>
    <dgm:pt modelId="{667E9260-675D-4BBA-AC15-7252E0D29002}" type="pres">
      <dgm:prSet presAssocID="{72F378B0-77EB-4571-99E9-0DCED8A065F3}" presName="linNode" presStyleCnt="0"/>
      <dgm:spPr/>
    </dgm:pt>
    <dgm:pt modelId="{ED2C372D-7AA5-497D-A1D4-1465E1B60649}" type="pres">
      <dgm:prSet presAssocID="{72F378B0-77EB-4571-99E9-0DCED8A065F3}" presName="parentText" presStyleLbl="node1" presStyleIdx="4" presStyleCnt="9" custScaleX="104861" custLinFactNeighborX="60763" custLinFactNeighborY="20390">
        <dgm:presLayoutVars>
          <dgm:chMax val="1"/>
          <dgm:bulletEnabled val="1"/>
        </dgm:presLayoutVars>
      </dgm:prSet>
      <dgm:spPr/>
    </dgm:pt>
    <dgm:pt modelId="{68A5D6B4-B12E-4E13-B41D-16767B3EF76D}" type="pres">
      <dgm:prSet presAssocID="{969718E6-DE9F-4B02-A548-872EFBC5F0EB}" presName="sp" presStyleCnt="0"/>
      <dgm:spPr/>
    </dgm:pt>
    <dgm:pt modelId="{7AF99B90-93F7-450F-B6F2-9ECD7FD840F9}" type="pres">
      <dgm:prSet presAssocID="{FEC63CB7-FC1C-48EB-A333-642DE0EFF822}" presName="linNode" presStyleCnt="0"/>
      <dgm:spPr/>
    </dgm:pt>
    <dgm:pt modelId="{2FE82CCA-CA44-4A91-BFB0-92F1FC743F72}" type="pres">
      <dgm:prSet presAssocID="{FEC63CB7-FC1C-48EB-A333-642DE0EFF822}" presName="parentText" presStyleLbl="node1" presStyleIdx="5" presStyleCnt="9" custScaleX="104861" custLinFactNeighborX="60763" custLinFactNeighborY="20390">
        <dgm:presLayoutVars>
          <dgm:chMax val="1"/>
          <dgm:bulletEnabled val="1"/>
        </dgm:presLayoutVars>
      </dgm:prSet>
      <dgm:spPr/>
    </dgm:pt>
    <dgm:pt modelId="{1F667746-7591-4773-A646-F59FF1CC9897}" type="pres">
      <dgm:prSet presAssocID="{7326FAFE-30C1-441D-A4D7-908898E589D5}" presName="sp" presStyleCnt="0"/>
      <dgm:spPr/>
    </dgm:pt>
    <dgm:pt modelId="{C2DF4D7C-4CE2-423F-B8E4-B9B686569BB3}" type="pres">
      <dgm:prSet presAssocID="{2ACEAFFF-97CB-4881-97F2-F10E1780D4E7}" presName="linNode" presStyleCnt="0"/>
      <dgm:spPr/>
    </dgm:pt>
    <dgm:pt modelId="{68734AF7-CC96-4487-8738-7A98E8205804}" type="pres">
      <dgm:prSet presAssocID="{2ACEAFFF-97CB-4881-97F2-F10E1780D4E7}" presName="parentText" presStyleLbl="node1" presStyleIdx="6" presStyleCnt="9" custScaleX="104861" custLinFactNeighborX="60763" custLinFactNeighborY="20390">
        <dgm:presLayoutVars>
          <dgm:chMax val="1"/>
          <dgm:bulletEnabled val="1"/>
        </dgm:presLayoutVars>
      </dgm:prSet>
      <dgm:spPr/>
    </dgm:pt>
    <dgm:pt modelId="{51EC8ED1-BF0D-4F83-B47F-D9A4322E6C05}" type="pres">
      <dgm:prSet presAssocID="{182BCB2C-E36E-497A-A3D2-711EE4CB8A00}" presName="sp" presStyleCnt="0"/>
      <dgm:spPr/>
    </dgm:pt>
    <dgm:pt modelId="{B796711C-DE49-4F43-B580-3AC38F3F9030}" type="pres">
      <dgm:prSet presAssocID="{66230285-88F4-423E-B0D7-7F03CEEAA121}" presName="linNode" presStyleCnt="0"/>
      <dgm:spPr/>
    </dgm:pt>
    <dgm:pt modelId="{C0ABA167-4A31-40D9-A38C-0AFC4662FF61}" type="pres">
      <dgm:prSet presAssocID="{66230285-88F4-423E-B0D7-7F03CEEAA121}" presName="parentText" presStyleLbl="node1" presStyleIdx="7" presStyleCnt="9" custScaleX="104861" custLinFactNeighborX="60763" custLinFactNeighborY="3905">
        <dgm:presLayoutVars>
          <dgm:chMax val="1"/>
          <dgm:bulletEnabled val="1"/>
        </dgm:presLayoutVars>
      </dgm:prSet>
      <dgm:spPr/>
    </dgm:pt>
    <dgm:pt modelId="{EB3BC635-9E86-438C-9D4B-AF5EEB3B4850}" type="pres">
      <dgm:prSet presAssocID="{ACAFBF04-7C21-4192-A81A-F043B9D0635D}" presName="sp" presStyleCnt="0"/>
      <dgm:spPr/>
    </dgm:pt>
    <dgm:pt modelId="{87FAD89C-A24D-4A23-8FCB-DB24EBA32EA8}" type="pres">
      <dgm:prSet presAssocID="{DDC15A31-F259-43D6-B810-F0DED1ACD6E1}" presName="linNode" presStyleCnt="0"/>
      <dgm:spPr/>
    </dgm:pt>
    <dgm:pt modelId="{329A9E4C-73B4-472B-999E-FCAD66AD06AE}" type="pres">
      <dgm:prSet presAssocID="{DDC15A31-F259-43D6-B810-F0DED1ACD6E1}" presName="parentText" presStyleLbl="node1" presStyleIdx="8" presStyleCnt="9" custScaleX="104861" custLinFactNeighborX="60763" custLinFactNeighborY="20390">
        <dgm:presLayoutVars>
          <dgm:chMax val="1"/>
          <dgm:bulletEnabled val="1"/>
        </dgm:presLayoutVars>
      </dgm:prSet>
      <dgm:spPr/>
    </dgm:pt>
  </dgm:ptLst>
  <dgm:cxnLst>
    <dgm:cxn modelId="{EED40E01-DEEA-41A5-9909-1FFB3C6DDFB4}" type="presOf" srcId="{72F378B0-77EB-4571-99E9-0DCED8A065F3}" destId="{ED2C372D-7AA5-497D-A1D4-1465E1B60649}" srcOrd="0" destOrd="0" presId="urn:microsoft.com/office/officeart/2005/8/layout/vList5"/>
    <dgm:cxn modelId="{D18EDC01-6B3A-496B-B41B-97EDAA6566D0}" type="presOf" srcId="{B4192CBE-BEDA-487A-A146-CDD257177545}" destId="{80ABE913-0DC8-493E-9222-CE46E0D0003F}" srcOrd="0" destOrd="0" presId="urn:microsoft.com/office/officeart/2005/8/layout/vList5"/>
    <dgm:cxn modelId="{C913F10B-038B-4D92-A087-4BE0475FD1BB}" type="presOf" srcId="{66230285-88F4-423E-B0D7-7F03CEEAA121}" destId="{C0ABA167-4A31-40D9-A38C-0AFC4662FF61}" srcOrd="0" destOrd="0" presId="urn:microsoft.com/office/officeart/2005/8/layout/vList5"/>
    <dgm:cxn modelId="{9C32510F-D519-47AC-BAAC-A9DDF2659762}" srcId="{B4192CBE-BEDA-487A-A146-CDD257177545}" destId="{FEC63CB7-FC1C-48EB-A333-642DE0EFF822}" srcOrd="5" destOrd="0" parTransId="{883403D6-0950-405C-A86A-DC926371FA80}" sibTransId="{7326FAFE-30C1-441D-A4D7-908898E589D5}"/>
    <dgm:cxn modelId="{3ABF0214-78C6-460C-A9DA-0B0CACCCDD09}" type="presOf" srcId="{DDC15A31-F259-43D6-B810-F0DED1ACD6E1}" destId="{329A9E4C-73B4-472B-999E-FCAD66AD06AE}" srcOrd="0" destOrd="0" presId="urn:microsoft.com/office/officeart/2005/8/layout/vList5"/>
    <dgm:cxn modelId="{7484AE26-E028-495B-ABF9-F49F03E77931}" type="presOf" srcId="{2ACEAFFF-97CB-4881-97F2-F10E1780D4E7}" destId="{68734AF7-CC96-4487-8738-7A98E8205804}" srcOrd="0" destOrd="0" presId="urn:microsoft.com/office/officeart/2005/8/layout/vList5"/>
    <dgm:cxn modelId="{E857382E-F648-4B07-9B56-0F91F3B80E7A}" srcId="{B4192CBE-BEDA-487A-A146-CDD257177545}" destId="{668757FB-8DCB-443C-9EC4-C60247AA0308}" srcOrd="0" destOrd="0" parTransId="{90230EC5-FC96-4A8D-8BC3-A22422A7BF47}" sibTransId="{FC1F2AF9-965A-4062-AF89-5DEDC85602DE}"/>
    <dgm:cxn modelId="{7A9BB737-17E1-4DB8-BCA0-FC5A9E8389EC}" srcId="{B4192CBE-BEDA-487A-A146-CDD257177545}" destId="{66230285-88F4-423E-B0D7-7F03CEEAA121}" srcOrd="7" destOrd="0" parTransId="{C2071A2D-FB70-44DF-AE8A-7D4E3B124E4A}" sibTransId="{ACAFBF04-7C21-4192-A81A-F043B9D0635D}"/>
    <dgm:cxn modelId="{5A95633A-8561-45DD-900A-D77AA2890B42}" srcId="{B4192CBE-BEDA-487A-A146-CDD257177545}" destId="{D6E1F2F9-91E1-4114-A3F9-C3D54DD5BEC7}" srcOrd="2" destOrd="0" parTransId="{5FFAA0CD-FC4F-44C5-AAB7-A114E3F2036B}" sibTransId="{F90618F6-51DA-4411-B9D4-E691149FC18C}"/>
    <dgm:cxn modelId="{D7C56441-8B92-43BE-B12B-77432FDB7320}" type="presOf" srcId="{880AC569-8F9C-476F-8A59-72C19F71EFE8}" destId="{963025BC-BD41-4ED2-9562-4CD649F2FD85}" srcOrd="0" destOrd="0" presId="urn:microsoft.com/office/officeart/2005/8/layout/vList5"/>
    <dgm:cxn modelId="{EC6AC450-6D09-458D-8BC4-B76BD7CB8A4C}" srcId="{B4192CBE-BEDA-487A-A146-CDD257177545}" destId="{880AC569-8F9C-476F-8A59-72C19F71EFE8}" srcOrd="3" destOrd="0" parTransId="{DC41906A-1BDF-4830-96D4-75D899EB18AA}" sibTransId="{C0B408A9-95E5-4391-AF80-D376E168641B}"/>
    <dgm:cxn modelId="{B43AE859-B420-4530-B11C-C98CBD2967A4}" type="presOf" srcId="{D6E1F2F9-91E1-4114-A3F9-C3D54DD5BEC7}" destId="{D55618A3-6D97-4801-8F94-0783AECDE9C0}" srcOrd="0" destOrd="0" presId="urn:microsoft.com/office/officeart/2005/8/layout/vList5"/>
    <dgm:cxn modelId="{FD7DDB7B-04F8-438B-81E9-D32F2734C9CC}" type="presOf" srcId="{CD3CDF52-B8B1-4726-AB5B-2C0941AB4F77}" destId="{D5F8BB80-3E56-4E9A-9081-0DE5FAB57F56}" srcOrd="0" destOrd="0" presId="urn:microsoft.com/office/officeart/2005/8/layout/vList5"/>
    <dgm:cxn modelId="{D7A2458A-1AAA-49F0-A68C-1B18C2601C18}" type="presOf" srcId="{668757FB-8DCB-443C-9EC4-C60247AA0308}" destId="{F0726775-D7A9-43EA-ABF7-C3DB0F0AE67D}" srcOrd="0" destOrd="0" presId="urn:microsoft.com/office/officeart/2005/8/layout/vList5"/>
    <dgm:cxn modelId="{512D729A-CA5B-43B4-8AFD-53851DA78EEC}" type="presOf" srcId="{FEC63CB7-FC1C-48EB-A333-642DE0EFF822}" destId="{2FE82CCA-CA44-4A91-BFB0-92F1FC743F72}" srcOrd="0" destOrd="0" presId="urn:microsoft.com/office/officeart/2005/8/layout/vList5"/>
    <dgm:cxn modelId="{67089D9A-95F4-481A-AB30-BE190E41E9B0}" srcId="{B4192CBE-BEDA-487A-A146-CDD257177545}" destId="{DDC15A31-F259-43D6-B810-F0DED1ACD6E1}" srcOrd="8" destOrd="0" parTransId="{C1AB030C-471A-4BEE-BF9B-F827913119FA}" sibTransId="{CDF64217-B113-4760-AF49-BFE17B23C9E0}"/>
    <dgm:cxn modelId="{D4CB1DD8-9C71-4FD0-BC8A-34CBBE2FBD87}" srcId="{B4192CBE-BEDA-487A-A146-CDD257177545}" destId="{2ACEAFFF-97CB-4881-97F2-F10E1780D4E7}" srcOrd="6" destOrd="0" parTransId="{276AD469-01B0-4DF3-9E0F-C80825F98BF1}" sibTransId="{182BCB2C-E36E-497A-A3D2-711EE4CB8A00}"/>
    <dgm:cxn modelId="{36DFAFDA-BE1D-4923-83A6-8A6E48124A4D}" srcId="{B4192CBE-BEDA-487A-A146-CDD257177545}" destId="{CD3CDF52-B8B1-4726-AB5B-2C0941AB4F77}" srcOrd="1" destOrd="0" parTransId="{1862D0CC-3671-4983-BFF3-DF73D2DB38A0}" sibTransId="{28D5851C-0F00-4C64-8E0E-D15822D3106C}"/>
    <dgm:cxn modelId="{325D1AEE-3CC0-4157-91B7-10A0AC52B3E6}" srcId="{B4192CBE-BEDA-487A-A146-CDD257177545}" destId="{72F378B0-77EB-4571-99E9-0DCED8A065F3}" srcOrd="4" destOrd="0" parTransId="{881CB797-79F2-450E-B37A-077EB62B7946}" sibTransId="{969718E6-DE9F-4B02-A548-872EFBC5F0EB}"/>
    <dgm:cxn modelId="{0FE592F7-9229-41A9-907B-EFADFA1794B0}" type="presParOf" srcId="{80ABE913-0DC8-493E-9222-CE46E0D0003F}" destId="{3D3EF6EF-DFA9-4883-8F60-4CABEB9893A8}" srcOrd="0" destOrd="0" presId="urn:microsoft.com/office/officeart/2005/8/layout/vList5"/>
    <dgm:cxn modelId="{0580AE13-7CB6-41F2-B6C9-BB722A5D01E1}" type="presParOf" srcId="{3D3EF6EF-DFA9-4883-8F60-4CABEB9893A8}" destId="{F0726775-D7A9-43EA-ABF7-C3DB0F0AE67D}" srcOrd="0" destOrd="0" presId="urn:microsoft.com/office/officeart/2005/8/layout/vList5"/>
    <dgm:cxn modelId="{57D7B101-ED4C-4E9D-9EA1-F85D1C0F6F4F}" type="presParOf" srcId="{80ABE913-0DC8-493E-9222-CE46E0D0003F}" destId="{12505300-AB5B-4716-973A-A1B8B2976019}" srcOrd="1" destOrd="0" presId="urn:microsoft.com/office/officeart/2005/8/layout/vList5"/>
    <dgm:cxn modelId="{827A6C7A-D68D-452F-8481-FE1F40042386}" type="presParOf" srcId="{80ABE913-0DC8-493E-9222-CE46E0D0003F}" destId="{AA52C785-E361-4992-9E4A-21D6F0A4E212}" srcOrd="2" destOrd="0" presId="urn:microsoft.com/office/officeart/2005/8/layout/vList5"/>
    <dgm:cxn modelId="{F89CA01E-7711-4814-908A-43A3ABEEB903}" type="presParOf" srcId="{AA52C785-E361-4992-9E4A-21D6F0A4E212}" destId="{D5F8BB80-3E56-4E9A-9081-0DE5FAB57F56}" srcOrd="0" destOrd="0" presId="urn:microsoft.com/office/officeart/2005/8/layout/vList5"/>
    <dgm:cxn modelId="{1FDA1842-2E1A-4EC5-8198-E69A6AFF27F0}" type="presParOf" srcId="{80ABE913-0DC8-493E-9222-CE46E0D0003F}" destId="{F11D2F63-2BEC-466B-88B9-CB361CBA3683}" srcOrd="3" destOrd="0" presId="urn:microsoft.com/office/officeart/2005/8/layout/vList5"/>
    <dgm:cxn modelId="{00614E4C-C6EB-4081-98E0-E103A48D8365}" type="presParOf" srcId="{80ABE913-0DC8-493E-9222-CE46E0D0003F}" destId="{805616C7-65DE-43C0-8948-457DBCCA9662}" srcOrd="4" destOrd="0" presId="urn:microsoft.com/office/officeart/2005/8/layout/vList5"/>
    <dgm:cxn modelId="{BB52131E-19E4-48FE-A75F-819F76ECF83B}" type="presParOf" srcId="{805616C7-65DE-43C0-8948-457DBCCA9662}" destId="{D55618A3-6D97-4801-8F94-0783AECDE9C0}" srcOrd="0" destOrd="0" presId="urn:microsoft.com/office/officeart/2005/8/layout/vList5"/>
    <dgm:cxn modelId="{CB9C8EBA-FC6D-4B05-8013-684250AFB5B0}" type="presParOf" srcId="{80ABE913-0DC8-493E-9222-CE46E0D0003F}" destId="{0E03553E-CAFC-47FF-BB63-334360EFF399}" srcOrd="5" destOrd="0" presId="urn:microsoft.com/office/officeart/2005/8/layout/vList5"/>
    <dgm:cxn modelId="{8533F065-9BAA-45CD-8EE5-044448326BDE}" type="presParOf" srcId="{80ABE913-0DC8-493E-9222-CE46E0D0003F}" destId="{0F82CCD0-E25A-4076-809E-D6465287FFE7}" srcOrd="6" destOrd="0" presId="urn:microsoft.com/office/officeart/2005/8/layout/vList5"/>
    <dgm:cxn modelId="{E2A7B209-BC40-4FBC-9B52-4846D78175EE}" type="presParOf" srcId="{0F82CCD0-E25A-4076-809E-D6465287FFE7}" destId="{963025BC-BD41-4ED2-9562-4CD649F2FD85}" srcOrd="0" destOrd="0" presId="urn:microsoft.com/office/officeart/2005/8/layout/vList5"/>
    <dgm:cxn modelId="{1148C3E9-C6C9-4ED0-B130-BDBB52828B22}" type="presParOf" srcId="{80ABE913-0DC8-493E-9222-CE46E0D0003F}" destId="{E699B067-9716-44A2-81D6-A8202B81C821}" srcOrd="7" destOrd="0" presId="urn:microsoft.com/office/officeart/2005/8/layout/vList5"/>
    <dgm:cxn modelId="{C876ACBE-E982-4D55-8FF9-E397E408BEC3}" type="presParOf" srcId="{80ABE913-0DC8-493E-9222-CE46E0D0003F}" destId="{667E9260-675D-4BBA-AC15-7252E0D29002}" srcOrd="8" destOrd="0" presId="urn:microsoft.com/office/officeart/2005/8/layout/vList5"/>
    <dgm:cxn modelId="{1338A609-7729-491D-8DD0-B507A37E92F2}" type="presParOf" srcId="{667E9260-675D-4BBA-AC15-7252E0D29002}" destId="{ED2C372D-7AA5-497D-A1D4-1465E1B60649}" srcOrd="0" destOrd="0" presId="urn:microsoft.com/office/officeart/2005/8/layout/vList5"/>
    <dgm:cxn modelId="{E4DA197E-F5C6-4634-B3C4-F3CCFD88C068}" type="presParOf" srcId="{80ABE913-0DC8-493E-9222-CE46E0D0003F}" destId="{68A5D6B4-B12E-4E13-B41D-16767B3EF76D}" srcOrd="9" destOrd="0" presId="urn:microsoft.com/office/officeart/2005/8/layout/vList5"/>
    <dgm:cxn modelId="{B0E4527D-F1CA-4255-B9B4-07AD46B127B4}" type="presParOf" srcId="{80ABE913-0DC8-493E-9222-CE46E0D0003F}" destId="{7AF99B90-93F7-450F-B6F2-9ECD7FD840F9}" srcOrd="10" destOrd="0" presId="urn:microsoft.com/office/officeart/2005/8/layout/vList5"/>
    <dgm:cxn modelId="{3BC8141C-2F20-41D2-930C-82D0A16162F4}" type="presParOf" srcId="{7AF99B90-93F7-450F-B6F2-9ECD7FD840F9}" destId="{2FE82CCA-CA44-4A91-BFB0-92F1FC743F72}" srcOrd="0" destOrd="0" presId="urn:microsoft.com/office/officeart/2005/8/layout/vList5"/>
    <dgm:cxn modelId="{235A57B9-C0B4-4668-A3A0-2C61F26C3087}" type="presParOf" srcId="{80ABE913-0DC8-493E-9222-CE46E0D0003F}" destId="{1F667746-7591-4773-A646-F59FF1CC9897}" srcOrd="11" destOrd="0" presId="urn:microsoft.com/office/officeart/2005/8/layout/vList5"/>
    <dgm:cxn modelId="{A0DE5148-C46A-46F4-B0EB-B9CD5A1E261E}" type="presParOf" srcId="{80ABE913-0DC8-493E-9222-CE46E0D0003F}" destId="{C2DF4D7C-4CE2-423F-B8E4-B9B686569BB3}" srcOrd="12" destOrd="0" presId="urn:microsoft.com/office/officeart/2005/8/layout/vList5"/>
    <dgm:cxn modelId="{CC174E34-9670-42B3-9C74-F501570AA1C0}" type="presParOf" srcId="{C2DF4D7C-4CE2-423F-B8E4-B9B686569BB3}" destId="{68734AF7-CC96-4487-8738-7A98E8205804}" srcOrd="0" destOrd="0" presId="urn:microsoft.com/office/officeart/2005/8/layout/vList5"/>
    <dgm:cxn modelId="{8BE859D0-D4F1-4EF0-BCE3-648AFC80C5E1}" type="presParOf" srcId="{80ABE913-0DC8-493E-9222-CE46E0D0003F}" destId="{51EC8ED1-BF0D-4F83-B47F-D9A4322E6C05}" srcOrd="13" destOrd="0" presId="urn:microsoft.com/office/officeart/2005/8/layout/vList5"/>
    <dgm:cxn modelId="{B1FF65B7-BB97-46D0-9C51-419215BF3147}" type="presParOf" srcId="{80ABE913-0DC8-493E-9222-CE46E0D0003F}" destId="{B796711C-DE49-4F43-B580-3AC38F3F9030}" srcOrd="14" destOrd="0" presId="urn:microsoft.com/office/officeart/2005/8/layout/vList5"/>
    <dgm:cxn modelId="{21E489AC-4DFA-41B3-B795-7E0D3184FF86}" type="presParOf" srcId="{B796711C-DE49-4F43-B580-3AC38F3F9030}" destId="{C0ABA167-4A31-40D9-A38C-0AFC4662FF61}" srcOrd="0" destOrd="0" presId="urn:microsoft.com/office/officeart/2005/8/layout/vList5"/>
    <dgm:cxn modelId="{0D64385B-C780-41F9-BEEC-BFDBB2D68AC8}" type="presParOf" srcId="{80ABE913-0DC8-493E-9222-CE46E0D0003F}" destId="{EB3BC635-9E86-438C-9D4B-AF5EEB3B4850}" srcOrd="15" destOrd="0" presId="urn:microsoft.com/office/officeart/2005/8/layout/vList5"/>
    <dgm:cxn modelId="{2FB2B5DB-2DE8-4346-87F9-158B6D805C57}" type="presParOf" srcId="{80ABE913-0DC8-493E-9222-CE46E0D0003F}" destId="{87FAD89C-A24D-4A23-8FCB-DB24EBA32EA8}" srcOrd="16" destOrd="0" presId="urn:microsoft.com/office/officeart/2005/8/layout/vList5"/>
    <dgm:cxn modelId="{23C3E0F1-55C1-4836-B168-08219BDAF006}" type="presParOf" srcId="{87FAD89C-A24D-4A23-8FCB-DB24EBA32EA8}" destId="{329A9E4C-73B4-472B-999E-FCAD66AD06AE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721242-84C7-48B1-B877-7272F3B834F9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3AB0200-3C77-4624-8E59-0500A4AE2365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tr-TR" sz="1400" dirty="0">
              <a:solidFill>
                <a:schemeClr val="tx1"/>
              </a:solidFill>
              <a:latin typeface="Comic Sans MS" pitchFamily="66" charset="0"/>
            </a:rPr>
            <a:t>Hasta kimlik bilgileri</a:t>
          </a:r>
        </a:p>
      </dgm:t>
    </dgm:pt>
    <dgm:pt modelId="{A61AFC2D-E4CA-48AB-9A83-FAF61A2A3461}" type="parTrans" cxnId="{0E8AA936-256E-4117-A57B-BCBC948F6012}">
      <dgm:prSet/>
      <dgm:spPr>
        <a:ln>
          <a:solidFill>
            <a:srgbClr val="7030A0"/>
          </a:solidFill>
        </a:ln>
      </dgm:spPr>
      <dgm:t>
        <a:bodyPr/>
        <a:lstStyle/>
        <a:p>
          <a:endParaRPr lang="tr-TR"/>
        </a:p>
      </dgm:t>
    </dgm:pt>
    <dgm:pt modelId="{81B2FC85-E71C-4C14-AF0B-8BA84A3F1501}" type="sibTrans" cxnId="{0E8AA936-256E-4117-A57B-BCBC948F6012}">
      <dgm:prSet/>
      <dgm:spPr/>
      <dgm:t>
        <a:bodyPr/>
        <a:lstStyle/>
        <a:p>
          <a:endParaRPr lang="tr-TR"/>
        </a:p>
      </dgm:t>
    </dgm:pt>
    <dgm:pt modelId="{C5AC4B60-1DFD-4B9D-9C62-D4F4820AEAA0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0"/>
          <a:r>
            <a:rPr lang="tr-TR" sz="1400" dirty="0">
              <a:solidFill>
                <a:schemeClr val="tx1"/>
              </a:solidFill>
              <a:latin typeface="Comic Sans MS" pitchFamily="66" charset="0"/>
            </a:rPr>
            <a:t>Kan ve/veya kan </a:t>
          </a:r>
          <a:r>
            <a:rPr lang="tr-TR" sz="1400">
              <a:solidFill>
                <a:schemeClr val="tx1"/>
              </a:solidFill>
              <a:latin typeface="Comic Sans MS" pitchFamily="66" charset="0"/>
            </a:rPr>
            <a:t>ürününün türü</a:t>
          </a:r>
          <a:endParaRPr lang="tr-TR" sz="1400" dirty="0">
            <a:solidFill>
              <a:schemeClr val="tx1"/>
            </a:solidFill>
            <a:latin typeface="Comic Sans MS" pitchFamily="66" charset="0"/>
          </a:endParaRPr>
        </a:p>
      </dgm:t>
    </dgm:pt>
    <dgm:pt modelId="{D9995333-1865-42EB-AF9F-72B0CA0F8705}" type="parTrans" cxnId="{422549BB-2643-4CFC-BFC5-C9A34EC6043B}">
      <dgm:prSet/>
      <dgm:spPr>
        <a:ln>
          <a:solidFill>
            <a:srgbClr val="7030A0"/>
          </a:solidFill>
        </a:ln>
      </dgm:spPr>
      <dgm:t>
        <a:bodyPr/>
        <a:lstStyle/>
        <a:p>
          <a:endParaRPr lang="tr-TR"/>
        </a:p>
      </dgm:t>
    </dgm:pt>
    <dgm:pt modelId="{1F2C468C-82FF-4318-8E9A-1E5D2A5B3158}" type="sibTrans" cxnId="{422549BB-2643-4CFC-BFC5-C9A34EC6043B}">
      <dgm:prSet/>
      <dgm:spPr/>
      <dgm:t>
        <a:bodyPr/>
        <a:lstStyle/>
        <a:p>
          <a:endParaRPr lang="tr-TR"/>
        </a:p>
      </dgm:t>
    </dgm:pt>
    <dgm:pt modelId="{7BD6179E-86CD-4CEC-856A-DDF076CE2772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tr-TR" sz="1400" dirty="0">
              <a:solidFill>
                <a:schemeClr val="tx1"/>
              </a:solidFill>
              <a:latin typeface="Comic Sans MS" pitchFamily="66" charset="0"/>
            </a:rPr>
            <a:t>Kan grubu </a:t>
          </a:r>
        </a:p>
      </dgm:t>
    </dgm:pt>
    <dgm:pt modelId="{E3F44C5C-5B63-4C0C-BB3F-CB1784DD4B30}" type="parTrans" cxnId="{1D7A1587-A9B6-457D-AFC4-F5CD9D6A3237}">
      <dgm:prSet/>
      <dgm:spPr/>
      <dgm:t>
        <a:bodyPr/>
        <a:lstStyle/>
        <a:p>
          <a:endParaRPr lang="tr-TR"/>
        </a:p>
      </dgm:t>
    </dgm:pt>
    <dgm:pt modelId="{3DCD519E-D4AB-48BC-BDA7-88D34A6470CC}" type="sibTrans" cxnId="{1D7A1587-A9B6-457D-AFC4-F5CD9D6A3237}">
      <dgm:prSet/>
      <dgm:spPr/>
      <dgm:t>
        <a:bodyPr/>
        <a:lstStyle/>
        <a:p>
          <a:endParaRPr lang="tr-TR"/>
        </a:p>
      </dgm:t>
    </dgm:pt>
    <dgm:pt modelId="{F21A1A9E-B2E2-4F39-88BB-7B3E676B6A98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0"/>
          <a:r>
            <a:rPr lang="tr-TR" sz="1400" dirty="0">
              <a:solidFill>
                <a:schemeClr val="tx1"/>
              </a:solidFill>
              <a:latin typeface="Comic Sans MS" pitchFamily="66" charset="0"/>
            </a:rPr>
            <a:t>Kan transfüzyon miktarı  </a:t>
          </a:r>
        </a:p>
      </dgm:t>
    </dgm:pt>
    <dgm:pt modelId="{5BB0E11D-E2E3-47C0-8BEA-7909AB3C6324}" type="parTrans" cxnId="{E2C30153-50EE-42C2-9702-87BC94B5651C}">
      <dgm:prSet/>
      <dgm:spPr>
        <a:ln>
          <a:solidFill>
            <a:srgbClr val="7030A0"/>
          </a:solidFill>
        </a:ln>
      </dgm:spPr>
      <dgm:t>
        <a:bodyPr/>
        <a:lstStyle/>
        <a:p>
          <a:endParaRPr lang="tr-TR"/>
        </a:p>
      </dgm:t>
    </dgm:pt>
    <dgm:pt modelId="{E7EA0D65-8774-4C07-BCF4-63D14055EA76}" type="sibTrans" cxnId="{E2C30153-50EE-42C2-9702-87BC94B5651C}">
      <dgm:prSet/>
      <dgm:spPr/>
      <dgm:t>
        <a:bodyPr/>
        <a:lstStyle/>
        <a:p>
          <a:endParaRPr lang="tr-TR"/>
        </a:p>
      </dgm:t>
    </dgm:pt>
    <dgm:pt modelId="{FDC31892-550D-4DB4-96E8-931F9B284A3A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tr-TR" sz="1400" dirty="0">
              <a:solidFill>
                <a:schemeClr val="tx1"/>
              </a:solidFill>
              <a:latin typeface="Comic Sans MS" pitchFamily="66" charset="0"/>
            </a:rPr>
            <a:t>Çapraz karşılaştırma test sonucu </a:t>
          </a:r>
        </a:p>
      </dgm:t>
    </dgm:pt>
    <dgm:pt modelId="{76FA0870-E3A1-4F5D-93BA-802446B9C8A6}" type="parTrans" cxnId="{3E57DCEA-54EB-4D1B-8288-51EC48211B67}">
      <dgm:prSet/>
      <dgm:spPr>
        <a:ln>
          <a:solidFill>
            <a:srgbClr val="7030A0"/>
          </a:solidFill>
        </a:ln>
      </dgm:spPr>
      <dgm:t>
        <a:bodyPr/>
        <a:lstStyle/>
        <a:p>
          <a:endParaRPr lang="tr-TR"/>
        </a:p>
      </dgm:t>
    </dgm:pt>
    <dgm:pt modelId="{2BAE3B79-793E-4559-80F6-450B57E05F58}" type="sibTrans" cxnId="{3E57DCEA-54EB-4D1B-8288-51EC48211B67}">
      <dgm:prSet/>
      <dgm:spPr/>
      <dgm:t>
        <a:bodyPr/>
        <a:lstStyle/>
        <a:p>
          <a:endParaRPr lang="tr-TR"/>
        </a:p>
      </dgm:t>
    </dgm:pt>
    <dgm:pt modelId="{8C7E1892-80D8-4884-8187-9755E8414540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0"/>
          <a:r>
            <a:rPr lang="tr-TR" sz="1400" dirty="0">
              <a:solidFill>
                <a:schemeClr val="tx1"/>
              </a:solidFill>
              <a:latin typeface="Comic Sans MS" pitchFamily="66" charset="0"/>
            </a:rPr>
            <a:t>Ürünün planlanan veriliş süresi</a:t>
          </a:r>
        </a:p>
      </dgm:t>
    </dgm:pt>
    <dgm:pt modelId="{2B2B824E-C415-49CA-8E16-70F31B18FBC1}" type="parTrans" cxnId="{C7E11318-FD42-452C-85A9-B38146636489}">
      <dgm:prSet/>
      <dgm:spPr>
        <a:ln>
          <a:solidFill>
            <a:srgbClr val="7030A0"/>
          </a:solidFill>
        </a:ln>
      </dgm:spPr>
      <dgm:t>
        <a:bodyPr/>
        <a:lstStyle/>
        <a:p>
          <a:endParaRPr lang="tr-TR"/>
        </a:p>
      </dgm:t>
    </dgm:pt>
    <dgm:pt modelId="{B95E94BB-42A2-49ED-912C-5AB855917BE8}" type="sibTrans" cxnId="{C7E11318-FD42-452C-85A9-B38146636489}">
      <dgm:prSet/>
      <dgm:spPr/>
      <dgm:t>
        <a:bodyPr/>
        <a:lstStyle/>
        <a:p>
          <a:endParaRPr lang="tr-TR"/>
        </a:p>
      </dgm:t>
    </dgm:pt>
    <dgm:pt modelId="{6A4501DF-4541-40FE-9D3B-4C317A36423E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rtl="0"/>
          <a:endParaRPr lang="tr-TR" sz="1400" dirty="0">
            <a:latin typeface="Comic Sans MS" pitchFamily="66" charset="0"/>
          </a:endParaRPr>
        </a:p>
      </dgm:t>
    </dgm:pt>
    <dgm:pt modelId="{DC49DE16-FE2E-4BA6-8FDB-4B7E40BCABA6}" type="sibTrans" cxnId="{37A48B91-A039-4542-AA30-80F63DBBAEE9}">
      <dgm:prSet/>
      <dgm:spPr/>
      <dgm:t>
        <a:bodyPr/>
        <a:lstStyle/>
        <a:p>
          <a:endParaRPr lang="tr-TR"/>
        </a:p>
      </dgm:t>
    </dgm:pt>
    <dgm:pt modelId="{EC026F29-D6F5-4F7C-8DB7-7F6480F260C9}" type="parTrans" cxnId="{37A48B91-A039-4542-AA30-80F63DBBAEE9}">
      <dgm:prSet/>
      <dgm:spPr/>
      <dgm:t>
        <a:bodyPr/>
        <a:lstStyle/>
        <a:p>
          <a:endParaRPr lang="tr-TR"/>
        </a:p>
      </dgm:t>
    </dgm:pt>
    <dgm:pt modelId="{C793146F-6111-4405-BC27-A35F09A0A6B1}">
      <dgm:prSet custScaleX="125054" custScaleY="116647"/>
      <dgm:spPr/>
      <dgm:t>
        <a:bodyPr/>
        <a:lstStyle/>
        <a:p>
          <a:endParaRPr lang="tr-TR"/>
        </a:p>
      </dgm:t>
    </dgm:pt>
    <dgm:pt modelId="{9446DBC4-92CD-443E-A0BB-AE791DC29466}" type="parTrans" cxnId="{CF5B2023-0DC8-41AC-B1AC-ABA512026DFF}">
      <dgm:prSet/>
      <dgm:spPr>
        <a:ln>
          <a:solidFill>
            <a:srgbClr val="7030A0"/>
          </a:solidFill>
        </a:ln>
      </dgm:spPr>
      <dgm:t>
        <a:bodyPr/>
        <a:lstStyle/>
        <a:p>
          <a:endParaRPr lang="tr-TR"/>
        </a:p>
      </dgm:t>
    </dgm:pt>
    <dgm:pt modelId="{1201B42B-D615-4C7B-8AE0-08EB2E27D8ED}" type="sibTrans" cxnId="{CF5B2023-0DC8-41AC-B1AC-ABA512026DFF}">
      <dgm:prSet/>
      <dgm:spPr/>
      <dgm:t>
        <a:bodyPr/>
        <a:lstStyle/>
        <a:p>
          <a:endParaRPr lang="tr-TR"/>
        </a:p>
      </dgm:t>
    </dgm:pt>
    <dgm:pt modelId="{EF67B1FD-CA6F-492A-BF62-B60D38491F47}">
      <dgm:prSet custScaleX="125054" custScaleY="116647"/>
      <dgm:spPr/>
      <dgm:t>
        <a:bodyPr/>
        <a:lstStyle/>
        <a:p>
          <a:endParaRPr lang="tr-TR"/>
        </a:p>
      </dgm:t>
    </dgm:pt>
    <dgm:pt modelId="{3DC1482E-EB8B-453F-B285-B956FE2ACCC7}" type="parTrans" cxnId="{2EAD04DA-521F-4405-A7EB-ED070DEB63FB}">
      <dgm:prSet/>
      <dgm:spPr>
        <a:ln>
          <a:solidFill>
            <a:srgbClr val="7030A0"/>
          </a:solidFill>
        </a:ln>
      </dgm:spPr>
      <dgm:t>
        <a:bodyPr/>
        <a:lstStyle/>
        <a:p>
          <a:endParaRPr lang="tr-TR"/>
        </a:p>
      </dgm:t>
    </dgm:pt>
    <dgm:pt modelId="{E62A0AB2-FC04-4851-A915-35BE987C6621}" type="sibTrans" cxnId="{2EAD04DA-521F-4405-A7EB-ED070DEB63FB}">
      <dgm:prSet/>
      <dgm:spPr/>
      <dgm:t>
        <a:bodyPr/>
        <a:lstStyle/>
        <a:p>
          <a:endParaRPr lang="tr-TR"/>
        </a:p>
      </dgm:t>
    </dgm:pt>
    <dgm:pt modelId="{F95280F0-7A0D-4317-A16B-CDCEED044BB1}">
      <dgm:prSet custScaleX="148100" custScaleY="107374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tr-TR"/>
        </a:p>
      </dgm:t>
    </dgm:pt>
    <dgm:pt modelId="{C798CD71-BE02-48E1-81D9-9F2B634B31A8}" type="parTrans" cxnId="{6077020E-AEA1-4D28-9407-46B3C6F111FE}">
      <dgm:prSet/>
      <dgm:spPr/>
      <dgm:t>
        <a:bodyPr/>
        <a:lstStyle/>
        <a:p>
          <a:endParaRPr lang="tr-TR"/>
        </a:p>
      </dgm:t>
    </dgm:pt>
    <dgm:pt modelId="{6953F87F-4480-4F2F-B707-CBA301C34057}" type="sibTrans" cxnId="{6077020E-AEA1-4D28-9407-46B3C6F111FE}">
      <dgm:prSet/>
      <dgm:spPr/>
      <dgm:t>
        <a:bodyPr/>
        <a:lstStyle/>
        <a:p>
          <a:endParaRPr lang="tr-TR"/>
        </a:p>
      </dgm:t>
    </dgm:pt>
    <dgm:pt modelId="{A9764715-97DD-4962-901D-B919BC0E4156}" type="pres">
      <dgm:prSet presAssocID="{D0721242-84C7-48B1-B877-7272F3B834F9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7E0C20E-4C42-4220-8F78-294E34655F82}" type="pres">
      <dgm:prSet presAssocID="{6A4501DF-4541-40FE-9D3B-4C317A36423E}" presName="centerShape" presStyleLbl="node0" presStyleIdx="0" presStyleCnt="1" custScaleX="118185" custScaleY="206617" custLinFactX="7827" custLinFactNeighborX="100000" custLinFactNeighborY="8382"/>
      <dgm:spPr/>
    </dgm:pt>
    <dgm:pt modelId="{B5443DCD-D5F6-4A90-BB6E-E065C73B440B}" type="pres">
      <dgm:prSet presAssocID="{A61AFC2D-E4CA-48AB-9A83-FAF61A2A3461}" presName="Name9" presStyleLbl="parChTrans1D2" presStyleIdx="0" presStyleCnt="6"/>
      <dgm:spPr/>
    </dgm:pt>
    <dgm:pt modelId="{D64451A3-393E-4D7F-A813-F0792147442C}" type="pres">
      <dgm:prSet presAssocID="{A61AFC2D-E4CA-48AB-9A83-FAF61A2A3461}" presName="connTx" presStyleLbl="parChTrans1D2" presStyleIdx="0" presStyleCnt="6"/>
      <dgm:spPr/>
    </dgm:pt>
    <dgm:pt modelId="{BE7B5AB2-9D31-44BA-8353-EC8F838FBB65}" type="pres">
      <dgm:prSet presAssocID="{C3AB0200-3C77-4624-8E59-0500A4AE2365}" presName="node" presStyleLbl="node1" presStyleIdx="0" presStyleCnt="6" custScaleX="132924" custScaleY="108568" custRadScaleRad="121399" custRadScaleInc="-11839">
        <dgm:presLayoutVars>
          <dgm:bulletEnabled val="1"/>
        </dgm:presLayoutVars>
      </dgm:prSet>
      <dgm:spPr/>
    </dgm:pt>
    <dgm:pt modelId="{85A0EBD3-F87F-4EB4-A575-BD79256C25BD}" type="pres">
      <dgm:prSet presAssocID="{D9995333-1865-42EB-AF9F-72B0CA0F8705}" presName="Name9" presStyleLbl="parChTrans1D2" presStyleIdx="1" presStyleCnt="6"/>
      <dgm:spPr/>
    </dgm:pt>
    <dgm:pt modelId="{E7658A0A-CFAA-47FB-95A4-CE1A693B072D}" type="pres">
      <dgm:prSet presAssocID="{D9995333-1865-42EB-AF9F-72B0CA0F8705}" presName="connTx" presStyleLbl="parChTrans1D2" presStyleIdx="1" presStyleCnt="6"/>
      <dgm:spPr/>
    </dgm:pt>
    <dgm:pt modelId="{87F1B09D-BF95-43AE-897E-1127D49773A5}" type="pres">
      <dgm:prSet presAssocID="{C5AC4B60-1DFD-4B9D-9C62-D4F4820AEAA0}" presName="node" presStyleLbl="node1" presStyleIdx="1" presStyleCnt="6" custScaleX="129275" custScaleY="114860">
        <dgm:presLayoutVars>
          <dgm:bulletEnabled val="1"/>
        </dgm:presLayoutVars>
      </dgm:prSet>
      <dgm:spPr/>
    </dgm:pt>
    <dgm:pt modelId="{BFD323AE-07C9-4099-BFB5-AC3C40E01705}" type="pres">
      <dgm:prSet presAssocID="{E3F44C5C-5B63-4C0C-BB3F-CB1784DD4B30}" presName="Name9" presStyleLbl="parChTrans1D2" presStyleIdx="2" presStyleCnt="6"/>
      <dgm:spPr/>
    </dgm:pt>
    <dgm:pt modelId="{E1833D05-F1BD-41B9-9455-1C50B0547CC9}" type="pres">
      <dgm:prSet presAssocID="{E3F44C5C-5B63-4C0C-BB3F-CB1784DD4B30}" presName="connTx" presStyleLbl="parChTrans1D2" presStyleIdx="2" presStyleCnt="6"/>
      <dgm:spPr/>
    </dgm:pt>
    <dgm:pt modelId="{AF742058-00E7-4C71-9959-26BCAC993AA3}" type="pres">
      <dgm:prSet presAssocID="{7BD6179E-86CD-4CEC-856A-DDF076CE2772}" presName="node" presStyleLbl="node1" presStyleIdx="2" presStyleCnt="6" custScaleX="140782" custScaleY="103021">
        <dgm:presLayoutVars>
          <dgm:bulletEnabled val="1"/>
        </dgm:presLayoutVars>
      </dgm:prSet>
      <dgm:spPr/>
    </dgm:pt>
    <dgm:pt modelId="{E7F32EB8-C99E-40CE-BFED-7529A4FF0869}" type="pres">
      <dgm:prSet presAssocID="{5BB0E11D-E2E3-47C0-8BEA-7909AB3C6324}" presName="Name9" presStyleLbl="parChTrans1D2" presStyleIdx="3" presStyleCnt="6"/>
      <dgm:spPr/>
    </dgm:pt>
    <dgm:pt modelId="{C6D4437F-100C-4796-8428-015741FFACCD}" type="pres">
      <dgm:prSet presAssocID="{5BB0E11D-E2E3-47C0-8BEA-7909AB3C6324}" presName="connTx" presStyleLbl="parChTrans1D2" presStyleIdx="3" presStyleCnt="6"/>
      <dgm:spPr/>
    </dgm:pt>
    <dgm:pt modelId="{583AB311-8A4A-47E6-8B1E-D537A84977B1}" type="pres">
      <dgm:prSet presAssocID="{F21A1A9E-B2E2-4F39-88BB-7B3E676B6A98}" presName="node" presStyleLbl="node1" presStyleIdx="3" presStyleCnt="6" custScaleX="125054" custScaleY="116647">
        <dgm:presLayoutVars>
          <dgm:bulletEnabled val="1"/>
        </dgm:presLayoutVars>
      </dgm:prSet>
      <dgm:spPr/>
    </dgm:pt>
    <dgm:pt modelId="{7EAEBA69-15B4-44D1-A1A1-3CA8014BC7AC}" type="pres">
      <dgm:prSet presAssocID="{76FA0870-E3A1-4F5D-93BA-802446B9C8A6}" presName="Name9" presStyleLbl="parChTrans1D2" presStyleIdx="4" presStyleCnt="6"/>
      <dgm:spPr/>
    </dgm:pt>
    <dgm:pt modelId="{BCD464C8-27E3-4058-90C7-EBB973DD005A}" type="pres">
      <dgm:prSet presAssocID="{76FA0870-E3A1-4F5D-93BA-802446B9C8A6}" presName="connTx" presStyleLbl="parChTrans1D2" presStyleIdx="4" presStyleCnt="6"/>
      <dgm:spPr/>
    </dgm:pt>
    <dgm:pt modelId="{3667661F-7B55-41EA-817C-29914C3D00BF}" type="pres">
      <dgm:prSet presAssocID="{FDC31892-550D-4DB4-96E8-931F9B284A3A}" presName="node" presStyleLbl="node1" presStyleIdx="4" presStyleCnt="6" custScaleX="148100" custScaleY="107374">
        <dgm:presLayoutVars>
          <dgm:bulletEnabled val="1"/>
        </dgm:presLayoutVars>
      </dgm:prSet>
      <dgm:spPr/>
    </dgm:pt>
    <dgm:pt modelId="{80729F4E-5BA6-4569-BD74-F3B7BFAEA0DB}" type="pres">
      <dgm:prSet presAssocID="{2B2B824E-C415-49CA-8E16-70F31B18FBC1}" presName="Name9" presStyleLbl="parChTrans1D2" presStyleIdx="5" presStyleCnt="6"/>
      <dgm:spPr/>
    </dgm:pt>
    <dgm:pt modelId="{DB716CD3-2A1E-490A-8065-4D6ADA510102}" type="pres">
      <dgm:prSet presAssocID="{2B2B824E-C415-49CA-8E16-70F31B18FBC1}" presName="connTx" presStyleLbl="parChTrans1D2" presStyleIdx="5" presStyleCnt="6"/>
      <dgm:spPr/>
    </dgm:pt>
    <dgm:pt modelId="{278A911A-8299-4566-8547-B58945B9F8A4}" type="pres">
      <dgm:prSet presAssocID="{8C7E1892-80D8-4884-8187-9755E8414540}" presName="node" presStyleLbl="node1" presStyleIdx="5" presStyleCnt="6" custScaleX="145312" custScaleY="130842" custRadScaleRad="106621" custRadScaleInc="-12704">
        <dgm:presLayoutVars>
          <dgm:bulletEnabled val="1"/>
        </dgm:presLayoutVars>
      </dgm:prSet>
      <dgm:spPr/>
    </dgm:pt>
  </dgm:ptLst>
  <dgm:cxnLst>
    <dgm:cxn modelId="{13A46D0C-35F1-4E48-9CCC-D2C7A643DE75}" type="presOf" srcId="{D0721242-84C7-48B1-B877-7272F3B834F9}" destId="{A9764715-97DD-4962-901D-B919BC0E4156}" srcOrd="0" destOrd="0" presId="urn:microsoft.com/office/officeart/2005/8/layout/radial1"/>
    <dgm:cxn modelId="{6077020E-AEA1-4D28-9407-46B3C6F111FE}" srcId="{D0721242-84C7-48B1-B877-7272F3B834F9}" destId="{F95280F0-7A0D-4317-A16B-CDCEED044BB1}" srcOrd="3" destOrd="0" parTransId="{C798CD71-BE02-48E1-81D9-9F2B634B31A8}" sibTransId="{6953F87F-4480-4F2F-B707-CBA301C34057}"/>
    <dgm:cxn modelId="{C7E11318-FD42-452C-85A9-B38146636489}" srcId="{6A4501DF-4541-40FE-9D3B-4C317A36423E}" destId="{8C7E1892-80D8-4884-8187-9755E8414540}" srcOrd="5" destOrd="0" parTransId="{2B2B824E-C415-49CA-8E16-70F31B18FBC1}" sibTransId="{B95E94BB-42A2-49ED-912C-5AB855917BE8}"/>
    <dgm:cxn modelId="{CF5B2023-0DC8-41AC-B1AC-ABA512026DFF}" srcId="{D0721242-84C7-48B1-B877-7272F3B834F9}" destId="{C793146F-6111-4405-BC27-A35F09A0A6B1}" srcOrd="1" destOrd="0" parTransId="{9446DBC4-92CD-443E-A0BB-AE791DC29466}" sibTransId="{1201B42B-D615-4C7B-8AE0-08EB2E27D8ED}"/>
    <dgm:cxn modelId="{78846525-CFA6-4AF0-8A76-FFE09D07DC03}" type="presOf" srcId="{FDC31892-550D-4DB4-96E8-931F9B284A3A}" destId="{3667661F-7B55-41EA-817C-29914C3D00BF}" srcOrd="0" destOrd="0" presId="urn:microsoft.com/office/officeart/2005/8/layout/radial1"/>
    <dgm:cxn modelId="{0E8AA936-256E-4117-A57B-BCBC948F6012}" srcId="{6A4501DF-4541-40FE-9D3B-4C317A36423E}" destId="{C3AB0200-3C77-4624-8E59-0500A4AE2365}" srcOrd="0" destOrd="0" parTransId="{A61AFC2D-E4CA-48AB-9A83-FAF61A2A3461}" sibTransId="{81B2FC85-E71C-4C14-AF0B-8BA84A3F1501}"/>
    <dgm:cxn modelId="{8DB9373A-0F08-4C39-8D01-EAC0C5EE10B4}" type="presOf" srcId="{D9995333-1865-42EB-AF9F-72B0CA0F8705}" destId="{85A0EBD3-F87F-4EB4-A575-BD79256C25BD}" srcOrd="0" destOrd="0" presId="urn:microsoft.com/office/officeart/2005/8/layout/radial1"/>
    <dgm:cxn modelId="{2ABBA53F-8026-4465-B999-3749985D3776}" type="presOf" srcId="{5BB0E11D-E2E3-47C0-8BEA-7909AB3C6324}" destId="{E7F32EB8-C99E-40CE-BFED-7529A4FF0869}" srcOrd="0" destOrd="0" presId="urn:microsoft.com/office/officeart/2005/8/layout/radial1"/>
    <dgm:cxn modelId="{17DB665F-2B14-4398-BD85-126C92E42760}" type="presOf" srcId="{A61AFC2D-E4CA-48AB-9A83-FAF61A2A3461}" destId="{D64451A3-393E-4D7F-A813-F0792147442C}" srcOrd="1" destOrd="0" presId="urn:microsoft.com/office/officeart/2005/8/layout/radial1"/>
    <dgm:cxn modelId="{B5CFAE50-86EE-48D0-8CB6-278F4F069527}" type="presOf" srcId="{2B2B824E-C415-49CA-8E16-70F31B18FBC1}" destId="{DB716CD3-2A1E-490A-8065-4D6ADA510102}" srcOrd="1" destOrd="0" presId="urn:microsoft.com/office/officeart/2005/8/layout/radial1"/>
    <dgm:cxn modelId="{12FDAA52-C32D-4C20-9E99-68D53F6338F7}" type="presOf" srcId="{F21A1A9E-B2E2-4F39-88BB-7B3E676B6A98}" destId="{583AB311-8A4A-47E6-8B1E-D537A84977B1}" srcOrd="0" destOrd="0" presId="urn:microsoft.com/office/officeart/2005/8/layout/radial1"/>
    <dgm:cxn modelId="{E2C30153-50EE-42C2-9702-87BC94B5651C}" srcId="{6A4501DF-4541-40FE-9D3B-4C317A36423E}" destId="{F21A1A9E-B2E2-4F39-88BB-7B3E676B6A98}" srcOrd="3" destOrd="0" parTransId="{5BB0E11D-E2E3-47C0-8BEA-7909AB3C6324}" sibTransId="{E7EA0D65-8774-4C07-BCF4-63D14055EA76}"/>
    <dgm:cxn modelId="{C0BD8578-024A-468C-8C52-A28A3F08D13C}" type="presOf" srcId="{8C7E1892-80D8-4884-8187-9755E8414540}" destId="{278A911A-8299-4566-8547-B58945B9F8A4}" srcOrd="0" destOrd="0" presId="urn:microsoft.com/office/officeart/2005/8/layout/radial1"/>
    <dgm:cxn modelId="{1AC69F79-0209-4F07-8F98-B08E60288E6B}" type="presOf" srcId="{E3F44C5C-5B63-4C0C-BB3F-CB1784DD4B30}" destId="{E1833D05-F1BD-41B9-9455-1C50B0547CC9}" srcOrd="1" destOrd="0" presId="urn:microsoft.com/office/officeart/2005/8/layout/radial1"/>
    <dgm:cxn modelId="{7B49D079-69ED-4713-B5A1-CED397A7B67A}" type="presOf" srcId="{D9995333-1865-42EB-AF9F-72B0CA0F8705}" destId="{E7658A0A-CFAA-47FB-95A4-CE1A693B072D}" srcOrd="1" destOrd="0" presId="urn:microsoft.com/office/officeart/2005/8/layout/radial1"/>
    <dgm:cxn modelId="{1D7A1587-A9B6-457D-AFC4-F5CD9D6A3237}" srcId="{6A4501DF-4541-40FE-9D3B-4C317A36423E}" destId="{7BD6179E-86CD-4CEC-856A-DDF076CE2772}" srcOrd="2" destOrd="0" parTransId="{E3F44C5C-5B63-4C0C-BB3F-CB1784DD4B30}" sibTransId="{3DCD519E-D4AB-48BC-BDA7-88D34A6470CC}"/>
    <dgm:cxn modelId="{37A48B91-A039-4542-AA30-80F63DBBAEE9}" srcId="{D0721242-84C7-48B1-B877-7272F3B834F9}" destId="{6A4501DF-4541-40FE-9D3B-4C317A36423E}" srcOrd="0" destOrd="0" parTransId="{EC026F29-D6F5-4F7C-8DB7-7F6480F260C9}" sibTransId="{DC49DE16-FE2E-4BA6-8FDB-4B7E40BCABA6}"/>
    <dgm:cxn modelId="{CA6858A5-9679-46BE-9F5C-D107F8FBACA8}" type="presOf" srcId="{6A4501DF-4541-40FE-9D3B-4C317A36423E}" destId="{67E0C20E-4C42-4220-8F78-294E34655F82}" srcOrd="0" destOrd="0" presId="urn:microsoft.com/office/officeart/2005/8/layout/radial1"/>
    <dgm:cxn modelId="{8D8759B2-034B-4791-AD20-E170EDC9BA9D}" type="presOf" srcId="{2B2B824E-C415-49CA-8E16-70F31B18FBC1}" destId="{80729F4E-5BA6-4569-BD74-F3B7BFAEA0DB}" srcOrd="0" destOrd="0" presId="urn:microsoft.com/office/officeart/2005/8/layout/radial1"/>
    <dgm:cxn modelId="{F784EFB6-6504-47AA-931D-CC035D99E412}" type="presOf" srcId="{76FA0870-E3A1-4F5D-93BA-802446B9C8A6}" destId="{7EAEBA69-15B4-44D1-A1A1-3CA8014BC7AC}" srcOrd="0" destOrd="0" presId="urn:microsoft.com/office/officeart/2005/8/layout/radial1"/>
    <dgm:cxn modelId="{E61901B8-72D4-49FE-BEEC-29B44234A52C}" type="presOf" srcId="{C3AB0200-3C77-4624-8E59-0500A4AE2365}" destId="{BE7B5AB2-9D31-44BA-8353-EC8F838FBB65}" srcOrd="0" destOrd="0" presId="urn:microsoft.com/office/officeart/2005/8/layout/radial1"/>
    <dgm:cxn modelId="{422549BB-2643-4CFC-BFC5-C9A34EC6043B}" srcId="{6A4501DF-4541-40FE-9D3B-4C317A36423E}" destId="{C5AC4B60-1DFD-4B9D-9C62-D4F4820AEAA0}" srcOrd="1" destOrd="0" parTransId="{D9995333-1865-42EB-AF9F-72B0CA0F8705}" sibTransId="{1F2C468C-82FF-4318-8E9A-1E5D2A5B3158}"/>
    <dgm:cxn modelId="{935C91BD-D5D3-495B-A37E-9324C96BD344}" type="presOf" srcId="{76FA0870-E3A1-4F5D-93BA-802446B9C8A6}" destId="{BCD464C8-27E3-4058-90C7-EBB973DD005A}" srcOrd="1" destOrd="0" presId="urn:microsoft.com/office/officeart/2005/8/layout/radial1"/>
    <dgm:cxn modelId="{0B8DEAD9-0B72-4837-85E7-69229EB6ED3B}" type="presOf" srcId="{C5AC4B60-1DFD-4B9D-9C62-D4F4820AEAA0}" destId="{87F1B09D-BF95-43AE-897E-1127D49773A5}" srcOrd="0" destOrd="0" presId="urn:microsoft.com/office/officeart/2005/8/layout/radial1"/>
    <dgm:cxn modelId="{2EAD04DA-521F-4405-A7EB-ED070DEB63FB}" srcId="{D0721242-84C7-48B1-B877-7272F3B834F9}" destId="{EF67B1FD-CA6F-492A-BF62-B60D38491F47}" srcOrd="2" destOrd="0" parTransId="{3DC1482E-EB8B-453F-B285-B956FE2ACCC7}" sibTransId="{E62A0AB2-FC04-4851-A915-35BE987C6621}"/>
    <dgm:cxn modelId="{7186A6E5-E25D-4B58-9999-40BF42F8A13F}" type="presOf" srcId="{7BD6179E-86CD-4CEC-856A-DDF076CE2772}" destId="{AF742058-00E7-4C71-9959-26BCAC993AA3}" srcOrd="0" destOrd="0" presId="urn:microsoft.com/office/officeart/2005/8/layout/radial1"/>
    <dgm:cxn modelId="{3E57DCEA-54EB-4D1B-8288-51EC48211B67}" srcId="{6A4501DF-4541-40FE-9D3B-4C317A36423E}" destId="{FDC31892-550D-4DB4-96E8-931F9B284A3A}" srcOrd="4" destOrd="0" parTransId="{76FA0870-E3A1-4F5D-93BA-802446B9C8A6}" sibTransId="{2BAE3B79-793E-4559-80F6-450B57E05F58}"/>
    <dgm:cxn modelId="{9FE5C4EF-8CD4-4308-9E68-8AD7106E09F2}" type="presOf" srcId="{5BB0E11D-E2E3-47C0-8BEA-7909AB3C6324}" destId="{C6D4437F-100C-4796-8428-015741FFACCD}" srcOrd="1" destOrd="0" presId="urn:microsoft.com/office/officeart/2005/8/layout/radial1"/>
    <dgm:cxn modelId="{4AE68DF0-0187-4F55-A0DE-729CAF27EBCA}" type="presOf" srcId="{A61AFC2D-E4CA-48AB-9A83-FAF61A2A3461}" destId="{B5443DCD-D5F6-4A90-BB6E-E065C73B440B}" srcOrd="0" destOrd="0" presId="urn:microsoft.com/office/officeart/2005/8/layout/radial1"/>
    <dgm:cxn modelId="{75B0C1FF-2E82-42E6-9272-C2FC8473947D}" type="presOf" srcId="{E3F44C5C-5B63-4C0C-BB3F-CB1784DD4B30}" destId="{BFD323AE-07C9-4099-BFB5-AC3C40E01705}" srcOrd="0" destOrd="0" presId="urn:microsoft.com/office/officeart/2005/8/layout/radial1"/>
    <dgm:cxn modelId="{3BC35FD0-331B-4C5E-AA39-AE46B4A409B2}" type="presParOf" srcId="{A9764715-97DD-4962-901D-B919BC0E4156}" destId="{67E0C20E-4C42-4220-8F78-294E34655F82}" srcOrd="0" destOrd="0" presId="urn:microsoft.com/office/officeart/2005/8/layout/radial1"/>
    <dgm:cxn modelId="{40B617BB-B694-4FC3-AAAD-C056B3AD1B2C}" type="presParOf" srcId="{A9764715-97DD-4962-901D-B919BC0E4156}" destId="{B5443DCD-D5F6-4A90-BB6E-E065C73B440B}" srcOrd="1" destOrd="0" presId="urn:microsoft.com/office/officeart/2005/8/layout/radial1"/>
    <dgm:cxn modelId="{6332D17C-5329-4D83-9C54-90987C97E81B}" type="presParOf" srcId="{B5443DCD-D5F6-4A90-BB6E-E065C73B440B}" destId="{D64451A3-393E-4D7F-A813-F0792147442C}" srcOrd="0" destOrd="0" presId="urn:microsoft.com/office/officeart/2005/8/layout/radial1"/>
    <dgm:cxn modelId="{2C2D1F3F-E67C-4C6C-9479-A40D8820FDD1}" type="presParOf" srcId="{A9764715-97DD-4962-901D-B919BC0E4156}" destId="{BE7B5AB2-9D31-44BA-8353-EC8F838FBB65}" srcOrd="2" destOrd="0" presId="urn:microsoft.com/office/officeart/2005/8/layout/radial1"/>
    <dgm:cxn modelId="{E81DF2A8-9752-4057-873E-D52CFDA63FEF}" type="presParOf" srcId="{A9764715-97DD-4962-901D-B919BC0E4156}" destId="{85A0EBD3-F87F-4EB4-A575-BD79256C25BD}" srcOrd="3" destOrd="0" presId="urn:microsoft.com/office/officeart/2005/8/layout/radial1"/>
    <dgm:cxn modelId="{32004CEF-8078-4110-965D-86BA63A00DB2}" type="presParOf" srcId="{85A0EBD3-F87F-4EB4-A575-BD79256C25BD}" destId="{E7658A0A-CFAA-47FB-95A4-CE1A693B072D}" srcOrd="0" destOrd="0" presId="urn:microsoft.com/office/officeart/2005/8/layout/radial1"/>
    <dgm:cxn modelId="{538D4D4D-CC1C-40AD-BC36-F6CE45A9A4DE}" type="presParOf" srcId="{A9764715-97DD-4962-901D-B919BC0E4156}" destId="{87F1B09D-BF95-43AE-897E-1127D49773A5}" srcOrd="4" destOrd="0" presId="urn:microsoft.com/office/officeart/2005/8/layout/radial1"/>
    <dgm:cxn modelId="{5317BCBA-F0B4-4251-9D4E-78F4432CD049}" type="presParOf" srcId="{A9764715-97DD-4962-901D-B919BC0E4156}" destId="{BFD323AE-07C9-4099-BFB5-AC3C40E01705}" srcOrd="5" destOrd="0" presId="urn:microsoft.com/office/officeart/2005/8/layout/radial1"/>
    <dgm:cxn modelId="{219B1848-87B8-428A-8E8F-B2B76810E591}" type="presParOf" srcId="{BFD323AE-07C9-4099-BFB5-AC3C40E01705}" destId="{E1833D05-F1BD-41B9-9455-1C50B0547CC9}" srcOrd="0" destOrd="0" presId="urn:microsoft.com/office/officeart/2005/8/layout/radial1"/>
    <dgm:cxn modelId="{22DFC28B-296E-4BD1-B9FB-04A8D31980B2}" type="presParOf" srcId="{A9764715-97DD-4962-901D-B919BC0E4156}" destId="{AF742058-00E7-4C71-9959-26BCAC993AA3}" srcOrd="6" destOrd="0" presId="urn:microsoft.com/office/officeart/2005/8/layout/radial1"/>
    <dgm:cxn modelId="{2155D8D3-BBB4-4D61-8D78-8D9FDC0EEA7E}" type="presParOf" srcId="{A9764715-97DD-4962-901D-B919BC0E4156}" destId="{E7F32EB8-C99E-40CE-BFED-7529A4FF0869}" srcOrd="7" destOrd="0" presId="urn:microsoft.com/office/officeart/2005/8/layout/radial1"/>
    <dgm:cxn modelId="{9DB2AE90-AFB9-4C8D-8D07-27FF0A1A1337}" type="presParOf" srcId="{E7F32EB8-C99E-40CE-BFED-7529A4FF0869}" destId="{C6D4437F-100C-4796-8428-015741FFACCD}" srcOrd="0" destOrd="0" presId="urn:microsoft.com/office/officeart/2005/8/layout/radial1"/>
    <dgm:cxn modelId="{0E3397E8-7D22-41ED-8E67-5EA75AD2B2AD}" type="presParOf" srcId="{A9764715-97DD-4962-901D-B919BC0E4156}" destId="{583AB311-8A4A-47E6-8B1E-D537A84977B1}" srcOrd="8" destOrd="0" presId="urn:microsoft.com/office/officeart/2005/8/layout/radial1"/>
    <dgm:cxn modelId="{F20A05C9-5284-41B6-AAD7-F1E71181DEDB}" type="presParOf" srcId="{A9764715-97DD-4962-901D-B919BC0E4156}" destId="{7EAEBA69-15B4-44D1-A1A1-3CA8014BC7AC}" srcOrd="9" destOrd="0" presId="urn:microsoft.com/office/officeart/2005/8/layout/radial1"/>
    <dgm:cxn modelId="{F9CA6AE9-204C-4C5E-980A-758FDD719B5F}" type="presParOf" srcId="{7EAEBA69-15B4-44D1-A1A1-3CA8014BC7AC}" destId="{BCD464C8-27E3-4058-90C7-EBB973DD005A}" srcOrd="0" destOrd="0" presId="urn:microsoft.com/office/officeart/2005/8/layout/radial1"/>
    <dgm:cxn modelId="{43AF7986-8B26-42E9-A83E-C8CB833F02C8}" type="presParOf" srcId="{A9764715-97DD-4962-901D-B919BC0E4156}" destId="{3667661F-7B55-41EA-817C-29914C3D00BF}" srcOrd="10" destOrd="0" presId="urn:microsoft.com/office/officeart/2005/8/layout/radial1"/>
    <dgm:cxn modelId="{22060AF6-E801-41A5-B31E-704CAEFE6321}" type="presParOf" srcId="{A9764715-97DD-4962-901D-B919BC0E4156}" destId="{80729F4E-5BA6-4569-BD74-F3B7BFAEA0DB}" srcOrd="11" destOrd="0" presId="urn:microsoft.com/office/officeart/2005/8/layout/radial1"/>
    <dgm:cxn modelId="{BA311AB4-6F79-411E-903F-154EE095770C}" type="presParOf" srcId="{80729F4E-5BA6-4569-BD74-F3B7BFAEA0DB}" destId="{DB716CD3-2A1E-490A-8065-4D6ADA510102}" srcOrd="0" destOrd="0" presId="urn:microsoft.com/office/officeart/2005/8/layout/radial1"/>
    <dgm:cxn modelId="{3DB9E03E-42E7-4D2F-9238-2F50383C9A08}" type="presParOf" srcId="{A9764715-97DD-4962-901D-B919BC0E4156}" destId="{278A911A-8299-4566-8547-B58945B9F8A4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0EAA20-4FDA-41F3-BF58-AAD5F01D6F14}">
      <dsp:nvSpPr>
        <dsp:cNvPr id="0" name=""/>
        <dsp:cNvSpPr/>
      </dsp:nvSpPr>
      <dsp:spPr>
        <a:xfrm rot="5400000">
          <a:off x="-319323" y="322810"/>
          <a:ext cx="2128823" cy="1490176"/>
        </a:xfrm>
        <a:prstGeom prst="chevron">
          <a:avLst/>
        </a:prstGeom>
        <a:solidFill>
          <a:srgbClr val="7030A0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 </a:t>
          </a:r>
        </a:p>
      </dsp:txBody>
      <dsp:txXfrm rot="-5400000">
        <a:off x="1" y="748574"/>
        <a:ext cx="1490176" cy="638647"/>
      </dsp:txXfrm>
    </dsp:sp>
    <dsp:sp modelId="{99EA8E40-E3C1-4400-9F85-5F6DAE908564}">
      <dsp:nvSpPr>
        <dsp:cNvPr id="0" name=""/>
        <dsp:cNvSpPr/>
      </dsp:nvSpPr>
      <dsp:spPr>
        <a:xfrm rot="5400000">
          <a:off x="3762612" y="-2268949"/>
          <a:ext cx="1383735" cy="59286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000" kern="1200" dirty="0">
              <a:latin typeface="Comic Sans MS" pitchFamily="66" charset="0"/>
            </a:rPr>
            <a:t>Hataları hastaya ulaşmadan önlemek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tr-TR" sz="2000" kern="1200" dirty="0"/>
        </a:p>
      </dsp:txBody>
      <dsp:txXfrm rot="-5400000">
        <a:off x="1490176" y="71035"/>
        <a:ext cx="5861059" cy="1248639"/>
      </dsp:txXfrm>
    </dsp:sp>
    <dsp:sp modelId="{32A4EF7E-B864-4F58-9B29-AD851A98F70E}">
      <dsp:nvSpPr>
        <dsp:cNvPr id="0" name=""/>
        <dsp:cNvSpPr/>
      </dsp:nvSpPr>
      <dsp:spPr>
        <a:xfrm rot="5400000">
          <a:off x="-319323" y="2164961"/>
          <a:ext cx="2128823" cy="1490176"/>
        </a:xfrm>
        <a:prstGeom prst="chevron">
          <a:avLst/>
        </a:prstGeom>
        <a:solidFill>
          <a:srgbClr val="7030A0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000" kern="1200" dirty="0"/>
        </a:p>
      </dsp:txBody>
      <dsp:txXfrm rot="-5400000">
        <a:off x="1" y="2590725"/>
        <a:ext cx="1490176" cy="638647"/>
      </dsp:txXfrm>
    </dsp:sp>
    <dsp:sp modelId="{6F71347B-CAE6-4139-8C5A-48E4300FCA40}">
      <dsp:nvSpPr>
        <dsp:cNvPr id="0" name=""/>
        <dsp:cNvSpPr/>
      </dsp:nvSpPr>
      <dsp:spPr>
        <a:xfrm rot="5400000">
          <a:off x="3762612" y="-426798"/>
          <a:ext cx="1383735" cy="59286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000" kern="1200" dirty="0">
              <a:latin typeface="Comic Sans MS" pitchFamily="66" charset="0"/>
            </a:rPr>
            <a:t>Önlenebilir hataların ortaya çıkmasını engelleyecek yeni tasarımlar yapmaktır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tr-TR" sz="2000" kern="1200" dirty="0">
            <a:latin typeface="Comic Sans MS" pitchFamily="66" charset="0"/>
          </a:endParaRPr>
        </a:p>
      </dsp:txBody>
      <dsp:txXfrm rot="-5400000">
        <a:off x="1490176" y="1913186"/>
        <a:ext cx="5861059" cy="12486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726775-D7A9-43EA-ABF7-C3DB0F0AE67D}">
      <dsp:nvSpPr>
        <dsp:cNvPr id="0" name=""/>
        <dsp:cNvSpPr/>
      </dsp:nvSpPr>
      <dsp:spPr>
        <a:xfrm>
          <a:off x="586410" y="0"/>
          <a:ext cx="7056779" cy="481215"/>
        </a:xfrm>
        <a:prstGeom prst="roundRect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>
              <a:solidFill>
                <a:schemeClr val="tx1"/>
              </a:solidFill>
            </a:rPr>
            <a:t>İlaç uygulamalarında 8 doğru kuralı</a:t>
          </a:r>
        </a:p>
      </dsp:txBody>
      <dsp:txXfrm>
        <a:off x="609901" y="23491"/>
        <a:ext cx="7009797" cy="434233"/>
      </dsp:txXfrm>
    </dsp:sp>
    <dsp:sp modelId="{D5F8BB80-3E56-4E9A-9081-0DE5FAB57F56}">
      <dsp:nvSpPr>
        <dsp:cNvPr id="0" name=""/>
        <dsp:cNvSpPr/>
      </dsp:nvSpPr>
      <dsp:spPr>
        <a:xfrm>
          <a:off x="2386608" y="604666"/>
          <a:ext cx="3106670" cy="481215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>
              <a:solidFill>
                <a:schemeClr val="tx1"/>
              </a:solidFill>
            </a:rPr>
            <a:t>1- Doğru hasta</a:t>
          </a:r>
        </a:p>
      </dsp:txBody>
      <dsp:txXfrm>
        <a:off x="2410099" y="628157"/>
        <a:ext cx="3059688" cy="434233"/>
      </dsp:txXfrm>
    </dsp:sp>
    <dsp:sp modelId="{D55618A3-6D97-4801-8F94-0783AECDE9C0}">
      <dsp:nvSpPr>
        <dsp:cNvPr id="0" name=""/>
        <dsp:cNvSpPr/>
      </dsp:nvSpPr>
      <dsp:spPr>
        <a:xfrm>
          <a:off x="2386608" y="1109942"/>
          <a:ext cx="3106670" cy="481215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>
              <a:solidFill>
                <a:schemeClr val="tx1"/>
              </a:solidFill>
            </a:rPr>
            <a:t>2- Doğru ilaç</a:t>
          </a:r>
        </a:p>
      </dsp:txBody>
      <dsp:txXfrm>
        <a:off x="2410099" y="1133433"/>
        <a:ext cx="3059688" cy="434233"/>
      </dsp:txXfrm>
    </dsp:sp>
    <dsp:sp modelId="{963025BC-BD41-4ED2-9562-4CD649F2FD85}">
      <dsp:nvSpPr>
        <dsp:cNvPr id="0" name=""/>
        <dsp:cNvSpPr/>
      </dsp:nvSpPr>
      <dsp:spPr>
        <a:xfrm>
          <a:off x="2386608" y="1615217"/>
          <a:ext cx="3106670" cy="481215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>
              <a:solidFill>
                <a:schemeClr val="tx1"/>
              </a:solidFill>
            </a:rPr>
            <a:t>3- Doğru yol</a:t>
          </a:r>
        </a:p>
      </dsp:txBody>
      <dsp:txXfrm>
        <a:off x="2410099" y="1638708"/>
        <a:ext cx="3059688" cy="434233"/>
      </dsp:txXfrm>
    </dsp:sp>
    <dsp:sp modelId="{ED2C372D-7AA5-497D-A1D4-1465E1B60649}">
      <dsp:nvSpPr>
        <dsp:cNvPr id="0" name=""/>
        <dsp:cNvSpPr/>
      </dsp:nvSpPr>
      <dsp:spPr>
        <a:xfrm>
          <a:off x="2386608" y="2120493"/>
          <a:ext cx="3106670" cy="481215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>
              <a:solidFill>
                <a:schemeClr val="tx1"/>
              </a:solidFill>
            </a:rPr>
            <a:t>4- Doğru zaman</a:t>
          </a:r>
        </a:p>
      </dsp:txBody>
      <dsp:txXfrm>
        <a:off x="2410099" y="2143984"/>
        <a:ext cx="3059688" cy="434233"/>
      </dsp:txXfrm>
    </dsp:sp>
    <dsp:sp modelId="{2FE82CCA-CA44-4A91-BFB0-92F1FC743F72}">
      <dsp:nvSpPr>
        <dsp:cNvPr id="0" name=""/>
        <dsp:cNvSpPr/>
      </dsp:nvSpPr>
      <dsp:spPr>
        <a:xfrm>
          <a:off x="2386608" y="2625769"/>
          <a:ext cx="3106670" cy="481215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>
              <a:solidFill>
                <a:schemeClr val="tx1"/>
              </a:solidFill>
            </a:rPr>
            <a:t>5- Doğru doz</a:t>
          </a:r>
        </a:p>
      </dsp:txBody>
      <dsp:txXfrm>
        <a:off x="2410099" y="2649260"/>
        <a:ext cx="3059688" cy="434233"/>
      </dsp:txXfrm>
    </dsp:sp>
    <dsp:sp modelId="{68734AF7-CC96-4487-8738-7A98E8205804}">
      <dsp:nvSpPr>
        <dsp:cNvPr id="0" name=""/>
        <dsp:cNvSpPr/>
      </dsp:nvSpPr>
      <dsp:spPr>
        <a:xfrm>
          <a:off x="2386608" y="3131045"/>
          <a:ext cx="3106670" cy="481215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>
              <a:solidFill>
                <a:schemeClr val="tx1"/>
              </a:solidFill>
            </a:rPr>
            <a:t>6- Doğru ilaç şekli</a:t>
          </a:r>
        </a:p>
      </dsp:txBody>
      <dsp:txXfrm>
        <a:off x="2410099" y="3154536"/>
        <a:ext cx="3059688" cy="434233"/>
      </dsp:txXfrm>
    </dsp:sp>
    <dsp:sp modelId="{C0ABA167-4A31-40D9-A38C-0AFC4662FF61}">
      <dsp:nvSpPr>
        <dsp:cNvPr id="0" name=""/>
        <dsp:cNvSpPr/>
      </dsp:nvSpPr>
      <dsp:spPr>
        <a:xfrm>
          <a:off x="2386608" y="3556992"/>
          <a:ext cx="3106670" cy="481215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>
              <a:solidFill>
                <a:schemeClr val="tx1"/>
              </a:solidFill>
            </a:rPr>
            <a:t>7- Doğru etki</a:t>
          </a:r>
        </a:p>
      </dsp:txBody>
      <dsp:txXfrm>
        <a:off x="2410099" y="3580483"/>
        <a:ext cx="3059688" cy="434233"/>
      </dsp:txXfrm>
    </dsp:sp>
    <dsp:sp modelId="{329A9E4C-73B4-472B-999E-FCAD66AD06AE}">
      <dsp:nvSpPr>
        <dsp:cNvPr id="0" name=""/>
        <dsp:cNvSpPr/>
      </dsp:nvSpPr>
      <dsp:spPr>
        <a:xfrm>
          <a:off x="2386608" y="4044747"/>
          <a:ext cx="3106670" cy="481215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>
              <a:solidFill>
                <a:schemeClr val="tx1"/>
              </a:solidFill>
            </a:rPr>
            <a:t>8- Doğru kayıt</a:t>
          </a:r>
        </a:p>
      </dsp:txBody>
      <dsp:txXfrm>
        <a:off x="2410099" y="4068238"/>
        <a:ext cx="3059688" cy="4342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E0C20E-4C42-4220-8F78-294E34655F82}">
      <dsp:nvSpPr>
        <dsp:cNvPr id="0" name=""/>
        <dsp:cNvSpPr/>
      </dsp:nvSpPr>
      <dsp:spPr>
        <a:xfrm>
          <a:off x="6377773" y="1373360"/>
          <a:ext cx="1653046" cy="288993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400" kern="1200" dirty="0">
            <a:latin typeface="Comic Sans MS" pitchFamily="66" charset="0"/>
          </a:endParaRPr>
        </a:p>
      </dsp:txBody>
      <dsp:txXfrm>
        <a:off x="6619856" y="1796582"/>
        <a:ext cx="1168880" cy="2043494"/>
      </dsp:txXfrm>
    </dsp:sp>
    <dsp:sp modelId="{B5443DCD-D5F6-4A90-BB6E-E065C73B440B}">
      <dsp:nvSpPr>
        <dsp:cNvPr id="0" name=""/>
        <dsp:cNvSpPr/>
      </dsp:nvSpPr>
      <dsp:spPr>
        <a:xfrm rot="12766856">
          <a:off x="4464134" y="1725341"/>
          <a:ext cx="2134551" cy="31349"/>
        </a:xfrm>
        <a:custGeom>
          <a:avLst/>
          <a:gdLst/>
          <a:ahLst/>
          <a:cxnLst/>
          <a:rect l="0" t="0" r="0" b="0"/>
          <a:pathLst>
            <a:path>
              <a:moveTo>
                <a:pt x="0" y="15674"/>
              </a:moveTo>
              <a:lnTo>
                <a:pt x="2134551" y="15674"/>
              </a:lnTo>
            </a:path>
          </a:pathLst>
        </a:custGeom>
        <a:noFill/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600" kern="1200"/>
        </a:p>
      </dsp:txBody>
      <dsp:txXfrm rot="10800000">
        <a:off x="5478046" y="1687652"/>
        <a:ext cx="106727" cy="106727"/>
      </dsp:txXfrm>
    </dsp:sp>
    <dsp:sp modelId="{BE7B5AB2-9D31-44BA-8353-EC8F838FBB65}">
      <dsp:nvSpPr>
        <dsp:cNvPr id="0" name=""/>
        <dsp:cNvSpPr/>
      </dsp:nvSpPr>
      <dsp:spPr>
        <a:xfrm>
          <a:off x="2974514" y="-66205"/>
          <a:ext cx="1859199" cy="1518533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>
              <a:solidFill>
                <a:schemeClr val="tx1"/>
              </a:solidFill>
              <a:latin typeface="Comic Sans MS" pitchFamily="66" charset="0"/>
            </a:rPr>
            <a:t>Hasta kimlik bilgileri</a:t>
          </a:r>
        </a:p>
      </dsp:txBody>
      <dsp:txXfrm>
        <a:off x="3246787" y="156179"/>
        <a:ext cx="1314653" cy="1073765"/>
      </dsp:txXfrm>
    </dsp:sp>
    <dsp:sp modelId="{85A0EBD3-F87F-4EB4-A575-BD79256C25BD}">
      <dsp:nvSpPr>
        <dsp:cNvPr id="0" name=""/>
        <dsp:cNvSpPr/>
      </dsp:nvSpPr>
      <dsp:spPr>
        <a:xfrm rot="13046512">
          <a:off x="6283310" y="2167397"/>
          <a:ext cx="182720" cy="31349"/>
        </a:xfrm>
        <a:custGeom>
          <a:avLst/>
          <a:gdLst/>
          <a:ahLst/>
          <a:cxnLst/>
          <a:rect l="0" t="0" r="0" b="0"/>
          <a:pathLst>
            <a:path>
              <a:moveTo>
                <a:pt x="0" y="15674"/>
              </a:moveTo>
              <a:lnTo>
                <a:pt x="182720" y="15674"/>
              </a:lnTo>
            </a:path>
          </a:pathLst>
        </a:custGeom>
        <a:noFill/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 rot="10800000">
        <a:off x="6370102" y="2178504"/>
        <a:ext cx="9136" cy="9136"/>
      </dsp:txXfrm>
    </dsp:sp>
    <dsp:sp modelId="{87F1B09D-BF95-43AE-897E-1127D49773A5}">
      <dsp:nvSpPr>
        <dsp:cNvPr id="0" name=""/>
        <dsp:cNvSpPr/>
      </dsp:nvSpPr>
      <dsp:spPr>
        <a:xfrm>
          <a:off x="4713206" y="799861"/>
          <a:ext cx="1808161" cy="1606539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>
              <a:solidFill>
                <a:schemeClr val="tx1"/>
              </a:solidFill>
              <a:latin typeface="Comic Sans MS" pitchFamily="66" charset="0"/>
            </a:rPr>
            <a:t>Kan ve/veya kan </a:t>
          </a:r>
          <a:r>
            <a:rPr lang="tr-TR" sz="1400" kern="1200">
              <a:solidFill>
                <a:schemeClr val="tx1"/>
              </a:solidFill>
              <a:latin typeface="Comic Sans MS" pitchFamily="66" charset="0"/>
            </a:rPr>
            <a:t>ürününün türü</a:t>
          </a:r>
          <a:endParaRPr lang="tr-TR" sz="1400" kern="1200" dirty="0">
            <a:solidFill>
              <a:schemeClr val="tx1"/>
            </a:solidFill>
            <a:latin typeface="Comic Sans MS" pitchFamily="66" charset="0"/>
          </a:endParaRPr>
        </a:p>
      </dsp:txBody>
      <dsp:txXfrm>
        <a:off x="4978005" y="1035133"/>
        <a:ext cx="1278563" cy="1135995"/>
      </dsp:txXfrm>
    </dsp:sp>
    <dsp:sp modelId="{BFD323AE-07C9-4099-BFB5-AC3C40E01705}">
      <dsp:nvSpPr>
        <dsp:cNvPr id="0" name=""/>
        <dsp:cNvSpPr/>
      </dsp:nvSpPr>
      <dsp:spPr>
        <a:xfrm rot="20348038">
          <a:off x="6393457" y="3092615"/>
          <a:ext cx="100310" cy="31349"/>
        </a:xfrm>
        <a:custGeom>
          <a:avLst/>
          <a:gdLst/>
          <a:ahLst/>
          <a:cxnLst/>
          <a:rect l="0" t="0" r="0" b="0"/>
          <a:pathLst>
            <a:path>
              <a:moveTo>
                <a:pt x="0" y="15674"/>
              </a:moveTo>
              <a:lnTo>
                <a:pt x="100310" y="156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6441104" y="3105783"/>
        <a:ext cx="5015" cy="5015"/>
      </dsp:txXfrm>
    </dsp:sp>
    <dsp:sp modelId="{AF742058-00E7-4C71-9959-26BCAC993AA3}">
      <dsp:nvSpPr>
        <dsp:cNvPr id="0" name=""/>
        <dsp:cNvSpPr/>
      </dsp:nvSpPr>
      <dsp:spPr>
        <a:xfrm>
          <a:off x="4632732" y="2702798"/>
          <a:ext cx="1969108" cy="1440948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>
              <a:solidFill>
                <a:schemeClr val="tx1"/>
              </a:solidFill>
              <a:latin typeface="Comic Sans MS" pitchFamily="66" charset="0"/>
            </a:rPr>
            <a:t>Kan grubu </a:t>
          </a:r>
        </a:p>
      </dsp:txBody>
      <dsp:txXfrm>
        <a:off x="4921101" y="2913820"/>
        <a:ext cx="1392370" cy="1018904"/>
      </dsp:txXfrm>
    </dsp:sp>
    <dsp:sp modelId="{E7F32EB8-C99E-40CE-BFED-7529A4FF0869}">
      <dsp:nvSpPr>
        <dsp:cNvPr id="0" name=""/>
        <dsp:cNvSpPr/>
      </dsp:nvSpPr>
      <dsp:spPr>
        <a:xfrm rot="9264518">
          <a:off x="4732625" y="3564747"/>
          <a:ext cx="1760894" cy="31349"/>
        </a:xfrm>
        <a:custGeom>
          <a:avLst/>
          <a:gdLst/>
          <a:ahLst/>
          <a:cxnLst/>
          <a:rect l="0" t="0" r="0" b="0"/>
          <a:pathLst>
            <a:path>
              <a:moveTo>
                <a:pt x="0" y="15674"/>
              </a:moveTo>
              <a:lnTo>
                <a:pt x="1760894" y="15674"/>
              </a:lnTo>
            </a:path>
          </a:pathLst>
        </a:custGeom>
        <a:noFill/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 rot="10800000">
        <a:off x="5569050" y="3536400"/>
        <a:ext cx="88044" cy="88044"/>
      </dsp:txXfrm>
    </dsp:sp>
    <dsp:sp modelId="{583AB311-8A4A-47E6-8B1E-D537A84977B1}">
      <dsp:nvSpPr>
        <dsp:cNvPr id="0" name=""/>
        <dsp:cNvSpPr/>
      </dsp:nvSpPr>
      <dsp:spPr>
        <a:xfrm>
          <a:off x="3166437" y="3517575"/>
          <a:ext cx="1749122" cy="163153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>
              <a:solidFill>
                <a:schemeClr val="tx1"/>
              </a:solidFill>
              <a:latin typeface="Comic Sans MS" pitchFamily="66" charset="0"/>
            </a:rPr>
            <a:t>Kan transfüzyon miktarı  </a:t>
          </a:r>
        </a:p>
      </dsp:txBody>
      <dsp:txXfrm>
        <a:off x="3422590" y="3756508"/>
        <a:ext cx="1236816" cy="1153668"/>
      </dsp:txXfrm>
    </dsp:sp>
    <dsp:sp modelId="{7EAEBA69-15B4-44D1-A1A1-3CA8014BC7AC}">
      <dsp:nvSpPr>
        <dsp:cNvPr id="0" name=""/>
        <dsp:cNvSpPr/>
      </dsp:nvSpPr>
      <dsp:spPr>
        <a:xfrm rot="10363579">
          <a:off x="3473013" y="3092636"/>
          <a:ext cx="2918698" cy="31349"/>
        </a:xfrm>
        <a:custGeom>
          <a:avLst/>
          <a:gdLst/>
          <a:ahLst/>
          <a:cxnLst/>
          <a:rect l="0" t="0" r="0" b="0"/>
          <a:pathLst>
            <a:path>
              <a:moveTo>
                <a:pt x="0" y="15674"/>
              </a:moveTo>
              <a:lnTo>
                <a:pt x="2918698" y="15674"/>
              </a:lnTo>
            </a:path>
          </a:pathLst>
        </a:custGeom>
        <a:noFill/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900" kern="1200"/>
        </a:p>
      </dsp:txBody>
      <dsp:txXfrm rot="10800000">
        <a:off x="4859395" y="3035343"/>
        <a:ext cx="145934" cy="145934"/>
      </dsp:txXfrm>
    </dsp:sp>
    <dsp:sp modelId="{3667661F-7B55-41EA-817C-29914C3D00BF}">
      <dsp:nvSpPr>
        <dsp:cNvPr id="0" name=""/>
        <dsp:cNvSpPr/>
      </dsp:nvSpPr>
      <dsp:spPr>
        <a:xfrm>
          <a:off x="1428978" y="2672355"/>
          <a:ext cx="2071465" cy="1501833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>
              <a:solidFill>
                <a:schemeClr val="tx1"/>
              </a:solidFill>
              <a:latin typeface="Comic Sans MS" pitchFamily="66" charset="0"/>
            </a:rPr>
            <a:t>Çapraz karşılaştırma test sonucu </a:t>
          </a:r>
        </a:p>
      </dsp:txBody>
      <dsp:txXfrm>
        <a:off x="1732337" y="2892293"/>
        <a:ext cx="1464747" cy="1061957"/>
      </dsp:txXfrm>
    </dsp:sp>
    <dsp:sp modelId="{80729F4E-5BA6-4569-BD74-F3B7BFAEA0DB}">
      <dsp:nvSpPr>
        <dsp:cNvPr id="0" name=""/>
        <dsp:cNvSpPr/>
      </dsp:nvSpPr>
      <dsp:spPr>
        <a:xfrm rot="11599439">
          <a:off x="3239456" y="2241249"/>
          <a:ext cx="3188715" cy="31349"/>
        </a:xfrm>
        <a:custGeom>
          <a:avLst/>
          <a:gdLst/>
          <a:ahLst/>
          <a:cxnLst/>
          <a:rect l="0" t="0" r="0" b="0"/>
          <a:pathLst>
            <a:path>
              <a:moveTo>
                <a:pt x="0" y="15674"/>
              </a:moveTo>
              <a:lnTo>
                <a:pt x="3188715" y="15674"/>
              </a:lnTo>
            </a:path>
          </a:pathLst>
        </a:custGeom>
        <a:noFill/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000" kern="1200"/>
        </a:p>
      </dsp:txBody>
      <dsp:txXfrm rot="10800000">
        <a:off x="4754095" y="2177206"/>
        <a:ext cx="159435" cy="159435"/>
      </dsp:txXfrm>
    </dsp:sp>
    <dsp:sp modelId="{278A911A-8299-4566-8547-B58945B9F8A4}">
      <dsp:nvSpPr>
        <dsp:cNvPr id="0" name=""/>
        <dsp:cNvSpPr/>
      </dsp:nvSpPr>
      <dsp:spPr>
        <a:xfrm>
          <a:off x="1283330" y="741693"/>
          <a:ext cx="2032469" cy="1830078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>
              <a:solidFill>
                <a:schemeClr val="tx1"/>
              </a:solidFill>
              <a:latin typeface="Comic Sans MS" pitchFamily="66" charset="0"/>
            </a:rPr>
            <a:t>Ürünün planlanan veriliş süresi</a:t>
          </a:r>
        </a:p>
      </dsp:txBody>
      <dsp:txXfrm>
        <a:off x="1580978" y="1009702"/>
        <a:ext cx="1437173" cy="12940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8048E-D662-404E-B667-AE54525C502E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BAE-3227-4CAB-B37E-1762AF1137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8048E-D662-404E-B667-AE54525C502E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BAE-3227-4CAB-B37E-1762AF1137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8048E-D662-404E-B667-AE54525C502E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BAE-3227-4CAB-B37E-1762AF1137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8048E-D662-404E-B667-AE54525C502E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BAE-3227-4CAB-B37E-1762AF1137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8048E-D662-404E-B667-AE54525C502E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BAE-3227-4CAB-B37E-1762AF1137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8048E-D662-404E-B667-AE54525C502E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BAE-3227-4CAB-B37E-1762AF1137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8048E-D662-404E-B667-AE54525C502E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BAE-3227-4CAB-B37E-1762AF1137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8048E-D662-404E-B667-AE54525C502E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BAE-3227-4CAB-B37E-1762AF1137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8048E-D662-404E-B667-AE54525C502E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BAE-3227-4CAB-B37E-1762AF1137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8048E-D662-404E-B667-AE54525C502E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BAE-3227-4CAB-B37E-1762AF1137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8048E-D662-404E-B667-AE54525C502E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FBAE-3227-4CAB-B37E-1762AF1137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8048E-D662-404E-B667-AE54525C502E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BFBAE-3227-4CAB-B37E-1762AF1137A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089" y="1565920"/>
            <a:ext cx="7258072" cy="1143000"/>
          </a:xfrm>
        </p:spPr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HASTA VE ÇALIŞAN GÜVENLİĞİ</a:t>
            </a:r>
          </a:p>
        </p:txBody>
      </p:sp>
      <p:sp>
        <p:nvSpPr>
          <p:cNvPr id="7170" name="AutoShape 2" descr="Image result for hasta ve çalışan güvenliğ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72" name="AutoShape 4" descr="Image result for hasta ve çalışan güvenliğ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7176" name="Picture 8" descr="http://www.saglik-ekonomisi.com/sed/cache/multithumb_thumbs/b_250_250_16777215_00_images_Haber-foto_hasta-calisan-guvenlig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3412" y="2780928"/>
            <a:ext cx="2631427" cy="2315656"/>
          </a:xfrm>
          <a:prstGeom prst="rect">
            <a:avLst/>
          </a:prstGeom>
          <a:noFill/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171E4FCF-15DB-40FF-ABAB-D3D6D03062E6}"/>
              </a:ext>
            </a:extLst>
          </p:cNvPr>
          <p:cNvSpPr/>
          <p:nvPr/>
        </p:nvSpPr>
        <p:spPr>
          <a:xfrm>
            <a:off x="2699792" y="5168592"/>
            <a:ext cx="3744416" cy="1143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/>
              <a:t>ŞENAY EVREN ÖZTAŞLI</a:t>
            </a:r>
          </a:p>
          <a:p>
            <a:pPr algn="ctr"/>
            <a:r>
              <a:rPr lang="tr-TR" b="1" dirty="0"/>
              <a:t>EĞİTİM HEMŞİRESİ</a:t>
            </a:r>
          </a:p>
        </p:txBody>
      </p:sp>
      <p:pic>
        <p:nvPicPr>
          <p:cNvPr id="11" name="Picture 3" descr="C:\Users\NEUHISQ1\Desktop\NEU Hospital Logo (2).png">
            <a:extLst>
              <a:ext uri="{FF2B5EF4-FFF2-40B4-BE49-F238E27FC236}">
                <a16:creationId xmlns:a16="http://schemas.microsoft.com/office/drawing/2014/main" id="{AC720D7A-CCC1-4494-837A-B165A2EA6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tr-TR" sz="2400" dirty="0"/>
          </a:p>
          <a:p>
            <a:pPr algn="ctr">
              <a:buNone/>
            </a:pPr>
            <a:endParaRPr lang="tr-TR" sz="2400" dirty="0"/>
          </a:p>
          <a:p>
            <a:pPr algn="ctr">
              <a:buNone/>
            </a:pPr>
            <a:r>
              <a:rPr lang="tr-TR" sz="2400" b="1" dirty="0">
                <a:latin typeface="Comic Sans MS" pitchFamily="66" charset="0"/>
              </a:rPr>
              <a:t>Doğru hastaya doğru işlemin yapılmasının ilk şartı </a:t>
            </a:r>
          </a:p>
          <a:p>
            <a:pPr algn="ctr">
              <a:buNone/>
            </a:pPr>
            <a:r>
              <a:rPr lang="tr-TR" sz="2400" b="1" u="sng" dirty="0">
                <a:solidFill>
                  <a:srgbClr val="FF0000"/>
                </a:solidFill>
                <a:latin typeface="Comic Sans MS" pitchFamily="66" charset="0"/>
              </a:rPr>
              <a:t>** KİMLİK DOĞRULAMASIDIR.**</a:t>
            </a: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endParaRPr lang="en-US" sz="2400" b="1" dirty="0">
              <a:solidFill>
                <a:srgbClr val="FF0000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tr-TR" sz="2400" b="1" dirty="0">
              <a:latin typeface="Comic Sans MS" pitchFamily="66" charset="0"/>
            </a:endParaRPr>
          </a:p>
        </p:txBody>
      </p:sp>
      <p:pic>
        <p:nvPicPr>
          <p:cNvPr id="4" name="Picture 3" descr="C:\Users\NEUHISQ1\Desktop\NEU Hospital Logo (2).png">
            <a:extLst>
              <a:ext uri="{FF2B5EF4-FFF2-40B4-BE49-F238E27FC236}">
                <a16:creationId xmlns:a16="http://schemas.microsoft.com/office/drawing/2014/main" id="{228F8B89-1282-41EC-B19D-9B87E4CDF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3728" y="188640"/>
            <a:ext cx="5145831" cy="807194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Comic Sans MS" pitchFamily="66" charset="0"/>
              </a:rPr>
              <a:t>DOĞRU KİMLİK TESPİTİ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971600" y="3573016"/>
            <a:ext cx="7772400" cy="2664296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Comic Sans MS" pitchFamily="66" charset="0"/>
              </a:rPr>
              <a:t>Hasta kol bandı </a:t>
            </a:r>
            <a:r>
              <a:rPr lang="tr-TR" sz="2400" dirty="0">
                <a:solidFill>
                  <a:srgbClr val="FF0000"/>
                </a:solidFill>
                <a:latin typeface="Comic Sans MS" pitchFamily="66" charset="0"/>
              </a:rPr>
              <a:t>kullanılır.</a:t>
            </a:r>
          </a:p>
          <a:p>
            <a:pPr algn="ctr"/>
            <a:r>
              <a:rPr lang="tr-TR" sz="2400" dirty="0">
                <a:solidFill>
                  <a:schemeClr val="tx1"/>
                </a:solidFill>
                <a:latin typeface="Comic Sans MS" pitchFamily="66" charset="0"/>
              </a:rPr>
              <a:t>Yatak ve oda numarası </a:t>
            </a:r>
            <a:r>
              <a:rPr lang="tr-TR" sz="2400" u="sng" dirty="0">
                <a:solidFill>
                  <a:srgbClr val="FF0000"/>
                </a:solidFill>
                <a:latin typeface="Comic Sans MS" pitchFamily="66" charset="0"/>
              </a:rPr>
              <a:t>kullanılmaz.</a:t>
            </a:r>
          </a:p>
          <a:p>
            <a:pPr algn="ctr"/>
            <a:endParaRPr lang="tr-TR" sz="2800" u="sng" dirty="0">
              <a:solidFill>
                <a:srgbClr val="FF0000"/>
              </a:solidFill>
              <a:latin typeface="Comic Sans MS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1600" dirty="0">
                <a:solidFill>
                  <a:schemeClr val="tx1"/>
                </a:solidFill>
                <a:latin typeface="Comic Sans MS" pitchFamily="66" charset="0"/>
              </a:rPr>
              <a:t>Günümüzde; davranışsal (ses tonu, yürüme şekli vs..) ve fiziksel </a:t>
            </a:r>
            <a:r>
              <a:rPr lang="tr-TR" sz="1600" dirty="0" err="1">
                <a:solidFill>
                  <a:schemeClr val="tx1"/>
                </a:solidFill>
                <a:latin typeface="Comic Sans MS" pitchFamily="66" charset="0"/>
              </a:rPr>
              <a:t>biyometrik</a:t>
            </a:r>
            <a:r>
              <a:rPr lang="tr-TR" sz="1600" dirty="0">
                <a:solidFill>
                  <a:schemeClr val="tx1"/>
                </a:solidFill>
                <a:latin typeface="Comic Sans MS" pitchFamily="66" charset="0"/>
              </a:rPr>
              <a:t> (avuç içi, yüz ve damar izi tanıma vs..) tanımlayıcılarda kullanılabilir.</a:t>
            </a:r>
            <a:endParaRPr lang="tr-TR" sz="2800" u="sng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3076" name="Picture 4" descr="http://www.serbasim.com/images/kol_bandi_bileklik%20(1)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268760"/>
            <a:ext cx="3096344" cy="2304256"/>
          </a:xfrm>
          <a:prstGeom prst="rect">
            <a:avLst/>
          </a:prstGeom>
          <a:noFill/>
        </p:spPr>
      </p:pic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02234EE0-5D6E-48C7-B4A8-02214E569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274638"/>
            <a:ext cx="7829576" cy="1143000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Comic Sans MS" pitchFamily="66" charset="0"/>
              </a:rPr>
              <a:t>HASTA KOL BANTLARINDA;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FF0000"/>
              </a:buClr>
              <a:buNone/>
            </a:pPr>
            <a:endParaRPr lang="tr-TR" sz="2000" i="1" dirty="0"/>
          </a:p>
          <a:p>
            <a:pPr marL="0" indent="0">
              <a:buClr>
                <a:srgbClr val="FF0000"/>
              </a:buClr>
              <a:buNone/>
            </a:pPr>
            <a:r>
              <a:rPr lang="tr-TR" sz="2000" i="1" dirty="0"/>
              <a:t> 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2000" i="1" u="sng" dirty="0">
                <a:latin typeface="Comic Sans MS" pitchFamily="66" charset="0"/>
              </a:rPr>
              <a:t>ID numarası, 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2000" i="1" u="sng" dirty="0">
                <a:latin typeface="Comic Sans MS" pitchFamily="66" charset="0"/>
              </a:rPr>
              <a:t>Hasta adı soyadı, 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2000" i="1" u="sng" dirty="0">
                <a:latin typeface="Comic Sans MS" pitchFamily="66" charset="0"/>
              </a:rPr>
              <a:t>Doğum tarihi (gün-ay-yıl), 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2000" dirty="0">
                <a:latin typeface="Comic Sans MS" pitchFamily="66" charset="0"/>
              </a:rPr>
              <a:t>Kimlik no’su,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2000" dirty="0">
                <a:latin typeface="Comic Sans MS" pitchFamily="66" charset="0"/>
              </a:rPr>
              <a:t>Doğum yeri, 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2000" dirty="0">
                <a:latin typeface="Comic Sans MS" pitchFamily="66" charset="0"/>
              </a:rPr>
              <a:t>Hekimin adı soyadı,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2000" dirty="0">
                <a:latin typeface="Comic Sans MS" pitchFamily="66" charset="0"/>
              </a:rPr>
              <a:t>Birim.</a:t>
            </a:r>
          </a:p>
        </p:txBody>
      </p:sp>
      <p:pic>
        <p:nvPicPr>
          <p:cNvPr id="35841" name="Picture 1" descr="C:\Users\amergency003\Downloads\15183827_10154275883659401_1720606159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988840"/>
            <a:ext cx="3936985" cy="3500438"/>
          </a:xfrm>
          <a:prstGeom prst="rect">
            <a:avLst/>
          </a:prstGeom>
          <a:noFill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89FE14AC-CC24-4423-8DB2-C2F0B298A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47"/>
            <a:ext cx="7543824" cy="1143000"/>
          </a:xfrm>
        </p:spPr>
        <p:txBody>
          <a:bodyPr>
            <a:noAutofit/>
          </a:bodyPr>
          <a:lstStyle/>
          <a:p>
            <a:r>
              <a:rPr lang="tr-TR" sz="2400" b="1" dirty="0">
                <a:latin typeface="Comic Sans MS" pitchFamily="66" charset="0"/>
              </a:rPr>
              <a:t>Hastamı tanıyorum; yine de kimlik doğrulama yapacak mıyım?</a:t>
            </a:r>
            <a:endParaRPr lang="en-US" sz="24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tr-TR" sz="2000" b="1" u="sng" dirty="0">
              <a:latin typeface="Comic Sans MS" pitchFamily="66" charset="0"/>
            </a:endParaRPr>
          </a:p>
          <a:p>
            <a:pPr algn="ctr">
              <a:buNone/>
            </a:pPr>
            <a:r>
              <a:rPr lang="tr-TR" sz="2000" b="1" u="sng" dirty="0">
                <a:latin typeface="Comic Sans MS" pitchFamily="66" charset="0"/>
              </a:rPr>
              <a:t>EVET</a:t>
            </a:r>
          </a:p>
          <a:p>
            <a:pPr algn="ctr">
              <a:buNone/>
            </a:pPr>
            <a:r>
              <a:rPr lang="tr-TR" sz="2000" b="1" u="sng" dirty="0">
                <a:latin typeface="Comic Sans MS" pitchFamily="66" charset="0"/>
              </a:rPr>
              <a:t>NE ZAMAN?</a:t>
            </a:r>
            <a:endParaRPr lang="en-US" sz="2000" b="1" u="sng" dirty="0">
              <a:latin typeface="Comic Sans MS" pitchFamily="66" charset="0"/>
            </a:endParaRPr>
          </a:p>
          <a:p>
            <a:r>
              <a:rPr lang="tr-TR" sz="2000" dirty="0">
                <a:latin typeface="Comic Sans MS" pitchFamily="66" charset="0"/>
              </a:rPr>
              <a:t>Herhangi bir test,girişim ve tedavi öncesi, </a:t>
            </a:r>
            <a:endParaRPr lang="en-US" sz="2000" dirty="0">
              <a:latin typeface="Comic Sans MS" pitchFamily="66" charset="0"/>
            </a:endParaRPr>
          </a:p>
          <a:p>
            <a:r>
              <a:rPr lang="tr-TR" sz="2000" dirty="0">
                <a:latin typeface="Comic Sans MS" pitchFamily="66" charset="0"/>
              </a:rPr>
              <a:t>İlaç hazırlama ve uygulamadan önce, </a:t>
            </a:r>
            <a:endParaRPr lang="en-US" sz="2000" dirty="0">
              <a:latin typeface="Comic Sans MS" pitchFamily="66" charset="0"/>
            </a:endParaRPr>
          </a:p>
          <a:p>
            <a:r>
              <a:rPr lang="tr-TR" sz="2000" dirty="0">
                <a:latin typeface="Comic Sans MS" pitchFamily="66" charset="0"/>
              </a:rPr>
              <a:t>Kan ve kan ürünü uygulamadan önce, </a:t>
            </a:r>
            <a:endParaRPr lang="en-US" sz="2000" dirty="0">
              <a:latin typeface="Comic Sans MS" pitchFamily="66" charset="0"/>
            </a:endParaRPr>
          </a:p>
          <a:p>
            <a:r>
              <a:rPr lang="tr-TR" sz="2000" dirty="0">
                <a:latin typeface="Comic Sans MS" pitchFamily="66" charset="0"/>
              </a:rPr>
              <a:t>Örnek almadan önce, </a:t>
            </a:r>
          </a:p>
          <a:p>
            <a:r>
              <a:rPr lang="tr-TR" sz="2000" dirty="0">
                <a:latin typeface="Comic Sans MS" pitchFamily="66" charset="0"/>
              </a:rPr>
              <a:t>Operasyon öncesi ve sonrası,</a:t>
            </a:r>
            <a:endParaRPr lang="en-US" sz="2000" dirty="0">
              <a:latin typeface="Comic Sans MS" pitchFamily="66" charset="0"/>
            </a:endParaRPr>
          </a:p>
          <a:p>
            <a:r>
              <a:rPr lang="tr-TR" sz="2000" dirty="0">
                <a:latin typeface="Comic Sans MS" pitchFamily="66" charset="0"/>
              </a:rPr>
              <a:t>Hasta transferinden önce.</a:t>
            </a:r>
            <a:endParaRPr lang="en-US" sz="2000" dirty="0">
              <a:latin typeface="Comic Sans MS" pitchFamily="66" charset="0"/>
            </a:endParaRPr>
          </a:p>
          <a:p>
            <a:endParaRPr lang="en-US" sz="2000" dirty="0"/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8A1D4B02-4118-47A4-953C-32822271C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1106" y="0"/>
            <a:ext cx="7472386" cy="1143000"/>
          </a:xfrm>
        </p:spPr>
        <p:txBody>
          <a:bodyPr>
            <a:noAutofit/>
          </a:bodyPr>
          <a:lstStyle/>
          <a:p>
            <a:r>
              <a:rPr lang="tr-TR" sz="2400" b="1" dirty="0">
                <a:latin typeface="Comic Sans MS" pitchFamily="66" charset="0"/>
              </a:rPr>
              <a:t>ETKİN VE DOĞRU İLETİŞİMİN SAĞLANMASI</a:t>
            </a:r>
            <a:endParaRPr lang="tr-T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altLang="tr-TR" sz="2000" dirty="0">
              <a:solidFill>
                <a:srgbClr val="C00000"/>
              </a:solidFill>
              <a:latin typeface="Comic Sans MS" pitchFamily="66" charset="0"/>
            </a:endParaRPr>
          </a:p>
          <a:p>
            <a:endParaRPr lang="tr-TR" altLang="tr-TR" sz="2000" dirty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tr-TR" altLang="tr-TR" sz="2000" dirty="0">
                <a:solidFill>
                  <a:srgbClr val="C00000"/>
                </a:solidFill>
                <a:latin typeface="Comic Sans MS" pitchFamily="66" charset="0"/>
              </a:rPr>
              <a:t>İletişim:</a:t>
            </a:r>
            <a:r>
              <a:rPr lang="tr-TR" altLang="tr-TR" sz="2000" dirty="0">
                <a:latin typeface="Comic Sans MS" pitchFamily="66" charset="0"/>
              </a:rPr>
              <a:t> En az iki kişi arasındaki her türlü mesaj alışverişi olarak tanımlanabilir ve hasta bakım sürecinin önemli bir bileşenidir.</a:t>
            </a:r>
          </a:p>
          <a:p>
            <a:endParaRPr lang="tr-TR" altLang="tr-TR" sz="2000" dirty="0">
              <a:latin typeface="Comic Sans MS" pitchFamily="66" charset="0"/>
            </a:endParaRPr>
          </a:p>
          <a:p>
            <a:r>
              <a:rPr lang="tr-TR" altLang="tr-TR" sz="2000" dirty="0">
                <a:latin typeface="Comic Sans MS" pitchFamily="66" charset="0"/>
              </a:rPr>
              <a:t>İletişim sürecinde meydana gelen herhangi bir aksaklık, sağlık hizmetlerinin sunumunda da hatalara neden olabilir.</a:t>
            </a:r>
          </a:p>
          <a:p>
            <a:endParaRPr lang="tr-TR" sz="28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4530175"/>
            <a:ext cx="5113337" cy="170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457A413F-96D3-4C0F-A786-9E02A73A5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11266"/>
            <a:ext cx="7686700" cy="1143000"/>
          </a:xfrm>
        </p:spPr>
        <p:txBody>
          <a:bodyPr>
            <a:noAutofit/>
          </a:bodyPr>
          <a:lstStyle/>
          <a:p>
            <a:r>
              <a:rPr lang="tr-TR" sz="2400" b="1" dirty="0">
                <a:latin typeface="Comic Sans MS" pitchFamily="66" charset="0"/>
              </a:rPr>
              <a:t>ETKİN VE DOĞRU İLETİŞİMİN SAĞLANMASI</a:t>
            </a:r>
            <a:endParaRPr lang="tr-T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FontTx/>
              <a:buNone/>
              <a:defRPr/>
            </a:pPr>
            <a:endParaRPr lang="tr-TR" sz="2000" b="1" dirty="0">
              <a:latin typeface="Comic Sans MS" pitchFamily="66" charset="0"/>
            </a:endParaRPr>
          </a:p>
          <a:p>
            <a:pPr marL="0" indent="0" algn="ctr">
              <a:buFontTx/>
              <a:buNone/>
              <a:defRPr/>
            </a:pPr>
            <a:r>
              <a:rPr lang="tr-TR" sz="2000" b="1" dirty="0">
                <a:latin typeface="Comic Sans MS" pitchFamily="66" charset="0"/>
              </a:rPr>
              <a:t>İletişimde sıklıkla karşılaşılan hata nedenleri</a:t>
            </a:r>
          </a:p>
          <a:p>
            <a:pPr marL="0" indent="0">
              <a:buFontTx/>
              <a:buNone/>
              <a:defRPr/>
            </a:pPr>
            <a:endParaRPr lang="tr-TR" sz="2000" dirty="0">
              <a:latin typeface="Comic Sans MS" pitchFamily="66" charset="0"/>
            </a:endParaRPr>
          </a:p>
          <a:p>
            <a:pPr>
              <a:defRPr/>
            </a:pPr>
            <a:r>
              <a:rPr lang="tr-TR" sz="2000" dirty="0">
                <a:latin typeface="Comic Sans MS" pitchFamily="66" charset="0"/>
              </a:rPr>
              <a:t>Sözel İstem Uygulamaları</a:t>
            </a:r>
          </a:p>
          <a:p>
            <a:pPr>
              <a:defRPr/>
            </a:pPr>
            <a:r>
              <a:rPr lang="tr-TR" sz="2000" dirty="0">
                <a:latin typeface="Comic Sans MS" pitchFamily="66" charset="0"/>
              </a:rPr>
              <a:t>Kısaltma ve Sembollerin Kullanılması</a:t>
            </a:r>
          </a:p>
          <a:p>
            <a:pPr>
              <a:defRPr/>
            </a:pPr>
            <a:r>
              <a:rPr lang="tr-TR" sz="2000" dirty="0">
                <a:latin typeface="Comic Sans MS" pitchFamily="66" charset="0"/>
              </a:rPr>
              <a:t>Kritik Test Sonuçlarının İletilmesi</a:t>
            </a:r>
          </a:p>
          <a:p>
            <a:endParaRPr lang="tr-TR" sz="2400" dirty="0"/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E96CAA0F-E058-472E-B7B6-43AE48F65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0"/>
            <a:ext cx="7329510" cy="1143000"/>
          </a:xfrm>
        </p:spPr>
        <p:txBody>
          <a:bodyPr>
            <a:noAutofit/>
          </a:bodyPr>
          <a:lstStyle/>
          <a:p>
            <a:br>
              <a:rPr lang="tr-TR" sz="2400" dirty="0">
                <a:latin typeface="+mn-lt"/>
              </a:rPr>
            </a:br>
            <a:r>
              <a:rPr lang="tr-TR" sz="2400" b="1" dirty="0">
                <a:latin typeface="Comic Sans MS" pitchFamily="66" charset="0"/>
              </a:rPr>
              <a:t>ETKİN VE DOĞRU İLETİŞİMİN SAĞLANMASI</a:t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tr-TR" sz="2000" b="1" u="sng" dirty="0">
              <a:latin typeface="Comic Sans MS" pitchFamily="66" charset="0"/>
            </a:endParaRPr>
          </a:p>
          <a:p>
            <a:pPr algn="ctr">
              <a:buNone/>
            </a:pPr>
            <a:r>
              <a:rPr lang="tr-TR" sz="2000" b="1" u="sng" dirty="0">
                <a:latin typeface="Comic Sans MS" pitchFamily="66" charset="0"/>
              </a:rPr>
              <a:t>SÖZEL İSTEM ALMA</a:t>
            </a:r>
          </a:p>
          <a:p>
            <a:endParaRPr lang="tr-TR" sz="2000" dirty="0">
              <a:latin typeface="Comic Sans MS" pitchFamily="66" charset="0"/>
            </a:endParaRPr>
          </a:p>
          <a:p>
            <a:r>
              <a:rPr lang="tr-TR" sz="2000" dirty="0">
                <a:latin typeface="Comic Sans MS" pitchFamily="66" charset="0"/>
              </a:rPr>
              <a:t>Hayati önemi olan, acil müdahale gerektiren durumlarda (acil servis, yoğun bakım veya yatan hasta katlarındaki mavi kod durumlarında)</a:t>
            </a:r>
            <a:endParaRPr lang="tr-TR" sz="2000" u="sng" dirty="0">
              <a:latin typeface="Comic Sans MS" pitchFamily="66" charset="0"/>
            </a:endParaRPr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53EB393C-48C0-410B-AF1F-7922C39D5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5357826"/>
          </a:xfrm>
        </p:spPr>
        <p:txBody>
          <a:bodyPr>
            <a:noAutofit/>
          </a:bodyPr>
          <a:lstStyle/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tr-TR" sz="2000" i="1" u="sng" dirty="0">
                <a:solidFill>
                  <a:srgbClr val="FF0000"/>
                </a:solidFill>
                <a:latin typeface="Comic Sans MS" pitchFamily="66" charset="0"/>
              </a:rPr>
              <a:t>Sözlü İstem</a:t>
            </a:r>
            <a:r>
              <a:rPr lang="tr-TR" sz="2000" dirty="0">
                <a:latin typeface="Comic Sans MS" pitchFamily="66" charset="0"/>
              </a:rPr>
              <a:t>; Sözel İstem Formu’na mümkün olan alanlarda telefonun diafonu açılıp, </a:t>
            </a:r>
            <a:r>
              <a:rPr lang="tr-TR" sz="2000" b="1" dirty="0">
                <a:latin typeface="Comic Sans MS" pitchFamily="66" charset="0"/>
              </a:rPr>
              <a:t>iki sağlık çalışanı </a:t>
            </a:r>
            <a:r>
              <a:rPr lang="tr-TR" sz="2000" dirty="0">
                <a:latin typeface="Comic Sans MS" pitchFamily="66" charset="0"/>
              </a:rPr>
              <a:t>tarafından dinlenerek kaydedilir. </a:t>
            </a:r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endParaRPr lang="tr-TR" sz="2000" dirty="0">
              <a:latin typeface="Comic Sans MS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Sağlık çalışanı yazarak kaydettiği istemi ve hasta kimlik bilgilerini hekime geri okuyarak </a:t>
            </a:r>
            <a:r>
              <a:rPr lang="tr-TR" sz="2000" dirty="0">
                <a:solidFill>
                  <a:srgbClr val="FF0000"/>
                </a:solidFill>
                <a:latin typeface="Comic Sans MS" pitchFamily="66" charset="0"/>
              </a:rPr>
              <a:t>(read back) </a:t>
            </a:r>
            <a:r>
              <a:rPr lang="tr-TR" sz="2000" dirty="0">
                <a:latin typeface="Comic Sans MS" pitchFamily="66" charset="0"/>
              </a:rPr>
              <a:t>onay alır. </a:t>
            </a:r>
          </a:p>
          <a:p>
            <a:pPr marL="514350" indent="-514350">
              <a:buFont typeface="+mj-lt"/>
              <a:buAutoNum type="arabicPeriod"/>
            </a:pPr>
            <a:endParaRPr lang="tr-TR" sz="2000" dirty="0">
              <a:latin typeface="Comic Sans MS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İstemi yapan hekimin adı-soyadını, tarih ve saatini kaydederek, paraflar.</a:t>
            </a:r>
          </a:p>
          <a:p>
            <a:pPr marL="514350" indent="-514350">
              <a:buFont typeface="+mj-lt"/>
              <a:buAutoNum type="arabicPeriod"/>
            </a:pPr>
            <a:endParaRPr lang="en-US" sz="2000" dirty="0">
              <a:latin typeface="Comic Sans MS" pitchFamily="66" charset="0"/>
            </a:endParaRPr>
          </a:p>
          <a:p>
            <a:pPr marL="514350" indent="-514350">
              <a:buNone/>
            </a:pPr>
            <a:r>
              <a:rPr lang="tr-TR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NOT</a:t>
            </a:r>
            <a:r>
              <a:rPr lang="tr-TR" sz="2000" b="1" dirty="0">
                <a:solidFill>
                  <a:srgbClr val="FF0000"/>
                </a:solidFill>
                <a:latin typeface="Comic Sans MS" pitchFamily="66" charset="0"/>
              </a:rPr>
              <a:t>: </a:t>
            </a:r>
            <a:r>
              <a:rPr lang="tr-TR" sz="2000" dirty="0">
                <a:latin typeface="Comic Sans MS" pitchFamily="66" charset="0"/>
              </a:rPr>
              <a:t>Anlaşılmayan veya telaffuzu zor olan kelimelerde kodlama yapılır).</a:t>
            </a:r>
            <a:endParaRPr lang="en-US" sz="2000" dirty="0">
              <a:latin typeface="Comic Sans MS" pitchFamily="66" charset="0"/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51A3F0F0-2D0E-44E3-BA3B-0DA40899B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896" y="188640"/>
            <a:ext cx="1593907" cy="1080120"/>
          </a:xfrm>
          <a:prstGeom prst="rect">
            <a:avLst/>
          </a:prstGeom>
        </p:spPr>
      </p:pic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4B7B082F-DA6C-463A-9997-5123C2FAF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tr-TR" altLang="tr-TR" sz="2000" u="sng" dirty="0">
              <a:solidFill>
                <a:srgbClr val="FF0000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tr-TR" altLang="tr-TR" sz="2000" u="sng" dirty="0">
              <a:solidFill>
                <a:srgbClr val="FF0000"/>
              </a:solidFill>
              <a:latin typeface="Comic Sans MS" pitchFamily="66" charset="0"/>
            </a:endParaRPr>
          </a:p>
          <a:p>
            <a:pPr algn="ctr">
              <a:buNone/>
            </a:pPr>
            <a:r>
              <a:rPr lang="tr-TR" altLang="tr-TR" sz="2000" u="sng" dirty="0">
                <a:solidFill>
                  <a:srgbClr val="FF0000"/>
                </a:solidFill>
                <a:latin typeface="Comic Sans MS" pitchFamily="66" charset="0"/>
              </a:rPr>
              <a:t>Kısaltma ve Sembollerin Kullanımını</a:t>
            </a:r>
          </a:p>
          <a:p>
            <a:r>
              <a:rPr lang="tr-TR" altLang="tr-TR" sz="2000" dirty="0">
                <a:latin typeface="Comic Sans MS" pitchFamily="66" charset="0"/>
              </a:rPr>
              <a:t>İstemler okunaklı bir yazı ile yazılmalı, mümkün olduğunca kısaltmalar kullanılmamalıdır. </a:t>
            </a:r>
          </a:p>
          <a:p>
            <a:endParaRPr lang="tr-TR" altLang="tr-TR" sz="2000" dirty="0">
              <a:latin typeface="Comic Sans MS" pitchFamily="66" charset="0"/>
            </a:endParaRPr>
          </a:p>
          <a:p>
            <a:r>
              <a:rPr lang="tr-TR" altLang="tr-TR" sz="2000" dirty="0">
                <a:latin typeface="Comic Sans MS" pitchFamily="66" charset="0"/>
              </a:rPr>
              <a:t>Örneğin;</a:t>
            </a:r>
          </a:p>
          <a:p>
            <a:pPr marL="0" indent="0">
              <a:buNone/>
            </a:pPr>
            <a:r>
              <a:rPr lang="tr-TR" altLang="tr-TR" sz="2000" dirty="0">
                <a:solidFill>
                  <a:srgbClr val="FF0000"/>
                </a:solidFill>
                <a:latin typeface="Comic Sans MS" pitchFamily="66" charset="0"/>
              </a:rPr>
              <a:t>“.5mg” </a:t>
            </a:r>
            <a:r>
              <a:rPr lang="tr-TR" altLang="tr-TR" sz="2000" dirty="0">
                <a:latin typeface="Comic Sans MS" pitchFamily="66" charset="0"/>
              </a:rPr>
              <a:t>şeklinde yazılmış bir kısaltmada, 5 rakamının önündeki </a:t>
            </a:r>
            <a:r>
              <a:rPr lang="tr-TR" altLang="tr-TR" sz="2000" dirty="0">
                <a:solidFill>
                  <a:srgbClr val="FF0000"/>
                </a:solidFill>
                <a:latin typeface="Comic Sans MS" pitchFamily="66" charset="0"/>
              </a:rPr>
              <a:t>“. (nokta işareti)” </a:t>
            </a:r>
            <a:r>
              <a:rPr lang="tr-TR" altLang="tr-TR" sz="2000" dirty="0">
                <a:latin typeface="Comic Sans MS" pitchFamily="66" charset="0"/>
              </a:rPr>
              <a:t>görülmeyerek yanlışlıkla </a:t>
            </a:r>
            <a:r>
              <a:rPr lang="tr-TR" altLang="tr-TR" sz="2000" dirty="0">
                <a:solidFill>
                  <a:srgbClr val="FF0000"/>
                </a:solidFill>
                <a:latin typeface="Comic Sans MS" pitchFamily="66" charset="0"/>
              </a:rPr>
              <a:t>5 mg ilaç uygulamasına neden olabilmektedir. </a:t>
            </a:r>
          </a:p>
          <a:p>
            <a:endParaRPr lang="tr-TR" sz="2000" dirty="0"/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CBCD93F5-E6A1-4927-8F3F-CF17CA76F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tr-TR" altLang="tr-TR" sz="2000" i="1" dirty="0">
              <a:latin typeface="Comic Sans MS" pitchFamily="66" charset="0"/>
              <a:cs typeface="Calibri" pitchFamily="34" charset="0"/>
            </a:endParaRPr>
          </a:p>
          <a:p>
            <a:pPr marL="0" indent="0">
              <a:buFontTx/>
              <a:buNone/>
            </a:pPr>
            <a:endParaRPr lang="tr-TR" altLang="tr-TR" sz="2000" i="1" dirty="0">
              <a:latin typeface="Comic Sans MS" pitchFamily="66" charset="0"/>
              <a:cs typeface="Calibri" pitchFamily="34" charset="0"/>
            </a:endParaRPr>
          </a:p>
          <a:p>
            <a:pPr marL="0" indent="0">
              <a:buFontTx/>
              <a:buNone/>
            </a:pPr>
            <a:endParaRPr lang="tr-TR" altLang="tr-TR" sz="2000" i="1" dirty="0">
              <a:latin typeface="Comic Sans MS" pitchFamily="66" charset="0"/>
              <a:cs typeface="Calibri" pitchFamily="34" charset="0"/>
            </a:endParaRPr>
          </a:p>
          <a:p>
            <a:pPr marL="0" indent="0">
              <a:buFontTx/>
              <a:buNone/>
            </a:pPr>
            <a:r>
              <a:rPr lang="tr-TR" altLang="tr-TR" sz="2000" i="1" dirty="0">
                <a:latin typeface="Comic Sans MS" pitchFamily="66" charset="0"/>
                <a:cs typeface="Calibri" pitchFamily="34" charset="0"/>
              </a:rPr>
              <a:t>Tıpta bazı şeyler asla olmamalıdır; ama vardır.</a:t>
            </a:r>
          </a:p>
          <a:p>
            <a:pPr marL="0" indent="0"/>
            <a:r>
              <a:rPr lang="tr-TR" altLang="tr-TR" sz="2000" i="1" dirty="0">
                <a:latin typeface="Comic Sans MS" pitchFamily="66" charset="0"/>
                <a:cs typeface="Calibri" pitchFamily="34" charset="0"/>
              </a:rPr>
              <a:t> Ameliyatta hasta içerisinde bir cerrahi aletin   “</a:t>
            </a:r>
            <a:r>
              <a:rPr lang="tr-TR" altLang="tr-TR" sz="2000" b="1" i="1" dirty="0">
                <a:solidFill>
                  <a:srgbClr val="FF0000"/>
                </a:solidFill>
                <a:latin typeface="Comic Sans MS" pitchFamily="66" charset="0"/>
                <a:cs typeface="Calibri" pitchFamily="34" charset="0"/>
              </a:rPr>
              <a:t>UNUTULMASI</a:t>
            </a:r>
            <a:r>
              <a:rPr lang="tr-TR" altLang="tr-TR" sz="2000" i="1" dirty="0">
                <a:latin typeface="Comic Sans MS" pitchFamily="66" charset="0"/>
                <a:cs typeface="Calibri" pitchFamily="34" charset="0"/>
              </a:rPr>
              <a:t>”, </a:t>
            </a:r>
          </a:p>
          <a:p>
            <a:pPr marL="0" indent="0"/>
            <a:r>
              <a:rPr lang="tr-TR" altLang="tr-TR" sz="2000" i="1" dirty="0">
                <a:latin typeface="Comic Sans MS" pitchFamily="66" charset="0"/>
                <a:cs typeface="Calibri" pitchFamily="34" charset="0"/>
              </a:rPr>
              <a:t> Hastanın dikkatsizlik sonucu “</a:t>
            </a:r>
            <a:r>
              <a:rPr lang="tr-TR" altLang="tr-TR" sz="2000" b="1" i="1" dirty="0">
                <a:solidFill>
                  <a:srgbClr val="FF0000"/>
                </a:solidFill>
                <a:latin typeface="Comic Sans MS" pitchFamily="66" charset="0"/>
                <a:cs typeface="Calibri" pitchFamily="34" charset="0"/>
              </a:rPr>
              <a:t>DÜŞMESİ</a:t>
            </a:r>
            <a:r>
              <a:rPr lang="tr-TR" altLang="tr-TR" sz="2000" i="1" dirty="0">
                <a:latin typeface="Comic Sans MS" pitchFamily="66" charset="0"/>
                <a:cs typeface="Calibri" pitchFamily="34" charset="0"/>
              </a:rPr>
              <a:t>”, </a:t>
            </a:r>
          </a:p>
          <a:p>
            <a:pPr marL="0" indent="0"/>
            <a:r>
              <a:rPr lang="tr-TR" altLang="tr-TR" sz="2000" i="1" dirty="0">
                <a:latin typeface="Comic Sans MS" pitchFamily="66" charset="0"/>
                <a:cs typeface="Calibri" pitchFamily="34" charset="0"/>
              </a:rPr>
              <a:t> Hastaların karışıp “</a:t>
            </a:r>
            <a:r>
              <a:rPr lang="tr-TR" altLang="tr-TR" sz="2000" b="1" i="1" dirty="0">
                <a:solidFill>
                  <a:srgbClr val="FF0000"/>
                </a:solidFill>
                <a:latin typeface="Comic Sans MS" pitchFamily="66" charset="0"/>
                <a:cs typeface="Calibri" pitchFamily="34" charset="0"/>
              </a:rPr>
              <a:t>YANLIŞ AMELİYAT</a:t>
            </a:r>
            <a:r>
              <a:rPr lang="tr-TR" altLang="tr-TR" sz="2000" i="1" dirty="0">
                <a:latin typeface="Comic Sans MS" pitchFamily="66" charset="0"/>
                <a:cs typeface="Calibri" pitchFamily="34" charset="0"/>
              </a:rPr>
              <a:t>” yapılması yada</a:t>
            </a:r>
          </a:p>
          <a:p>
            <a:pPr marL="0" indent="0">
              <a:buClr>
                <a:schemeClr val="tx1"/>
              </a:buClr>
            </a:pPr>
            <a:r>
              <a:rPr lang="tr-TR" altLang="tr-TR" sz="2000" b="1" i="1" dirty="0">
                <a:solidFill>
                  <a:srgbClr val="FF0000"/>
                </a:solidFill>
                <a:latin typeface="Comic Sans MS" pitchFamily="66" charset="0"/>
                <a:cs typeface="Calibri" pitchFamily="34" charset="0"/>
              </a:rPr>
              <a:t> YANLIŞ KAN TRANSFÜZYONLARI </a:t>
            </a:r>
            <a:r>
              <a:rPr lang="tr-TR" altLang="tr-TR" sz="2000" i="1" dirty="0">
                <a:latin typeface="Comic Sans MS" pitchFamily="66" charset="0"/>
                <a:cs typeface="Calibri" pitchFamily="34" charset="0"/>
              </a:rPr>
              <a:t>vs……..</a:t>
            </a:r>
          </a:p>
          <a:p>
            <a:pPr>
              <a:buNone/>
            </a:pPr>
            <a:endParaRPr lang="tr-TR" sz="2000" dirty="0"/>
          </a:p>
        </p:txBody>
      </p:sp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64725" y="4572019"/>
            <a:ext cx="2571771" cy="1571613"/>
          </a:xfrm>
          <a:prstGeom prst="rect">
            <a:avLst/>
          </a:prstGeom>
          <a:noFill/>
        </p:spPr>
      </p:pic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BEA0B0F8-129D-42C5-93D6-26BEFCC07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00003"/>
            <a:ext cx="7329510" cy="1143000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Comic Sans MS" pitchFamily="66" charset="0"/>
              </a:rPr>
              <a:t>İLAÇ GÜVENLİĞİNİN SAĞLANMASI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004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000" dirty="0"/>
              <a:t>      </a:t>
            </a:r>
          </a:p>
          <a:p>
            <a:pPr>
              <a:buNone/>
              <a:defRPr/>
            </a:pPr>
            <a:endParaRPr lang="tr-TR" sz="2000" dirty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  <a:defRPr/>
            </a:pPr>
            <a:endParaRPr lang="tr-TR" sz="2000" dirty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  <a:defRPr/>
            </a:pPr>
            <a:r>
              <a:rPr lang="tr-TR" sz="2000" dirty="0">
                <a:solidFill>
                  <a:srgbClr val="FF0000"/>
                </a:solidFill>
                <a:latin typeface="Comic Sans MS" pitchFamily="66" charset="0"/>
              </a:rPr>
              <a:t>İlaç güvenliği</a:t>
            </a:r>
            <a:r>
              <a:rPr lang="tr-TR" sz="2000" dirty="0">
                <a:latin typeface="Comic Sans MS" pitchFamily="66" charset="0"/>
              </a:rPr>
              <a:t>; </a:t>
            </a:r>
          </a:p>
          <a:p>
            <a:pPr>
              <a:buNone/>
              <a:defRPr/>
            </a:pPr>
            <a:r>
              <a:rPr lang="tr-TR" sz="2000" dirty="0">
                <a:latin typeface="Comic Sans MS" pitchFamily="66" charset="0"/>
              </a:rPr>
              <a:t>   Üretim aşaması      Tüketim aşaması       Uzun süreli etkilerinin ortaya çıkması      tamamen vücuttan uzaklaştırılması</a:t>
            </a:r>
          </a:p>
          <a:p>
            <a:pPr>
              <a:buNone/>
            </a:pPr>
            <a:r>
              <a:rPr lang="tr-TR" sz="2000" dirty="0"/>
              <a:t>   </a:t>
            </a:r>
          </a:p>
        </p:txBody>
      </p:sp>
      <p:pic>
        <p:nvPicPr>
          <p:cNvPr id="38914" name="Picture 2" descr="http://www.sdplatform.com/images/basliklar/315_H%C3%BCseyin%20%C3%96z;Ay%C5%9Feg%C3%BCl%20Ertan;anestezi;hekim%20hat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4221088"/>
            <a:ext cx="2088232" cy="2232248"/>
          </a:xfrm>
          <a:prstGeom prst="rect">
            <a:avLst/>
          </a:prstGeom>
          <a:noFill/>
        </p:spPr>
      </p:pic>
      <p:sp>
        <p:nvSpPr>
          <p:cNvPr id="6" name="Right Arrow 5"/>
          <p:cNvSpPr/>
          <p:nvPr/>
        </p:nvSpPr>
        <p:spPr>
          <a:xfrm>
            <a:off x="2657476" y="3143248"/>
            <a:ext cx="342889" cy="22210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ight Arrow 6"/>
          <p:cNvSpPr/>
          <p:nvPr/>
        </p:nvSpPr>
        <p:spPr>
          <a:xfrm>
            <a:off x="2600321" y="3492649"/>
            <a:ext cx="457197" cy="22210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Right Arrow 7"/>
          <p:cNvSpPr/>
          <p:nvPr/>
        </p:nvSpPr>
        <p:spPr>
          <a:xfrm>
            <a:off x="5036547" y="3143247"/>
            <a:ext cx="471557" cy="22210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" name="Picture 3" descr="C:\Users\NEUHISQ1\Desktop\NEU Hospital Logo (2).png">
            <a:extLst>
              <a:ext uri="{FF2B5EF4-FFF2-40B4-BE49-F238E27FC236}">
                <a16:creationId xmlns:a16="http://schemas.microsoft.com/office/drawing/2014/main" id="{7F998F70-63E2-4A81-98BB-2BB552193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599" y="120248"/>
            <a:ext cx="7829576" cy="1143000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Comic Sans MS" pitchFamily="66" charset="0"/>
              </a:rPr>
              <a:t>İLAÇ GÜVENLİĞİ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043890" cy="4857784"/>
          </a:xfrm>
        </p:spPr>
        <p:txBody>
          <a:bodyPr>
            <a:normAutofit/>
          </a:bodyPr>
          <a:lstStyle/>
          <a:p>
            <a:pPr marL="0" indent="0">
              <a:buFontTx/>
              <a:buNone/>
              <a:defRPr/>
            </a:pPr>
            <a:r>
              <a:rPr lang="tr-TR" sz="2000" dirty="0">
                <a:solidFill>
                  <a:srgbClr val="FF0000"/>
                </a:solidFill>
              </a:rPr>
              <a:t> </a:t>
            </a:r>
          </a:p>
          <a:p>
            <a:pPr marL="0" indent="0">
              <a:buFontTx/>
              <a:buNone/>
              <a:defRPr/>
            </a:pPr>
            <a:endParaRPr lang="tr-TR" sz="2000" dirty="0">
              <a:solidFill>
                <a:srgbClr val="FF0000"/>
              </a:solidFill>
              <a:latin typeface="Comic Sans MS" pitchFamily="66" charset="0"/>
            </a:endParaRPr>
          </a:p>
          <a:p>
            <a:pPr marL="0" indent="0">
              <a:buFontTx/>
              <a:buNone/>
              <a:defRPr/>
            </a:pPr>
            <a:endParaRPr lang="tr-TR" sz="2000" dirty="0">
              <a:solidFill>
                <a:srgbClr val="FF0000"/>
              </a:solidFill>
              <a:latin typeface="Comic Sans MS" pitchFamily="66" charset="0"/>
            </a:endParaRPr>
          </a:p>
          <a:p>
            <a:pPr marL="0" indent="0">
              <a:buFontTx/>
              <a:buNone/>
              <a:defRPr/>
            </a:pPr>
            <a:r>
              <a:rPr lang="tr-TR" sz="2000" dirty="0">
                <a:solidFill>
                  <a:srgbClr val="FF0000"/>
                </a:solidFill>
                <a:latin typeface="Comic Sans MS" pitchFamily="66" charset="0"/>
              </a:rPr>
              <a:t>İlaç uygulama hata nedenleri; </a:t>
            </a:r>
          </a:p>
          <a:p>
            <a:pPr>
              <a:buClr>
                <a:srgbClr val="FF0000"/>
              </a:buClr>
              <a:defRPr/>
            </a:pPr>
            <a:r>
              <a:rPr lang="tr-TR" sz="2000" dirty="0">
                <a:latin typeface="Comic Sans MS" pitchFamily="66" charset="0"/>
              </a:rPr>
              <a:t>Okunaksız el yazısı,</a:t>
            </a:r>
          </a:p>
          <a:p>
            <a:pPr>
              <a:buClr>
                <a:srgbClr val="FF0000"/>
              </a:buClr>
              <a:defRPr/>
            </a:pPr>
            <a:r>
              <a:rPr lang="tr-TR" sz="2000" dirty="0">
                <a:latin typeface="Comic Sans MS" pitchFamily="66" charset="0"/>
              </a:rPr>
              <a:t>Ondalık noktaların doğru kullanılmaması,</a:t>
            </a:r>
          </a:p>
          <a:p>
            <a:pPr>
              <a:buClr>
                <a:srgbClr val="FF0000"/>
              </a:buClr>
              <a:defRPr/>
            </a:pPr>
            <a:r>
              <a:rPr lang="tr-TR" sz="2000" dirty="0">
                <a:latin typeface="Comic Sans MS" pitchFamily="66" charset="0"/>
              </a:rPr>
              <a:t>Kısaltma kullanımı,</a:t>
            </a:r>
          </a:p>
          <a:p>
            <a:pPr>
              <a:buClr>
                <a:srgbClr val="FF0000"/>
              </a:buClr>
              <a:defRPr/>
            </a:pPr>
            <a:r>
              <a:rPr lang="tr-TR" sz="2000" dirty="0">
                <a:latin typeface="Comic Sans MS" pitchFamily="66" charset="0"/>
              </a:rPr>
              <a:t>Yanlış doz, form, süre bilgileri,</a:t>
            </a:r>
          </a:p>
          <a:p>
            <a:pPr>
              <a:buClr>
                <a:srgbClr val="FF0000"/>
              </a:buClr>
              <a:defRPr/>
            </a:pPr>
            <a:r>
              <a:rPr lang="tr-TR" sz="2000" dirty="0">
                <a:latin typeface="Comic Sans MS" pitchFamily="66" charset="0"/>
              </a:rPr>
              <a:t>İlaç istem bilgilerinin yanlış okunması ve kaydedilmesi, </a:t>
            </a:r>
          </a:p>
          <a:p>
            <a:pPr>
              <a:defRPr/>
            </a:pPr>
            <a:endParaRPr lang="tr-TR" sz="2000" dirty="0"/>
          </a:p>
          <a:p>
            <a:pPr>
              <a:buNone/>
            </a:pPr>
            <a:endParaRPr lang="tr-TR" sz="2000" dirty="0"/>
          </a:p>
        </p:txBody>
      </p:sp>
      <p:pic>
        <p:nvPicPr>
          <p:cNvPr id="4" name="Picture 6" descr="https://encrypted-tbn1.gstatic.com/images?q=tbn:ANd9GcRqQXFTWKfqzkIG7lgiaK9Tt4AVOd5Jsn-CvfFPt2U1rzaW3-u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76013" y="4725144"/>
            <a:ext cx="3110829" cy="1948041"/>
          </a:xfrm>
          <a:prstGeom prst="rect">
            <a:avLst/>
          </a:prstGeom>
          <a:noFill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B7EF460F-0FBE-4FF7-9730-DB4416EE2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147957"/>
            <a:ext cx="8043890" cy="1143000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Comic Sans MS" pitchFamily="66" charset="0"/>
              </a:rPr>
              <a:t>İLAÇ GÜVENLİĞİ</a:t>
            </a:r>
            <a:endParaRPr lang="tr-T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  <a:defRPr/>
            </a:pPr>
            <a:endParaRPr lang="tr-TR" sz="2000" dirty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  <a:defRPr/>
            </a:pPr>
            <a:endParaRPr lang="tr-TR" sz="2000" dirty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  <a:defRPr/>
            </a:pPr>
            <a:r>
              <a:rPr lang="tr-TR" sz="2000" dirty="0">
                <a:solidFill>
                  <a:srgbClr val="FF0000"/>
                </a:solidFill>
                <a:latin typeface="Comic Sans MS" pitchFamily="66" charset="0"/>
              </a:rPr>
              <a:t>İlaç uygulama hata nedenleri;</a:t>
            </a:r>
            <a:endParaRPr lang="tr-TR" sz="2000" dirty="0">
              <a:latin typeface="Comic Sans MS" pitchFamily="66" charset="0"/>
            </a:endParaRPr>
          </a:p>
          <a:p>
            <a:pPr>
              <a:defRPr/>
            </a:pPr>
            <a:endParaRPr lang="tr-TR" sz="2000" dirty="0">
              <a:latin typeface="Comic Sans MS" pitchFamily="66" charset="0"/>
            </a:endParaRPr>
          </a:p>
          <a:p>
            <a:pPr>
              <a:buClr>
                <a:srgbClr val="FF0000"/>
              </a:buClr>
              <a:defRPr/>
            </a:pPr>
            <a:r>
              <a:rPr lang="tr-TR" sz="2000" dirty="0">
                <a:latin typeface="Comic Sans MS" pitchFamily="66" charset="0"/>
              </a:rPr>
              <a:t>Sözel istemlerin doğrulanmaması,</a:t>
            </a:r>
          </a:p>
          <a:p>
            <a:pPr>
              <a:buClr>
                <a:srgbClr val="FF0000"/>
              </a:buClr>
              <a:defRPr/>
            </a:pPr>
            <a:r>
              <a:rPr lang="tr-TR" sz="2000" dirty="0">
                <a:latin typeface="Comic Sans MS" pitchFamily="66" charset="0"/>
              </a:rPr>
              <a:t>İlaçların yanlış hasta poşetine konulması, </a:t>
            </a:r>
          </a:p>
          <a:p>
            <a:pPr>
              <a:buClr>
                <a:srgbClr val="FF0000"/>
              </a:buClr>
              <a:defRPr/>
            </a:pPr>
            <a:r>
              <a:rPr lang="tr-TR" sz="2000" dirty="0">
                <a:latin typeface="Comic Sans MS" pitchFamily="66" charset="0"/>
              </a:rPr>
              <a:t>İlaç- ilaç, ilaç- besin etkileşimine dikkat edilmemesi,</a:t>
            </a:r>
          </a:p>
          <a:p>
            <a:pPr>
              <a:buClr>
                <a:srgbClr val="FF0000"/>
              </a:buClr>
              <a:defRPr/>
            </a:pPr>
            <a:r>
              <a:rPr lang="tr-TR" sz="2000" dirty="0">
                <a:latin typeface="Comic Sans MS" pitchFamily="66" charset="0"/>
              </a:rPr>
              <a:t>İlaç hazırlama, saklama, depolama koşullarının uygunsuzluğu.</a:t>
            </a:r>
          </a:p>
          <a:p>
            <a:endParaRPr lang="tr-TR" sz="2800" dirty="0"/>
          </a:p>
        </p:txBody>
      </p:sp>
      <p:pic>
        <p:nvPicPr>
          <p:cNvPr id="4" name="Picture 6" descr="https://encrypted-tbn1.gstatic.com/images?q=tbn:ANd9GcRqQXFTWKfqzkIG7lgiaK9Tt4AVOd5Jsn-CvfFPt2U1rzaW3-u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4935644"/>
            <a:ext cx="2774682" cy="1737541"/>
          </a:xfrm>
          <a:prstGeom prst="rect">
            <a:avLst/>
          </a:prstGeom>
          <a:noFill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3B2E2478-6710-4F02-BB75-5A0D64927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2400" b="1" dirty="0">
                <a:latin typeface="Comic Sans MS" pitchFamily="66" charset="0"/>
              </a:rPr>
              <a:t>İlaç Güvenliği</a:t>
            </a:r>
            <a:endParaRPr lang="tr-TR" sz="24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557338"/>
            <a:ext cx="6335712" cy="4751387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1571612"/>
            <a:ext cx="1800225" cy="471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Düz Bağlayıcı 6">
            <a:extLst>
              <a:ext uri="{FF2B5EF4-FFF2-40B4-BE49-F238E27FC236}">
                <a16:creationId xmlns:a16="http://schemas.microsoft.com/office/drawing/2014/main" id="{42312B34-4534-4C22-969D-D754310CB4FE}"/>
              </a:ext>
            </a:extLst>
          </p:cNvPr>
          <p:cNvCxnSpPr>
            <a:cxnSpLocks/>
          </p:cNvCxnSpPr>
          <p:nvPr/>
        </p:nvCxnSpPr>
        <p:spPr>
          <a:xfrm>
            <a:off x="971600" y="1916832"/>
            <a:ext cx="5328592" cy="36724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Resim 7">
            <a:extLst>
              <a:ext uri="{FF2B5EF4-FFF2-40B4-BE49-F238E27FC236}">
                <a16:creationId xmlns:a16="http://schemas.microsoft.com/office/drawing/2014/main" id="{CF190B3D-21E7-4A15-A9CD-261F45E1F1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233702">
            <a:off x="943424" y="1730985"/>
            <a:ext cx="5262722" cy="3783891"/>
          </a:xfrm>
          <a:prstGeom prst="rect">
            <a:avLst/>
          </a:prstGeom>
        </p:spPr>
      </p:pic>
      <p:pic>
        <p:nvPicPr>
          <p:cNvPr id="9" name="Picture 3" descr="C:\Users\NEUHISQ1\Desktop\NEU Hospital Logo (2).png">
            <a:extLst>
              <a:ext uri="{FF2B5EF4-FFF2-40B4-BE49-F238E27FC236}">
                <a16:creationId xmlns:a16="http://schemas.microsoft.com/office/drawing/2014/main" id="{E3BFDC46-2F14-41AF-AA90-F674779EC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66"/>
            <a:ext cx="8229600" cy="1143000"/>
          </a:xfrm>
        </p:spPr>
        <p:txBody>
          <a:bodyPr>
            <a:normAutofit/>
          </a:bodyPr>
          <a:lstStyle/>
          <a:p>
            <a:r>
              <a:rPr lang="tr-TR" altLang="tr-TR" sz="2400" b="1" dirty="0">
                <a:latin typeface="Comic Sans MS" pitchFamily="66" charset="0"/>
              </a:rPr>
              <a:t>İlaç Güvenliği</a:t>
            </a:r>
            <a:endParaRPr lang="tr-TR" sz="2400" b="1" dirty="0"/>
          </a:p>
        </p:txBody>
      </p:sp>
      <p:graphicFrame>
        <p:nvGraphicFramePr>
          <p:cNvPr id="4" name="İçerik Yer Tutucus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7128439"/>
              </p:ext>
            </p:extLst>
          </p:nvPr>
        </p:nvGraphicFramePr>
        <p:xfrm>
          <a:off x="609600" y="17526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7B2F11DB-A2D0-4917-BD42-28374B984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latin typeface="Comic Sans MS" pitchFamily="66" charset="0"/>
              </a:rPr>
              <a:t>GÜVENLİ CERRAHİ</a:t>
            </a:r>
            <a:endParaRPr lang="tr-TR" sz="2400" b="1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tr-TR" sz="2000" dirty="0"/>
              <a:t>  </a:t>
            </a:r>
          </a:p>
          <a:p>
            <a:pPr>
              <a:buNone/>
            </a:pPr>
            <a:r>
              <a:rPr lang="tr-TR" sz="2000" dirty="0"/>
              <a:t>  </a:t>
            </a:r>
          </a:p>
          <a:p>
            <a:pPr>
              <a:buNone/>
            </a:pPr>
            <a:endParaRPr lang="tr-TR" sz="2000" dirty="0"/>
          </a:p>
          <a:p>
            <a:pPr>
              <a:buNone/>
            </a:pPr>
            <a:r>
              <a:rPr lang="tr-TR" sz="2000" dirty="0"/>
              <a:t>    </a:t>
            </a:r>
            <a:r>
              <a:rPr lang="tr-TR" sz="2000" dirty="0">
                <a:latin typeface="Comic Sans MS" pitchFamily="66" charset="0"/>
              </a:rPr>
              <a:t>Hasta bakımının temel ilkesi olan "</a:t>
            </a:r>
            <a:r>
              <a:rPr lang="tr-TR" sz="2000" dirty="0">
                <a:solidFill>
                  <a:srgbClr val="FF0000"/>
                </a:solidFill>
                <a:latin typeface="Comic Sans MS" pitchFamily="66" charset="0"/>
              </a:rPr>
              <a:t>önce zarar verme</a:t>
            </a:r>
            <a:r>
              <a:rPr lang="tr-TR" sz="2000" dirty="0">
                <a:latin typeface="Comic Sans MS" pitchFamily="66" charset="0"/>
              </a:rPr>
              <a:t>" söyleminin ve hasta güvenliğinin sağlanabilmesinin ana unsurlardan biri </a:t>
            </a:r>
            <a:r>
              <a:rPr lang="tr-TR" sz="2000" u="sng" dirty="0">
                <a:latin typeface="Comic Sans MS" pitchFamily="66" charset="0"/>
              </a:rPr>
              <a:t>cerrahi güvenliğin </a:t>
            </a:r>
            <a:r>
              <a:rPr lang="tr-TR" sz="2000" dirty="0">
                <a:latin typeface="Comic Sans MS" pitchFamily="66" charset="0"/>
              </a:rPr>
              <a:t>sağlanmasıdır.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248CD1F-399E-4996-A325-3A297F1AF9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437" y="4165600"/>
            <a:ext cx="2143125" cy="214312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000" dirty="0"/>
              <a:t> </a:t>
            </a:r>
          </a:p>
          <a:p>
            <a:pPr>
              <a:buNone/>
            </a:pPr>
            <a:endParaRPr lang="tr-TR" sz="2000" dirty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sz="2000" dirty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2000" dirty="0" err="1">
                <a:solidFill>
                  <a:srgbClr val="FF0000"/>
                </a:solidFill>
                <a:latin typeface="Comic Sans MS" pitchFamily="66" charset="0"/>
              </a:rPr>
              <a:t>DSÖ</a:t>
            </a:r>
            <a:r>
              <a:rPr lang="tr-TR" sz="2000" dirty="0" err="1">
                <a:latin typeface="Comic Sans MS" pitchFamily="66" charset="0"/>
              </a:rPr>
              <a:t>’ünün</a:t>
            </a:r>
            <a:r>
              <a:rPr lang="tr-TR" sz="2000" dirty="0">
                <a:latin typeface="Comic Sans MS" pitchFamily="66" charset="0"/>
              </a:rPr>
              <a:t> verilerine göre;</a:t>
            </a:r>
          </a:p>
          <a:p>
            <a:r>
              <a:rPr lang="tr-TR" sz="2000" dirty="0">
                <a:latin typeface="Comic Sans MS" pitchFamily="66" charset="0"/>
              </a:rPr>
              <a:t> Yılda </a:t>
            </a:r>
            <a:r>
              <a:rPr lang="tr-TR" sz="2000" u="sng" dirty="0">
                <a:latin typeface="Comic Sans MS" pitchFamily="66" charset="0"/>
              </a:rPr>
              <a:t>234 milyon</a:t>
            </a:r>
            <a:r>
              <a:rPr lang="tr-TR" sz="2000" dirty="0">
                <a:latin typeface="Comic Sans MS" pitchFamily="66" charset="0"/>
              </a:rPr>
              <a:t> ameliyat </a:t>
            </a:r>
          </a:p>
          <a:p>
            <a:r>
              <a:rPr lang="tr-TR" sz="2000" dirty="0">
                <a:latin typeface="Comic Sans MS" pitchFamily="66" charset="0"/>
              </a:rPr>
              <a:t> </a:t>
            </a:r>
            <a:r>
              <a:rPr lang="tr-TR" sz="2000" u="sng" dirty="0">
                <a:latin typeface="Comic Sans MS" pitchFamily="66" charset="0"/>
              </a:rPr>
              <a:t>7 milyonunda </a:t>
            </a:r>
            <a:r>
              <a:rPr lang="tr-TR" sz="2000" dirty="0">
                <a:latin typeface="Comic Sans MS" pitchFamily="66" charset="0"/>
              </a:rPr>
              <a:t>komplikasyon gelişmektedir. </a:t>
            </a:r>
          </a:p>
          <a:p>
            <a:r>
              <a:rPr lang="tr-TR" sz="2000" dirty="0">
                <a:latin typeface="Comic Sans MS" pitchFamily="66" charset="0"/>
              </a:rPr>
              <a:t> </a:t>
            </a:r>
            <a:r>
              <a:rPr lang="tr-TR" sz="2000" u="sng" dirty="0">
                <a:latin typeface="Comic Sans MS" pitchFamily="66" charset="0"/>
              </a:rPr>
              <a:t>1 milyonunda </a:t>
            </a:r>
            <a:r>
              <a:rPr lang="tr-TR" sz="2000" dirty="0">
                <a:latin typeface="Comic Sans MS" pitchFamily="66" charset="0"/>
              </a:rPr>
              <a:t>ameliyatla ilişkili ölüm görülmektedir.  </a:t>
            </a:r>
          </a:p>
          <a:p>
            <a:r>
              <a:rPr lang="tr-TR" sz="2000" dirty="0">
                <a:latin typeface="Comic Sans MS" pitchFamily="66" charset="0"/>
              </a:rPr>
              <a:t>Her 150 kişiden biri anesteziye bağlı nedenlerden ölmekte </a:t>
            </a:r>
          </a:p>
        </p:txBody>
      </p:sp>
      <p:pic>
        <p:nvPicPr>
          <p:cNvPr id="61442" name="Picture 2" descr="ameliyat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4661" y="256067"/>
            <a:ext cx="3214678" cy="2323141"/>
          </a:xfrm>
          <a:prstGeom prst="rect">
            <a:avLst/>
          </a:prstGeom>
          <a:noFill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06D5CA0D-0BFD-4FA3-B511-C0232622A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000" dirty="0">
              <a:latin typeface="Comic Sans MS" pitchFamily="66" charset="0"/>
            </a:endParaRPr>
          </a:p>
          <a:p>
            <a:endParaRPr lang="tr-TR" sz="2000" dirty="0">
              <a:latin typeface="Comic Sans MS" pitchFamily="66" charset="0"/>
            </a:endParaRPr>
          </a:p>
          <a:p>
            <a:r>
              <a:rPr lang="tr-TR" sz="2000" dirty="0">
                <a:latin typeface="Comic Sans MS" pitchFamily="66" charset="0"/>
              </a:rPr>
              <a:t>Dünyada cerrahi müdahaleye bağlı ölümleri azaltmak için Haziran 2008’de “Güvenli Cerrahi Hayat Kurtarır” projesini başlattı.</a:t>
            </a:r>
          </a:p>
          <a:p>
            <a:pPr>
              <a:buNone/>
            </a:pPr>
            <a:endParaRPr lang="tr-TR" sz="2000" dirty="0">
              <a:latin typeface="Comic Sans MS" pitchFamily="66" charset="0"/>
            </a:endParaRPr>
          </a:p>
          <a:p>
            <a:r>
              <a:rPr lang="tr-TR" sz="2000" dirty="0">
                <a:latin typeface="Comic Sans MS" pitchFamily="66" charset="0"/>
              </a:rPr>
              <a:t>«</a:t>
            </a:r>
            <a:r>
              <a:rPr lang="tr-TR" sz="2000" dirty="0">
                <a:solidFill>
                  <a:srgbClr val="FF0000"/>
                </a:solidFill>
                <a:latin typeface="Comic Sans MS" pitchFamily="66" charset="0"/>
              </a:rPr>
              <a:t>Cerrahi Güvenlik Kontrol Listesi</a:t>
            </a:r>
            <a:r>
              <a:rPr lang="tr-TR" sz="2000" dirty="0">
                <a:latin typeface="Comic Sans MS" pitchFamily="66" charset="0"/>
              </a:rPr>
              <a:t>» hazırlandı.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8284" y="4020083"/>
            <a:ext cx="3187432" cy="2475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31FA781E-7E6E-4703-9239-D32CA7082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0"/>
            <a:ext cx="7615262" cy="1143000"/>
          </a:xfrm>
        </p:spPr>
        <p:txBody>
          <a:bodyPr>
            <a:noAutofit/>
          </a:bodyPr>
          <a:lstStyle/>
          <a:p>
            <a:r>
              <a:rPr lang="tr-TR" sz="2400" b="1" dirty="0">
                <a:latin typeface="Comic Sans MS" pitchFamily="66" charset="0"/>
              </a:rPr>
              <a:t>Güvenli Cerrahi Kontrol Listesi’nin Bölümleri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endParaRPr lang="tr-TR" sz="2000" dirty="0">
              <a:latin typeface="Comic Sans MS" pitchFamily="66" charset="0"/>
            </a:endParaRP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endParaRPr lang="tr-TR" sz="2000" dirty="0">
              <a:latin typeface="Comic Sans MS" pitchFamily="66" charset="0"/>
            </a:endParaRP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endParaRPr lang="tr-TR" sz="2000" dirty="0">
              <a:latin typeface="Comic Sans MS" pitchFamily="66" charset="0"/>
            </a:endParaRP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Klinikten ayrılmadan önce,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Anestezi verilmeden önce, 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Ameliyat kesisinden önce,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Ameliyattan çıkmadan önce.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7B268AB-22A9-4F21-8A70-FF8637C35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7529" y="3573016"/>
            <a:ext cx="4163371" cy="2553147"/>
          </a:xfrm>
          <a:prstGeom prst="rect">
            <a:avLst/>
          </a:prstGeom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8B36A901-A6BC-45BB-A938-8E2E33D53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337"/>
            <a:ext cx="8229600" cy="1143000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Comic Sans MS" pitchFamily="66" charset="0"/>
              </a:rPr>
              <a:t>Klinikten Ayrılmadan Önce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Autofit/>
          </a:bodyPr>
          <a:lstStyle/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endParaRPr lang="tr-TR" sz="2000" dirty="0">
              <a:latin typeface="Comic Sans MS" pitchFamily="66" charset="0"/>
            </a:endParaRP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nb-NO" sz="2000" dirty="0">
                <a:latin typeface="Comic Sans MS" pitchFamily="66" charset="0"/>
              </a:rPr>
              <a:t>Kimlik, ameliyat ve ameliyat bölgesi</a:t>
            </a:r>
            <a:endParaRPr lang="tr-TR" sz="2000" dirty="0">
              <a:latin typeface="Comic Sans MS" pitchFamily="66" charset="0"/>
            </a:endParaRP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Ameliyat için onayı 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Ameliyat öncesi açlık durumu 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Ameliyat sahası temizliği 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Hasta üzerinde yabancı madde kontrolü 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Ameliyat önlüğünün giydirilmiş olması 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Ameliyat için istenen özel hazırlıklarının tamamlanmış olması 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Ameliyatı sırasında gerekli olabilecek araç/ürünlerin hazırlığı 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Tüm tetkiklerinin hazır olmasının kontrolünü kapsamaktadır. </a:t>
            </a:r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FF0616A6-B890-4ED9-958C-9CB7D6511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600200"/>
            <a:ext cx="8003232" cy="4525963"/>
          </a:xfrm>
        </p:spPr>
        <p:txBody>
          <a:bodyPr>
            <a:normAutofit/>
          </a:bodyPr>
          <a:lstStyle/>
          <a:p>
            <a:pPr marL="0" indent="0" algn="just">
              <a:buFontTx/>
              <a:buNone/>
            </a:pPr>
            <a:endParaRPr lang="tr-TR" altLang="tr-TR" sz="2000" dirty="0">
              <a:latin typeface="Comic Sans MS" pitchFamily="66" charset="0"/>
              <a:cs typeface="Times New Roman" pitchFamily="18" charset="0"/>
            </a:endParaRPr>
          </a:p>
          <a:p>
            <a:pPr marL="0" indent="0" algn="just">
              <a:buFontTx/>
              <a:buNone/>
            </a:pPr>
            <a:r>
              <a:rPr lang="tr-TR" altLang="tr-TR" sz="2000" dirty="0">
                <a:latin typeface="Comic Sans MS" pitchFamily="66" charset="0"/>
                <a:cs typeface="Calibri" pitchFamily="34" charset="0"/>
              </a:rPr>
              <a:t>Bu gibi durumlar;</a:t>
            </a:r>
          </a:p>
          <a:p>
            <a:pPr marL="0" indent="0" algn="just">
              <a:buFontTx/>
              <a:buNone/>
            </a:pPr>
            <a:r>
              <a:rPr lang="tr-TR" altLang="tr-TR" sz="2000" dirty="0">
                <a:latin typeface="Comic Sans MS" pitchFamily="66" charset="0"/>
                <a:cs typeface="Calibri" pitchFamily="34" charset="0"/>
              </a:rPr>
              <a:t>Amerika’da yılda 44.000-98.000 kişinin tıbbi hatalara bağlı öldüğü belirtilene kadar da “</a:t>
            </a:r>
            <a:r>
              <a:rPr lang="tr-TR" altLang="tr-TR" sz="2000" dirty="0">
                <a:solidFill>
                  <a:srgbClr val="FF0000"/>
                </a:solidFill>
                <a:latin typeface="Comic Sans MS" pitchFamily="66" charset="0"/>
                <a:cs typeface="Calibri" pitchFamily="34" charset="0"/>
              </a:rPr>
              <a:t>olağan</a:t>
            </a:r>
            <a:r>
              <a:rPr lang="tr-TR" altLang="tr-TR" sz="2000" dirty="0">
                <a:latin typeface="Comic Sans MS" pitchFamily="66" charset="0"/>
                <a:cs typeface="Calibri" pitchFamily="34" charset="0"/>
              </a:rPr>
              <a:t>” karşılanmıştır. </a:t>
            </a:r>
          </a:p>
          <a:p>
            <a:endParaRPr lang="tr-TR" altLang="tr-TR" sz="2000" dirty="0">
              <a:latin typeface="Comic Sans MS" pitchFamily="66" charset="0"/>
              <a:cs typeface="Times New Roman" pitchFamily="18" charset="0"/>
            </a:endParaRPr>
          </a:p>
          <a:p>
            <a:endParaRPr lang="tr-TR" altLang="tr-TR" sz="2000" dirty="0">
              <a:latin typeface="Comic Sans MS" pitchFamily="66" charset="0"/>
              <a:cs typeface="Times New Roman" pitchFamily="18" charset="0"/>
            </a:endParaRPr>
          </a:p>
          <a:p>
            <a:endParaRPr lang="tr-TR" altLang="tr-TR" sz="2000" dirty="0">
              <a:latin typeface="Comic Sans MS" pitchFamily="66" charset="0"/>
              <a:cs typeface="Times New Roman" pitchFamily="18" charset="0"/>
            </a:endParaRPr>
          </a:p>
          <a:p>
            <a:endParaRPr lang="tr-TR" altLang="tr-TR" sz="2000" dirty="0">
              <a:latin typeface="Comic Sans MS" pitchFamily="66" charset="0"/>
              <a:cs typeface="Times New Roman" pitchFamily="18" charset="0"/>
            </a:endParaRPr>
          </a:p>
          <a:p>
            <a:endParaRPr lang="tr-TR" altLang="tr-TR" sz="2000" dirty="0">
              <a:latin typeface="Comic Sans MS" pitchFamily="66" charset="0"/>
              <a:cs typeface="Times New Roman" pitchFamily="18" charset="0"/>
            </a:endParaRPr>
          </a:p>
          <a:p>
            <a:endParaRPr lang="tr-TR" altLang="tr-TR" sz="2000" dirty="0">
              <a:latin typeface="Comic Sans MS" pitchFamily="66" charset="0"/>
              <a:cs typeface="Times New Roman" pitchFamily="18" charset="0"/>
            </a:endParaRPr>
          </a:p>
          <a:p>
            <a:endParaRPr lang="tr-TR" altLang="tr-TR" sz="2000" dirty="0">
              <a:latin typeface="Comic Sans MS" pitchFamily="66" charset="0"/>
              <a:cs typeface="Times New Roman" pitchFamily="18" charset="0"/>
            </a:endParaRPr>
          </a:p>
          <a:p>
            <a:pPr algn="r">
              <a:buNone/>
            </a:pPr>
            <a:r>
              <a:rPr lang="en-US" altLang="tr-TR" sz="2000" dirty="0">
                <a:latin typeface="Comic Sans MS" pitchFamily="66" charset="0"/>
                <a:cs typeface="Times New Roman" pitchFamily="18" charset="0"/>
              </a:rPr>
              <a:t>Institute of </a:t>
            </a:r>
            <a:r>
              <a:rPr lang="en-US" altLang="tr-TR" sz="2000" dirty="0" err="1">
                <a:latin typeface="Comic Sans MS" pitchFamily="66" charset="0"/>
                <a:cs typeface="Times New Roman" pitchFamily="18" charset="0"/>
              </a:rPr>
              <a:t>Medicine’nin</a:t>
            </a:r>
            <a:r>
              <a:rPr lang="en-US" altLang="tr-TR" sz="20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altLang="tr-TR" sz="2000" dirty="0" err="1">
                <a:latin typeface="Comic Sans MS" pitchFamily="66" charset="0"/>
                <a:cs typeface="Times New Roman" pitchFamily="18" charset="0"/>
              </a:rPr>
              <a:t>Kasım</a:t>
            </a:r>
            <a:r>
              <a:rPr lang="en-US" altLang="tr-TR" sz="2000" dirty="0">
                <a:latin typeface="Comic Sans MS" pitchFamily="66" charset="0"/>
                <a:cs typeface="Times New Roman" pitchFamily="18" charset="0"/>
              </a:rPr>
              <a:t> 1999 “To Err Is Human</a:t>
            </a:r>
            <a:endParaRPr lang="tr-TR" sz="20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5820" y="3827832"/>
            <a:ext cx="1459168" cy="16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25D6F4E0-F417-4CAD-A9E4-215DEEFF5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842" y="160337"/>
            <a:ext cx="8229600" cy="1143000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Comic Sans MS" pitchFamily="66" charset="0"/>
              </a:rPr>
              <a:t>Anestezi Verilmeden Önce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endParaRPr lang="tr-TR" sz="2000" dirty="0">
              <a:latin typeface="Comic Sans MS" pitchFamily="66" charset="0"/>
            </a:endParaRP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Hastanın kimlik, ameliyat ve ameliyat bölgesi kontrolü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Taraf işaretlemesi kontrolü 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Anestezi güvenliğinin sağlanması 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Pulse oksimetrenin kontrolü 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Alerji durumunun sorgulanması 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Ameliyat için gerekli olabilecek görüntüleme cihazlarının sağlanması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Kanama riskinin değerlendirilmesini kapsamaktadır. </a:t>
            </a:r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299F910A-E180-481D-9F2A-9CE912FBA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Comic Sans MS" pitchFamily="66" charset="0"/>
              </a:rPr>
              <a:t>Ameliyat Kesisinden Önce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929222"/>
          </a:xfrm>
        </p:spPr>
        <p:txBody>
          <a:bodyPr>
            <a:noAutofit/>
          </a:bodyPr>
          <a:lstStyle/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endParaRPr lang="tr-TR" sz="2000" dirty="0">
              <a:latin typeface="Comic Sans MS" pitchFamily="66" charset="0"/>
            </a:endParaRP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Tüm ekip üyelerinin kendilerini ve görevlerini tanıtması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Ekibin hastayı, yapılan ameliyat ve ameliyat bölgesini doğrulaması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Ameliyata bağlı olası kritik durumların değerlendirilmesi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Antibiyotik profilaksisinin sorgulanması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Ameliyat sırasında gerekli olabilecek malzemelerin kontrolü 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Malzemelerin sterilizasyonun uygunluğunun kontrolü 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Kan şekeri kontrolünün gerekliliğinin belirlenmesi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Antikoagülan kullanımının sorgulanması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Derin ven trombozunun sorgulanmasını kapsamaktadır. </a:t>
            </a:r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C0D55EC1-2866-4900-871E-E16C49D93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337"/>
            <a:ext cx="8229600" cy="1143000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Comic Sans MS" pitchFamily="66" charset="0"/>
              </a:rPr>
              <a:t>Ameliyattan Çıkmadan Önce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endParaRPr lang="tr-TR" sz="2000" dirty="0">
              <a:latin typeface="Comic Sans MS" pitchFamily="66" charset="0"/>
            </a:endParaRP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Gerçekleştirilen ameliyat için; hastanın, yapılan ameliyatın ve ameliyat bölgesinin onayı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Ameliyat sırasında kullanılan ve sayımı gereken malzemelerin (alet, gazlı bez, iğne, kompres, vb.) sayımının doğrulanması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Hastadan alınan numunenin etiketlenmesi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Hastanın geçirdiği ameliyat ve anesteziye bağlı kritik gereksinimlerinin belirlenmesi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tr-TR" sz="2000" dirty="0">
                <a:latin typeface="Comic Sans MS" pitchFamily="66" charset="0"/>
              </a:rPr>
              <a:t>Hastanın ameliyathaneden gideceği bölümün onayını kapsamaktadır.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/>
          </a:bodyPr>
          <a:lstStyle/>
          <a:p>
            <a:endParaRPr lang="tr-TR" sz="2000" dirty="0">
              <a:latin typeface="Comic Sans MS" pitchFamily="66" charset="0"/>
            </a:endParaRPr>
          </a:p>
          <a:p>
            <a:endParaRPr lang="tr-TR" sz="2000" dirty="0">
              <a:latin typeface="Comic Sans MS" pitchFamily="66" charset="0"/>
            </a:endParaRPr>
          </a:p>
          <a:p>
            <a:endParaRPr lang="tr-TR" sz="2000" dirty="0">
              <a:latin typeface="Comic Sans MS" pitchFamily="66" charset="0"/>
            </a:endParaRPr>
          </a:p>
          <a:p>
            <a:r>
              <a:rPr lang="tr-TR" sz="2000" dirty="0">
                <a:latin typeface="Comic Sans MS" pitchFamily="66" charset="0"/>
              </a:rPr>
              <a:t>Çalışmalar </a:t>
            </a:r>
            <a:r>
              <a:rPr lang="tr-TR" sz="2000" dirty="0">
                <a:solidFill>
                  <a:srgbClr val="FF0000"/>
                </a:solidFill>
                <a:latin typeface="Comic Sans MS" pitchFamily="66" charset="0"/>
              </a:rPr>
              <a:t>kontrol listesinin </a:t>
            </a:r>
            <a:r>
              <a:rPr lang="tr-TR" sz="2000" dirty="0">
                <a:latin typeface="Comic Sans MS" pitchFamily="66" charset="0"/>
              </a:rPr>
              <a:t>ekip içi iletişimi arttırdığını, cerrahiye bağlı </a:t>
            </a:r>
            <a:r>
              <a:rPr lang="tr-TR" sz="2000" u="sng" dirty="0">
                <a:latin typeface="Comic Sans MS" pitchFamily="66" charset="0"/>
              </a:rPr>
              <a:t>ölümleri </a:t>
            </a:r>
            <a:r>
              <a:rPr lang="tr-TR" sz="2000" dirty="0">
                <a:latin typeface="Comic Sans MS" pitchFamily="66" charset="0"/>
              </a:rPr>
              <a:t>ve ciddi </a:t>
            </a:r>
            <a:r>
              <a:rPr lang="tr-TR" sz="2000" u="sng" dirty="0">
                <a:latin typeface="Comic Sans MS" pitchFamily="66" charset="0"/>
              </a:rPr>
              <a:t>komplikasyonları </a:t>
            </a:r>
            <a:r>
              <a:rPr lang="tr-TR" sz="2000" dirty="0">
                <a:latin typeface="Comic Sans MS" pitchFamily="66" charset="0"/>
              </a:rPr>
              <a:t>engellediğini ve hasta güvenliğinin sağlanmasında önemli bir etmen olduğunu göstermektedir. </a:t>
            </a:r>
          </a:p>
          <a:p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pPr algn="r">
              <a:buNone/>
            </a:pPr>
            <a:endParaRPr lang="tr-TR" sz="2000" dirty="0"/>
          </a:p>
          <a:p>
            <a:pPr algn="r">
              <a:buNone/>
            </a:pPr>
            <a:r>
              <a:rPr lang="tr-TR" sz="2000" dirty="0"/>
              <a:t>(Sewell, Adebibe et al. 2010; Treadwell, Lucas et al. 2014)</a:t>
            </a:r>
          </a:p>
        </p:txBody>
      </p:sp>
      <p:pic>
        <p:nvPicPr>
          <p:cNvPr id="1030" name="Picture 6" descr="İ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74638"/>
            <a:ext cx="3702866" cy="1785926"/>
          </a:xfrm>
          <a:prstGeom prst="rect">
            <a:avLst/>
          </a:prstGeom>
          <a:noFill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E26BB2A4-85D8-442C-86FE-78473B91F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046" y="-30297"/>
            <a:ext cx="7400948" cy="1143000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Comic Sans MS" pitchFamily="66" charset="0"/>
              </a:rPr>
              <a:t>KAN VE KAN ÜRÜNÜ TRANSFÜZYONLARININ SAĞLANMASI</a:t>
            </a:r>
          </a:p>
        </p:txBody>
      </p:sp>
      <p:pic>
        <p:nvPicPr>
          <p:cNvPr id="41986" name="Picture 2" descr="http://www.sgkhocasi.com/wp-content/uploads/2015/01/SORU-%C4%B0%C5%9EARET%C4%B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772816"/>
            <a:ext cx="3781425" cy="3486151"/>
          </a:xfrm>
          <a:prstGeom prst="rect">
            <a:avLst/>
          </a:prstGeom>
          <a:noFill/>
        </p:spPr>
      </p:pic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741E9728-A534-4B64-8CDF-B3768665B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6569" y="408111"/>
            <a:ext cx="7932420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spc="-320" dirty="0">
                <a:latin typeface="Comic Sans MS" pitchFamily="66" charset="0"/>
                <a:cs typeface="Trebuchet MS"/>
              </a:rPr>
              <a:t>Transfüzyon </a:t>
            </a:r>
            <a:r>
              <a:rPr sz="2400" spc="-229" dirty="0">
                <a:latin typeface="Comic Sans MS" pitchFamily="66" charset="0"/>
                <a:cs typeface="Trebuchet MS"/>
              </a:rPr>
              <a:t>Hatalarının</a:t>
            </a:r>
            <a:r>
              <a:rPr sz="2400" spc="-375" dirty="0">
                <a:latin typeface="Comic Sans MS" pitchFamily="66" charset="0"/>
                <a:cs typeface="Trebuchet MS"/>
              </a:rPr>
              <a:t> </a:t>
            </a:r>
            <a:r>
              <a:rPr sz="2400" spc="-240" dirty="0">
                <a:latin typeface="Comic Sans MS" pitchFamily="66" charset="0"/>
                <a:cs typeface="Trebuchet MS"/>
              </a:rPr>
              <a:t>Nedenleri</a:t>
            </a:r>
            <a:endParaRPr sz="2400" dirty="0">
              <a:latin typeface="Comic Sans MS" pitchFamily="66" charset="0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3568" y="2276872"/>
            <a:ext cx="7920355" cy="2470548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Char char="•"/>
              <a:tabLst>
                <a:tab pos="355600" algn="l"/>
                <a:tab pos="356235" algn="l"/>
              </a:tabLst>
            </a:pPr>
            <a:r>
              <a:rPr sz="2000" spc="-190" dirty="0">
                <a:latin typeface="Comic Sans MS" pitchFamily="66" charset="0"/>
                <a:cs typeface="Arial"/>
              </a:rPr>
              <a:t>Kayıt </a:t>
            </a:r>
            <a:r>
              <a:rPr sz="2000" spc="-100" dirty="0">
                <a:latin typeface="Comic Sans MS" pitchFamily="66" charset="0"/>
                <a:cs typeface="Arial"/>
              </a:rPr>
              <a:t>sistemlerindeki</a:t>
            </a:r>
            <a:r>
              <a:rPr sz="2000" spc="-145" dirty="0">
                <a:latin typeface="Comic Sans MS" pitchFamily="66" charset="0"/>
                <a:cs typeface="Arial"/>
              </a:rPr>
              <a:t> </a:t>
            </a:r>
            <a:r>
              <a:rPr sz="2000" spc="-120" dirty="0">
                <a:latin typeface="Comic Sans MS" pitchFamily="66" charset="0"/>
                <a:cs typeface="Arial"/>
              </a:rPr>
              <a:t>eksiklikler,</a:t>
            </a:r>
            <a:endParaRPr sz="2000" dirty="0">
              <a:latin typeface="Comic Sans MS" pitchFamily="66" charset="0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5600" algn="l"/>
                <a:tab pos="356235" algn="l"/>
              </a:tabLst>
            </a:pPr>
            <a:r>
              <a:rPr sz="2000" spc="-114" dirty="0">
                <a:latin typeface="Comic Sans MS" pitchFamily="66" charset="0"/>
                <a:cs typeface="Arial"/>
              </a:rPr>
              <a:t>Kimlik</a:t>
            </a:r>
            <a:r>
              <a:rPr sz="2000" spc="-160" dirty="0">
                <a:latin typeface="Comic Sans MS" pitchFamily="66" charset="0"/>
                <a:cs typeface="Arial"/>
              </a:rPr>
              <a:t> </a:t>
            </a:r>
            <a:r>
              <a:rPr sz="2000" spc="-150" dirty="0">
                <a:latin typeface="Comic Sans MS" pitchFamily="66" charset="0"/>
                <a:cs typeface="Arial"/>
              </a:rPr>
              <a:t>doğrulanmaması,</a:t>
            </a:r>
            <a:endParaRPr sz="2000" dirty="0">
              <a:latin typeface="Comic Sans MS" pitchFamily="66" charset="0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har char="•"/>
              <a:tabLst>
                <a:tab pos="355600" algn="l"/>
                <a:tab pos="356235" algn="l"/>
              </a:tabLst>
            </a:pPr>
            <a:r>
              <a:rPr sz="2000" spc="-150" dirty="0">
                <a:latin typeface="Comic Sans MS" pitchFamily="66" charset="0"/>
                <a:cs typeface="Arial"/>
              </a:rPr>
              <a:t>Uygulayıcıların </a:t>
            </a:r>
            <a:r>
              <a:rPr sz="2000" spc="-110" dirty="0">
                <a:latin typeface="Comic Sans MS" pitchFamily="66" charset="0"/>
                <a:cs typeface="Arial"/>
              </a:rPr>
              <a:t>dikkatsizliği,</a:t>
            </a:r>
            <a:endParaRPr sz="2000" dirty="0">
              <a:latin typeface="Comic Sans MS" pitchFamily="66" charset="0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5600" algn="l"/>
                <a:tab pos="356235" algn="l"/>
              </a:tabLst>
            </a:pPr>
            <a:r>
              <a:rPr sz="2000" spc="-145" dirty="0">
                <a:latin typeface="Comic Sans MS" pitchFamily="66" charset="0"/>
                <a:cs typeface="Arial"/>
              </a:rPr>
              <a:t>Grubu </a:t>
            </a:r>
            <a:r>
              <a:rPr sz="2000" spc="-155" dirty="0">
                <a:latin typeface="Comic Sans MS" pitchFamily="66" charset="0"/>
                <a:cs typeface="Arial"/>
              </a:rPr>
              <a:t>uygun </a:t>
            </a:r>
            <a:r>
              <a:rPr sz="2000" spc="-150" dirty="0">
                <a:latin typeface="Comic Sans MS" pitchFamily="66" charset="0"/>
                <a:cs typeface="Arial"/>
              </a:rPr>
              <a:t>olmayan </a:t>
            </a:r>
            <a:r>
              <a:rPr sz="2000" spc="-65" dirty="0">
                <a:latin typeface="Comic Sans MS" pitchFamily="66" charset="0"/>
                <a:cs typeface="Arial"/>
              </a:rPr>
              <a:t>ürün</a:t>
            </a:r>
            <a:r>
              <a:rPr sz="2000" spc="-175" dirty="0">
                <a:latin typeface="Comic Sans MS" pitchFamily="66" charset="0"/>
                <a:cs typeface="Arial"/>
              </a:rPr>
              <a:t> </a:t>
            </a:r>
            <a:r>
              <a:rPr sz="2000" spc="-114" dirty="0">
                <a:latin typeface="Comic Sans MS" pitchFamily="66" charset="0"/>
                <a:cs typeface="Arial"/>
              </a:rPr>
              <a:t>kullanımı,</a:t>
            </a:r>
            <a:endParaRPr sz="2000" dirty="0">
              <a:latin typeface="Comic Sans MS" pitchFamily="66" charset="0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5600" algn="l"/>
                <a:tab pos="356235" algn="l"/>
              </a:tabLst>
            </a:pPr>
            <a:r>
              <a:rPr sz="2000" spc="-220" dirty="0">
                <a:latin typeface="Comic Sans MS" pitchFamily="66" charset="0"/>
                <a:cs typeface="Arial"/>
              </a:rPr>
              <a:t>Saklanma </a:t>
            </a:r>
            <a:r>
              <a:rPr sz="2000" spc="-204" dirty="0">
                <a:latin typeface="Comic Sans MS" pitchFamily="66" charset="0"/>
                <a:cs typeface="Arial"/>
              </a:rPr>
              <a:t>zamanı </a:t>
            </a:r>
            <a:r>
              <a:rPr sz="2000" spc="-195" dirty="0">
                <a:latin typeface="Comic Sans MS" pitchFamily="66" charset="0"/>
                <a:cs typeface="Arial"/>
              </a:rPr>
              <a:t>geçmiş </a:t>
            </a:r>
            <a:r>
              <a:rPr sz="2000" spc="-65" dirty="0">
                <a:latin typeface="Comic Sans MS" pitchFamily="66" charset="0"/>
                <a:cs typeface="Arial"/>
              </a:rPr>
              <a:t>ürün</a:t>
            </a:r>
            <a:r>
              <a:rPr sz="2000" spc="-45" dirty="0">
                <a:latin typeface="Comic Sans MS" pitchFamily="66" charset="0"/>
                <a:cs typeface="Arial"/>
              </a:rPr>
              <a:t> </a:t>
            </a:r>
            <a:r>
              <a:rPr sz="2000" spc="-114" dirty="0">
                <a:latin typeface="Comic Sans MS" pitchFamily="66" charset="0"/>
                <a:cs typeface="Arial"/>
              </a:rPr>
              <a:t>kullanımı,</a:t>
            </a:r>
            <a:endParaRPr sz="2000" dirty="0">
              <a:latin typeface="Comic Sans MS" pitchFamily="66" charset="0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5600" algn="l"/>
                <a:tab pos="356235" algn="l"/>
              </a:tabLst>
            </a:pPr>
            <a:r>
              <a:rPr sz="2000" spc="-285" dirty="0">
                <a:latin typeface="Comic Sans MS" pitchFamily="66" charset="0"/>
                <a:cs typeface="Arial"/>
              </a:rPr>
              <a:t>Cross </a:t>
            </a:r>
            <a:r>
              <a:rPr sz="2000" spc="-120" dirty="0">
                <a:latin typeface="Comic Sans MS" pitchFamily="66" charset="0"/>
                <a:cs typeface="Arial"/>
              </a:rPr>
              <a:t>match </a:t>
            </a:r>
            <a:r>
              <a:rPr sz="2000" spc="-170" dirty="0">
                <a:latin typeface="Comic Sans MS" pitchFamily="66" charset="0"/>
                <a:cs typeface="Arial"/>
              </a:rPr>
              <a:t>yapılmamış </a:t>
            </a:r>
            <a:r>
              <a:rPr sz="2000" spc="-65" dirty="0">
                <a:latin typeface="Comic Sans MS" pitchFamily="66" charset="0"/>
                <a:cs typeface="Arial"/>
              </a:rPr>
              <a:t>ürün </a:t>
            </a:r>
            <a:r>
              <a:rPr sz="2000" spc="-114" dirty="0">
                <a:latin typeface="Comic Sans MS" pitchFamily="66" charset="0"/>
                <a:cs typeface="Arial"/>
              </a:rPr>
              <a:t>kullanımı </a:t>
            </a:r>
            <a:r>
              <a:rPr sz="2000" spc="-125" dirty="0">
                <a:latin typeface="Comic Sans MS" pitchFamily="66" charset="0"/>
                <a:cs typeface="Arial"/>
              </a:rPr>
              <a:t>olarak  sıralanabilir.</a:t>
            </a:r>
            <a:endParaRPr sz="2000" dirty="0">
              <a:latin typeface="Comic Sans MS" pitchFamily="66" charset="0"/>
              <a:cs typeface="Arial"/>
            </a:endParaRPr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82B83B9D-A64B-49C6-9678-54258072D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7030" y="0"/>
            <a:ext cx="7472386" cy="1143000"/>
          </a:xfrm>
        </p:spPr>
        <p:txBody>
          <a:bodyPr>
            <a:normAutofit/>
          </a:bodyPr>
          <a:lstStyle/>
          <a:p>
            <a:r>
              <a:rPr lang="tr-TR" altLang="tr-TR" sz="2400" b="1" dirty="0">
                <a:latin typeface="Comic Sans MS" pitchFamily="66" charset="0"/>
              </a:rPr>
              <a:t>Transfüzyon Güvenliği</a:t>
            </a:r>
            <a:endParaRPr lang="tr-TR" sz="2400" b="1" dirty="0"/>
          </a:p>
        </p:txBody>
      </p:sp>
      <p:graphicFrame>
        <p:nvGraphicFramePr>
          <p:cNvPr id="4" name="İçerik Yer Tutucusu 1"/>
          <p:cNvGraphicFramePr>
            <a:graphicFrameLocks/>
          </p:cNvGraphicFramePr>
          <p:nvPr/>
        </p:nvGraphicFramePr>
        <p:xfrm>
          <a:off x="428596" y="1285860"/>
          <a:ext cx="8030820" cy="5082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3571868" y="3000372"/>
            <a:ext cx="1928826" cy="1571636"/>
            <a:chOff x="1470764" y="2672355"/>
            <a:chExt cx="2071465" cy="1501833"/>
          </a:xfrm>
        </p:grpSpPr>
        <p:sp>
          <p:nvSpPr>
            <p:cNvPr id="10" name="Oval 9"/>
            <p:cNvSpPr/>
            <p:nvPr/>
          </p:nvSpPr>
          <p:spPr>
            <a:xfrm>
              <a:off x="1470764" y="2672355"/>
              <a:ext cx="2071465" cy="150183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Oval 4"/>
            <p:cNvSpPr/>
            <p:nvPr/>
          </p:nvSpPr>
          <p:spPr>
            <a:xfrm>
              <a:off x="1774123" y="2892293"/>
              <a:ext cx="1464747" cy="106195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400" kern="1200" dirty="0">
                  <a:solidFill>
                    <a:schemeClr val="tx1"/>
                  </a:solidFill>
                  <a:latin typeface="Comic Sans MS" pitchFamily="66" charset="0"/>
                </a:rPr>
                <a:t>Son kullanma tarihi</a:t>
              </a:r>
            </a:p>
          </p:txBody>
        </p:sp>
      </p:grpSp>
      <p:pic>
        <p:nvPicPr>
          <p:cNvPr id="8" name="Picture 3" descr="C:\Users\NEUHISQ1\Desktop\NEU Hospital Logo (2).png">
            <a:extLst>
              <a:ext uri="{FF2B5EF4-FFF2-40B4-BE49-F238E27FC236}">
                <a16:creationId xmlns:a16="http://schemas.microsoft.com/office/drawing/2014/main" id="{E8CF520C-A7D5-4BE7-9B71-15543E442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  <a:defRPr/>
            </a:pPr>
            <a:r>
              <a:rPr lang="tr-TR" dirty="0">
                <a:solidFill>
                  <a:srgbClr val="FF0000"/>
                </a:solidFill>
                <a:latin typeface="Comic Sans MS" pitchFamily="66" charset="0"/>
              </a:rPr>
              <a:t>                </a:t>
            </a:r>
          </a:p>
          <a:p>
            <a:pPr>
              <a:defRPr/>
            </a:pPr>
            <a:r>
              <a:rPr lang="tr-TR" sz="2400" dirty="0">
                <a:latin typeface="Comic Sans MS" pitchFamily="66" charset="0"/>
              </a:rPr>
              <a:t>2 ml/dk hızla başlanır ve reaksiyon yok ise 3-4 ml/dk hıza çıkarılır.</a:t>
            </a:r>
          </a:p>
          <a:p>
            <a:pPr>
              <a:defRPr/>
            </a:pPr>
            <a:endParaRPr lang="tr-TR" dirty="0">
              <a:latin typeface="Comic Sans MS" pitchFamily="66" charset="0"/>
            </a:endParaRPr>
          </a:p>
          <a:p>
            <a:pPr>
              <a:defRPr/>
            </a:pPr>
            <a:endParaRPr lang="tr-TR" dirty="0">
              <a:latin typeface="Comic Sans MS" pitchFamily="66" charset="0"/>
            </a:endParaRPr>
          </a:p>
          <a:p>
            <a:pPr>
              <a:defRPr/>
            </a:pPr>
            <a:endParaRPr lang="tr-TR" dirty="0">
              <a:latin typeface="Comic Sans MS" pitchFamily="66" charset="0"/>
            </a:endParaRPr>
          </a:p>
          <a:p>
            <a:pPr>
              <a:defRPr/>
            </a:pPr>
            <a:r>
              <a:rPr lang="tr-TR" sz="2400" dirty="0">
                <a:latin typeface="Comic Sans MS" pitchFamily="66" charset="0"/>
              </a:rPr>
              <a:t>Her 30 dakikada bir hastanın vital bulguları izlenir ve kaydedilir.</a:t>
            </a:r>
          </a:p>
          <a:p>
            <a:endParaRPr lang="tr-TR" dirty="0"/>
          </a:p>
        </p:txBody>
      </p:sp>
      <p:pic>
        <p:nvPicPr>
          <p:cNvPr id="1026" name="Picture 2" descr="ilk 15 dk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-41563"/>
            <a:ext cx="6429420" cy="1355854"/>
          </a:xfrm>
          <a:prstGeom prst="rect">
            <a:avLst/>
          </a:prstGeom>
          <a:noFill/>
        </p:spPr>
      </p:pic>
      <p:pic>
        <p:nvPicPr>
          <p:cNvPr id="1028" name="Picture 4" descr="kan transfüzyonu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1097" y="3255958"/>
            <a:ext cx="6572296" cy="1214446"/>
          </a:xfrm>
          <a:prstGeom prst="rect">
            <a:avLst/>
          </a:prstGeom>
          <a:noFill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2A55439C-D94E-4102-A06D-157F8D01E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6826" y="1355854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121" y="0"/>
            <a:ext cx="7329510" cy="1143000"/>
          </a:xfrm>
        </p:spPr>
        <p:txBody>
          <a:bodyPr>
            <a:noAutofit/>
          </a:bodyPr>
          <a:lstStyle/>
          <a:p>
            <a:r>
              <a:rPr lang="tr-TR" sz="2400" b="1" dirty="0">
                <a:latin typeface="Comic Sans MS" pitchFamily="66" charset="0"/>
              </a:rPr>
              <a:t>Kan transfüzyonu reaksiyonunun genel belirtileri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00034" y="1714488"/>
            <a:ext cx="4040188" cy="4625989"/>
          </a:xfrm>
        </p:spPr>
        <p:txBody>
          <a:bodyPr>
            <a:normAutofit/>
          </a:bodyPr>
          <a:lstStyle/>
          <a:p>
            <a:r>
              <a:rPr lang="tr-TR" sz="2000" dirty="0">
                <a:latin typeface="Comic Sans MS" pitchFamily="66" charset="0"/>
              </a:rPr>
              <a:t>Titreme, </a:t>
            </a:r>
          </a:p>
          <a:p>
            <a:r>
              <a:rPr lang="tr-TR" sz="2000" dirty="0">
                <a:latin typeface="Comic Sans MS" pitchFamily="66" charset="0"/>
              </a:rPr>
              <a:t>Ateş, </a:t>
            </a:r>
          </a:p>
          <a:p>
            <a:r>
              <a:rPr lang="tr-TR" sz="2000" dirty="0">
                <a:latin typeface="Comic Sans MS" pitchFamily="66" charset="0"/>
              </a:rPr>
              <a:t>Terleme, </a:t>
            </a:r>
          </a:p>
          <a:p>
            <a:r>
              <a:rPr lang="tr-TR" sz="2000" dirty="0">
                <a:latin typeface="Comic Sans MS" pitchFamily="66" charset="0"/>
              </a:rPr>
              <a:t>Ürtiker, </a:t>
            </a:r>
          </a:p>
          <a:p>
            <a:r>
              <a:rPr lang="tr-TR" sz="2000" dirty="0">
                <a:latin typeface="Comic Sans MS" pitchFamily="66" charset="0"/>
              </a:rPr>
              <a:t>Taşikardi, </a:t>
            </a:r>
          </a:p>
          <a:p>
            <a:r>
              <a:rPr lang="tr-TR" sz="2000" dirty="0">
                <a:latin typeface="Comic Sans MS" pitchFamily="66" charset="0"/>
              </a:rPr>
              <a:t>Dispne, </a:t>
            </a:r>
          </a:p>
          <a:p>
            <a:r>
              <a:rPr lang="tr-TR" sz="2000" dirty="0">
                <a:latin typeface="Comic Sans MS" pitchFamily="66" charset="0"/>
              </a:rPr>
              <a:t>Bulantı,</a:t>
            </a:r>
          </a:p>
          <a:p>
            <a:r>
              <a:rPr lang="tr-TR" sz="2000" dirty="0">
                <a:latin typeface="Comic Sans MS" pitchFamily="66" charset="0"/>
              </a:rPr>
              <a:t>Kusma, </a:t>
            </a:r>
          </a:p>
          <a:p>
            <a:r>
              <a:rPr lang="tr-TR" sz="2000" dirty="0">
                <a:latin typeface="Comic Sans MS" pitchFamily="66" charset="0"/>
              </a:rPr>
              <a:t>Göğüs ağrısı,</a:t>
            </a:r>
          </a:p>
          <a:p>
            <a:endParaRPr lang="tr-TR" sz="2000" dirty="0">
              <a:latin typeface="Comic Sans MS" pitchFamily="66" charset="0"/>
            </a:endParaRPr>
          </a:p>
          <a:p>
            <a:endParaRPr lang="tr-TR" sz="20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4876" y="1714488"/>
            <a:ext cx="4041775" cy="4625989"/>
          </a:xfrm>
        </p:spPr>
        <p:txBody>
          <a:bodyPr>
            <a:normAutofit/>
          </a:bodyPr>
          <a:lstStyle/>
          <a:p>
            <a:r>
              <a:rPr lang="tr-TR" sz="2000" dirty="0">
                <a:latin typeface="Comic Sans MS" pitchFamily="66" charset="0"/>
              </a:rPr>
              <a:t>Hipotansiyon, </a:t>
            </a:r>
          </a:p>
          <a:p>
            <a:r>
              <a:rPr lang="tr-TR" sz="2000" dirty="0">
                <a:latin typeface="Comic Sans MS" pitchFamily="66" charset="0"/>
              </a:rPr>
              <a:t>Baş dönmesi, </a:t>
            </a:r>
          </a:p>
          <a:p>
            <a:r>
              <a:rPr lang="tr-TR" sz="2000" dirty="0">
                <a:latin typeface="Comic Sans MS" pitchFamily="66" charset="0"/>
              </a:rPr>
              <a:t>Kanın verildiği ven boyunca kızarıklık ve yanma,</a:t>
            </a:r>
          </a:p>
          <a:p>
            <a:r>
              <a:rPr lang="tr-TR" sz="2000" dirty="0">
                <a:latin typeface="Comic Sans MS" pitchFamily="66" charset="0"/>
              </a:rPr>
              <a:t>Larenks ödemi, </a:t>
            </a:r>
          </a:p>
          <a:p>
            <a:r>
              <a:rPr lang="tr-TR" sz="2000" dirty="0">
                <a:latin typeface="Comic Sans MS" pitchFamily="66" charset="0"/>
              </a:rPr>
              <a:t>Bronşial astım,</a:t>
            </a:r>
          </a:p>
          <a:p>
            <a:r>
              <a:rPr lang="tr-TR" sz="2000" dirty="0">
                <a:latin typeface="Comic Sans MS" pitchFamily="66" charset="0"/>
              </a:rPr>
              <a:t>Anaflaktik şok.</a:t>
            </a:r>
          </a:p>
          <a:p>
            <a:endParaRPr lang="tr-TR" sz="2000" dirty="0"/>
          </a:p>
        </p:txBody>
      </p:sp>
      <p:pic>
        <p:nvPicPr>
          <p:cNvPr id="8" name="Picture 3" descr="C:\Users\NEUHISQ1\Desktop\NEU Hospital Logo (2).png">
            <a:extLst>
              <a:ext uri="{FF2B5EF4-FFF2-40B4-BE49-F238E27FC236}">
                <a16:creationId xmlns:a16="http://schemas.microsoft.com/office/drawing/2014/main" id="{64C1D646-55F1-48FB-A5D9-86D1ECCE0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740277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tr-TR" sz="2000" dirty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2000" dirty="0">
                <a:latin typeface="Comic Sans MS" pitchFamily="66" charset="0"/>
              </a:rPr>
              <a:t>Kan , transfüzyon öncesi oda ısısında </a:t>
            </a:r>
            <a:r>
              <a:rPr lang="tr-TR" sz="2000" u="sng" dirty="0">
                <a:latin typeface="Comic Sans MS" pitchFamily="66" charset="0"/>
              </a:rPr>
              <a:t>en fazla</a:t>
            </a:r>
            <a:r>
              <a:rPr lang="tr-TR" sz="2000" dirty="0">
                <a:latin typeface="Comic Sans MS" pitchFamily="66" charset="0"/>
              </a:rPr>
              <a:t> 30 dakika bekletilir. 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en-US" sz="2000" dirty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2000" dirty="0">
                <a:latin typeface="Comic Sans MS" pitchFamily="66" charset="0"/>
              </a:rPr>
              <a:t>Taze donmuş plazma eritildikten sonra dondurulmaz. 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tr-TR" sz="2000" dirty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2000" dirty="0">
                <a:latin typeface="Comic Sans MS" pitchFamily="66" charset="0"/>
              </a:rPr>
              <a:t>Kan ile birlikte hastaya verilmesi uygun olan tek sıvı %0.9’luk NaCl’dür. 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tr-TR" sz="2000" dirty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2000" dirty="0">
                <a:latin typeface="Comic Sans MS" pitchFamily="66" charset="0"/>
              </a:rPr>
              <a:t>Tam kan veya eritrosit süspansiyonu maksimum 4 saatte gider. </a:t>
            </a:r>
          </a:p>
          <a:p>
            <a:pPr>
              <a:buNone/>
            </a:pPr>
            <a:endParaRPr lang="tr-TR" sz="2000" dirty="0"/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210948" name="Picture 4" descr="http://www.birakademi.com/FileUpload/bs634231/File/dikkat_dikkat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218908" cy="1776682"/>
          </a:xfrm>
          <a:prstGeom prst="rect">
            <a:avLst/>
          </a:prstGeom>
          <a:noFill/>
        </p:spPr>
      </p:pic>
      <p:pic>
        <p:nvPicPr>
          <p:cNvPr id="16386" name="Picture 2" descr="kan transfüzyonu karikatür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1"/>
            <a:ext cx="6000760" cy="1928802"/>
          </a:xfrm>
          <a:prstGeom prst="rect">
            <a:avLst/>
          </a:prstGeom>
          <a:noFill/>
        </p:spPr>
      </p:pic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28B99010-FBFC-41BF-9F2C-F4965AF6B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76577" y="1744541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FontTx/>
              <a:buNone/>
              <a:defRPr/>
            </a:pPr>
            <a:endParaRPr lang="tr-TR" sz="2000" dirty="0">
              <a:solidFill>
                <a:srgbClr val="000000"/>
              </a:solidFill>
              <a:latin typeface="Comic Sans MS" pitchFamily="66" charset="0"/>
              <a:cs typeface="Times New Roman" pitchFamily="18" charset="0"/>
            </a:endParaRPr>
          </a:p>
          <a:p>
            <a:pPr marL="0" indent="0" algn="just">
              <a:buFontTx/>
              <a:buNone/>
              <a:defRPr/>
            </a:pPr>
            <a:endParaRPr lang="tr-TR" sz="2000" dirty="0">
              <a:solidFill>
                <a:srgbClr val="000000"/>
              </a:solidFill>
              <a:latin typeface="Comic Sans MS" pitchFamily="66" charset="0"/>
              <a:cs typeface="Times New Roman" pitchFamily="18" charset="0"/>
            </a:endParaRPr>
          </a:p>
          <a:p>
            <a:pPr marL="0" indent="0" algn="just">
              <a:buFontTx/>
              <a:buNone/>
              <a:defRPr/>
            </a:pPr>
            <a:r>
              <a:rPr lang="tr-TR" sz="2000" dirty="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Benzer çalışmalar; 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tr-TR" sz="2000" dirty="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ABD, 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tr-TR" sz="2000" dirty="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İngiltere, 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tr-TR" sz="2000" dirty="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Avusturya’da yapıldıktan sonra; </a:t>
            </a:r>
          </a:p>
          <a:p>
            <a:pPr marL="0" indent="0" algn="ctr">
              <a:buFontTx/>
              <a:buNone/>
              <a:defRPr/>
            </a:pPr>
            <a:endParaRPr lang="tr-TR" sz="2000" dirty="0">
              <a:solidFill>
                <a:srgbClr val="000000"/>
              </a:solidFill>
              <a:latin typeface="Comic Sans MS" pitchFamily="66" charset="0"/>
              <a:cs typeface="Times New Roman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tr-TR" sz="2000" dirty="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Bu çalışmalar sonrası </a:t>
            </a:r>
          </a:p>
          <a:p>
            <a:pPr marL="0" indent="0" algn="ctr">
              <a:buFontTx/>
              <a:buNone/>
              <a:defRPr/>
            </a:pPr>
            <a:r>
              <a:rPr lang="tr-TR" sz="2000" b="1" dirty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“HASTA GÜVENLİĞİ” </a:t>
            </a:r>
          </a:p>
          <a:p>
            <a:pPr marL="0" indent="0" algn="ctr">
              <a:buFontTx/>
              <a:buNone/>
              <a:defRPr/>
            </a:pPr>
            <a:r>
              <a:rPr lang="tr-TR" sz="2000" dirty="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dönemi başlamıştır. </a:t>
            </a:r>
          </a:p>
          <a:p>
            <a:endParaRPr lang="tr-TR" sz="2000" dirty="0"/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D5545254-EE2B-4225-A1F6-F45FBCB10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622" y="11266"/>
            <a:ext cx="8229600" cy="1143000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Comic Sans MS" pitchFamily="66" charset="0"/>
              </a:rPr>
              <a:t>ENFEKSİYON RİSKİNİN AZALTILMASI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967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2400" dirty="0">
                <a:latin typeface="Comic Sans MS" pitchFamily="66" charset="0"/>
              </a:rPr>
              <a:t>Hastane enfeksiyonlarında en önemli silah?</a:t>
            </a:r>
          </a:p>
        </p:txBody>
      </p:sp>
      <p:pic>
        <p:nvPicPr>
          <p:cNvPr id="40962" name="Picture 2" descr="http://akderman.com/images/domuz-gribi-engelleme-hijyen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50" y="2310618"/>
            <a:ext cx="2857500" cy="3533776"/>
          </a:xfrm>
          <a:prstGeom prst="rect">
            <a:avLst/>
          </a:prstGeom>
          <a:noFill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E6CAAE21-B76A-438C-A520-7F039C615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109010"/>
            <a:ext cx="7211144" cy="1282154"/>
          </a:xfrm>
        </p:spPr>
        <p:txBody>
          <a:bodyPr>
            <a:noAutofit/>
          </a:bodyPr>
          <a:lstStyle/>
          <a:p>
            <a:r>
              <a:rPr lang="tr-TR" sz="2400" b="1" u="sng" dirty="0" err="1">
                <a:latin typeface="Comic Sans MS" pitchFamily="66" charset="0"/>
              </a:rPr>
              <a:t>DÜŞME</a:t>
            </a:r>
            <a:r>
              <a:rPr lang="tr-TR" sz="2400" b="1" dirty="0" err="1">
                <a:latin typeface="Comic Sans MS" pitchFamily="66" charset="0"/>
              </a:rPr>
              <a:t>lerin</a:t>
            </a:r>
            <a:r>
              <a:rPr lang="tr-TR" sz="2400" b="1" dirty="0">
                <a:latin typeface="Comic Sans MS" pitchFamily="66" charset="0"/>
              </a:rPr>
              <a:t> Önlenmesi</a:t>
            </a:r>
          </a:p>
        </p:txBody>
      </p:sp>
      <p:sp>
        <p:nvSpPr>
          <p:cNvPr id="5" name="object 3"/>
          <p:cNvSpPr/>
          <p:nvPr/>
        </p:nvSpPr>
        <p:spPr>
          <a:xfrm>
            <a:off x="1763267" y="1700783"/>
            <a:ext cx="5715000" cy="41422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98365D73-17F2-48DB-831A-EF689E7DDF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08B39DD-6C89-4918-B8CC-D721E79F4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59" y="1196752"/>
            <a:ext cx="4441865" cy="4896544"/>
          </a:xfrm>
          <a:prstGeom prst="rect">
            <a:avLst/>
          </a:prstGeom>
        </p:spPr>
      </p:pic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BCF281E7-F672-400F-9E38-777075A7E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14290"/>
            <a:ext cx="6643734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372C1B56-6C7B-4A60-80CF-A85D0ED30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7448" y="1196752"/>
            <a:ext cx="1136552" cy="1938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14290"/>
            <a:ext cx="6929486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6AD176FB-2B24-48BE-9722-3ADA919F8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9586" y="1127452"/>
            <a:ext cx="1214414" cy="3505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257"/>
            <a:ext cx="8229600" cy="1143000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Comic Sans MS" pitchFamily="66" charset="0"/>
              </a:rPr>
              <a:t>DÜŞMELERİN ÖNLENMESİ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84784"/>
            <a:ext cx="6964256" cy="5087488"/>
          </a:xfrm>
        </p:spPr>
        <p:txBody>
          <a:bodyPr>
            <a:no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q"/>
            </a:pPr>
            <a:endParaRPr lang="tr-TR" sz="2000" dirty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endParaRPr lang="tr-TR" sz="2000" dirty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Her hasta için düşme risk değerlendirmesi yapılır.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Ameliyat sonrasında hasta ilk defa ayağa kalkıyorsa hastalara mutlaka eşlik edilmelidir.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Hasta hemşire deskine yakın bir odaya alınır. 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Islak zemin var ise silinmesi sağlanır.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Yatak ve tekerlekli sandalyeler kilitlenir.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Sedye ve yatak korkulukları çalışır durumda olmalıdır.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Merdiven ve koridorlar yeterli aydınlatılmalıdır. </a:t>
            </a:r>
          </a:p>
        </p:txBody>
      </p:sp>
      <p:pic>
        <p:nvPicPr>
          <p:cNvPr id="91138" name="Picture 2" descr="https://encrypted-tbn2.gstatic.com/images?q=tbn:ANd9GcQHX9duBgbV-OpYorA2pioLI_YH1zGZVVbdd3IARPP1OiJCm62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0900" y="1941187"/>
            <a:ext cx="1943100" cy="2352675"/>
          </a:xfrm>
          <a:prstGeom prst="rect">
            <a:avLst/>
          </a:prstGeom>
          <a:noFill/>
        </p:spPr>
      </p:pic>
      <p:pic>
        <p:nvPicPr>
          <p:cNvPr id="91140" name="Picture 4" descr="http://s1.slidegur.com/store/data/000196244_1-17df8bd6f8bd280d30f83fe135ed1a0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7723" y="4985792"/>
            <a:ext cx="2496277" cy="1872208"/>
          </a:xfrm>
          <a:prstGeom prst="rect">
            <a:avLst/>
          </a:prstGeom>
          <a:noFill/>
        </p:spPr>
      </p:pic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7395653A-E2FF-4F88-A519-2221F9BED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79512" y="2011625"/>
            <a:ext cx="5472608" cy="25269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lr>
                <a:srgbClr val="FF0000"/>
              </a:buClr>
              <a:buFont typeface="Wingdings" pitchFamily="2" charset="2"/>
              <a:buChar char="q"/>
              <a:tabLst>
                <a:tab pos="355600" algn="l"/>
                <a:tab pos="356235" algn="l"/>
              </a:tabLst>
            </a:pPr>
            <a:endParaRPr lang="tr-TR" sz="2000" b="1" spc="-275" dirty="0">
              <a:latin typeface="Comic Sans MS" pitchFamily="66" charset="0"/>
              <a:cs typeface="Trebuchet MS"/>
            </a:endParaRPr>
          </a:p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lr>
                <a:srgbClr val="FF0000"/>
              </a:buClr>
              <a:buFont typeface="Wingdings" pitchFamily="2" charset="2"/>
              <a:buChar char="q"/>
              <a:tabLst>
                <a:tab pos="355600" algn="l"/>
                <a:tab pos="356235" algn="l"/>
              </a:tabLst>
            </a:pPr>
            <a:endParaRPr lang="tr-TR" sz="2000" b="1" spc="-275" dirty="0">
              <a:latin typeface="Comic Sans MS" pitchFamily="66" charset="0"/>
              <a:cs typeface="Trebuchet MS"/>
            </a:endParaRPr>
          </a:p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lr>
                <a:srgbClr val="FF0000"/>
              </a:buClr>
              <a:buFont typeface="Wingdings" pitchFamily="2" charset="2"/>
              <a:buChar char="q"/>
              <a:tabLst>
                <a:tab pos="355600" algn="l"/>
                <a:tab pos="356235" algn="l"/>
              </a:tabLst>
            </a:pPr>
            <a:r>
              <a:rPr lang="tr-TR" sz="2000" b="1" spc="-275" dirty="0">
                <a:latin typeface="Comic Sans MS" pitchFamily="66" charset="0"/>
                <a:cs typeface="Trebuchet MS"/>
              </a:rPr>
              <a:t>Yataktan düşme riski olan hastada </a:t>
            </a:r>
            <a:r>
              <a:rPr lang="tr-TR" sz="2000" b="1" spc="-275" dirty="0" err="1">
                <a:latin typeface="Comic Sans MS" pitchFamily="66" charset="0"/>
                <a:cs typeface="Trebuchet MS"/>
              </a:rPr>
              <a:t>ksııtlayıcı</a:t>
            </a:r>
            <a:r>
              <a:rPr lang="tr-TR" sz="2000" b="1" spc="-275" dirty="0">
                <a:latin typeface="Comic Sans MS" pitchFamily="66" charset="0"/>
                <a:cs typeface="Trebuchet MS"/>
              </a:rPr>
              <a:t> uygulanması;</a:t>
            </a:r>
            <a:endParaRPr lang="tr-TR" sz="2000" spc="-170" dirty="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105"/>
              </a:spcBef>
              <a:tabLst>
                <a:tab pos="355600" algn="l"/>
                <a:tab pos="356235" algn="l"/>
              </a:tabLst>
            </a:pPr>
            <a:endParaRPr lang="tr-TR" sz="2000" spc="-170" dirty="0">
              <a:latin typeface="Comic Sans MS" pitchFamily="66" charset="0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105"/>
              </a:spcBef>
              <a:tabLst>
                <a:tab pos="355600" algn="l"/>
                <a:tab pos="356235" algn="l"/>
              </a:tabLst>
            </a:pPr>
            <a:r>
              <a:rPr lang="tr-TR" sz="2000" spc="-170" dirty="0">
                <a:latin typeface="Comic Sans MS" pitchFamily="66" charset="0"/>
                <a:cs typeface="Arial"/>
              </a:rPr>
              <a:t>     </a:t>
            </a:r>
            <a:r>
              <a:rPr sz="2000" spc="-170" dirty="0" err="1">
                <a:latin typeface="Comic Sans MS" pitchFamily="66" charset="0"/>
                <a:cs typeface="Arial"/>
              </a:rPr>
              <a:t>Kısıtlayıcılar</a:t>
            </a:r>
            <a:r>
              <a:rPr sz="2000" spc="-170" dirty="0">
                <a:latin typeface="Comic Sans MS" pitchFamily="66" charset="0"/>
                <a:cs typeface="Arial"/>
              </a:rPr>
              <a:t>, </a:t>
            </a:r>
            <a:r>
              <a:rPr sz="2000" spc="-150" dirty="0" err="1">
                <a:latin typeface="Comic Sans MS" pitchFamily="66" charset="0"/>
                <a:cs typeface="Arial"/>
              </a:rPr>
              <a:t>hastanın</a:t>
            </a:r>
            <a:r>
              <a:rPr sz="2000" spc="-150" dirty="0">
                <a:latin typeface="Comic Sans MS" pitchFamily="66" charset="0"/>
                <a:cs typeface="Arial"/>
              </a:rPr>
              <a:t> </a:t>
            </a:r>
            <a:r>
              <a:rPr sz="2000" spc="-130" dirty="0" err="1">
                <a:latin typeface="Comic Sans MS" pitchFamily="66" charset="0"/>
                <a:cs typeface="Arial"/>
              </a:rPr>
              <a:t>kendine</a:t>
            </a:r>
            <a:r>
              <a:rPr sz="2000" spc="-130" dirty="0">
                <a:latin typeface="Comic Sans MS" pitchFamily="66" charset="0"/>
                <a:cs typeface="Arial"/>
              </a:rPr>
              <a:t> </a:t>
            </a:r>
            <a:r>
              <a:rPr sz="2000" spc="-185" dirty="0" err="1">
                <a:latin typeface="Comic Sans MS" pitchFamily="66" charset="0"/>
                <a:cs typeface="Arial"/>
              </a:rPr>
              <a:t>ve</a:t>
            </a:r>
            <a:r>
              <a:rPr sz="2000" spc="-185" dirty="0">
                <a:latin typeface="Comic Sans MS" pitchFamily="66" charset="0"/>
                <a:cs typeface="Arial"/>
              </a:rPr>
              <a:t> </a:t>
            </a:r>
            <a:r>
              <a:rPr sz="2000" spc="-170" dirty="0" err="1">
                <a:latin typeface="Comic Sans MS" pitchFamily="66" charset="0"/>
                <a:cs typeface="Arial"/>
              </a:rPr>
              <a:t>başkalarına</a:t>
            </a:r>
            <a:r>
              <a:rPr sz="2000" spc="-170" dirty="0">
                <a:latin typeface="Comic Sans MS" pitchFamily="66" charset="0"/>
                <a:cs typeface="Arial"/>
              </a:rPr>
              <a:t>  </a:t>
            </a:r>
            <a:r>
              <a:rPr sz="2000" spc="-195" dirty="0" err="1">
                <a:latin typeface="Comic Sans MS" pitchFamily="66" charset="0"/>
                <a:cs typeface="Arial"/>
              </a:rPr>
              <a:t>zarara</a:t>
            </a:r>
            <a:r>
              <a:rPr sz="2000" spc="-195" dirty="0">
                <a:latin typeface="Comic Sans MS" pitchFamily="66" charset="0"/>
                <a:cs typeface="Arial"/>
              </a:rPr>
              <a:t> </a:t>
            </a:r>
            <a:r>
              <a:rPr sz="2000" spc="-114" dirty="0" err="1">
                <a:latin typeface="Comic Sans MS" pitchFamily="66" charset="0"/>
                <a:cs typeface="Arial"/>
              </a:rPr>
              <a:t>vermesini</a:t>
            </a:r>
            <a:r>
              <a:rPr sz="2000" spc="-114" dirty="0">
                <a:latin typeface="Comic Sans MS" pitchFamily="66" charset="0"/>
                <a:cs typeface="Arial"/>
              </a:rPr>
              <a:t> </a:t>
            </a:r>
            <a:r>
              <a:rPr sz="2000" spc="-120" dirty="0" err="1">
                <a:latin typeface="Comic Sans MS" pitchFamily="66" charset="0"/>
                <a:cs typeface="Arial"/>
              </a:rPr>
              <a:t>önlemek</a:t>
            </a:r>
            <a:r>
              <a:rPr sz="2000" spc="-120" dirty="0">
                <a:latin typeface="Comic Sans MS" pitchFamily="66" charset="0"/>
                <a:cs typeface="Arial"/>
              </a:rPr>
              <a:t> </a:t>
            </a:r>
            <a:r>
              <a:rPr sz="2000" spc="-204" dirty="0" err="1">
                <a:latin typeface="Comic Sans MS" pitchFamily="66" charset="0"/>
                <a:cs typeface="Arial"/>
              </a:rPr>
              <a:t>amacı</a:t>
            </a:r>
            <a:r>
              <a:rPr sz="2000" spc="-204" dirty="0">
                <a:latin typeface="Comic Sans MS" pitchFamily="66" charset="0"/>
                <a:cs typeface="Arial"/>
              </a:rPr>
              <a:t> </a:t>
            </a:r>
            <a:r>
              <a:rPr sz="2000" spc="-50" dirty="0" err="1">
                <a:latin typeface="Comic Sans MS" pitchFamily="66" charset="0"/>
                <a:cs typeface="Arial"/>
              </a:rPr>
              <a:t>ile</a:t>
            </a:r>
            <a:r>
              <a:rPr sz="2000" spc="-50" dirty="0">
                <a:latin typeface="Comic Sans MS" pitchFamily="66" charset="0"/>
                <a:cs typeface="Arial"/>
              </a:rPr>
              <a:t> </a:t>
            </a:r>
            <a:r>
              <a:rPr sz="2000" spc="-120" dirty="0" err="1">
                <a:latin typeface="Comic Sans MS" pitchFamily="66" charset="0"/>
                <a:cs typeface="Arial"/>
              </a:rPr>
              <a:t>fiziksel</a:t>
            </a:r>
            <a:r>
              <a:rPr sz="2000" spc="-120" dirty="0">
                <a:latin typeface="Comic Sans MS" pitchFamily="66" charset="0"/>
                <a:cs typeface="Arial"/>
              </a:rPr>
              <a:t>  </a:t>
            </a:r>
            <a:r>
              <a:rPr sz="2000" spc="-40" dirty="0" err="1">
                <a:latin typeface="Comic Sans MS" pitchFamily="66" charset="0"/>
                <a:cs typeface="Arial"/>
              </a:rPr>
              <a:t>aktiviteleri</a:t>
            </a:r>
            <a:r>
              <a:rPr sz="2000" spc="-40" dirty="0">
                <a:latin typeface="Comic Sans MS" pitchFamily="66" charset="0"/>
                <a:cs typeface="Arial"/>
              </a:rPr>
              <a:t> </a:t>
            </a:r>
            <a:r>
              <a:rPr sz="2000" spc="-135" dirty="0" err="1">
                <a:latin typeface="Comic Sans MS" pitchFamily="66" charset="0"/>
                <a:cs typeface="Arial"/>
              </a:rPr>
              <a:t>sınırlandırılması</a:t>
            </a:r>
            <a:r>
              <a:rPr sz="2000" spc="-135" dirty="0">
                <a:latin typeface="Comic Sans MS" pitchFamily="66" charset="0"/>
                <a:cs typeface="Arial"/>
              </a:rPr>
              <a:t> </a:t>
            </a:r>
            <a:r>
              <a:rPr sz="2000" spc="-80" dirty="0" err="1">
                <a:latin typeface="Comic Sans MS" pitchFamily="66" charset="0"/>
                <a:cs typeface="Arial"/>
              </a:rPr>
              <a:t>için</a:t>
            </a:r>
            <a:r>
              <a:rPr sz="2000" spc="-80" dirty="0">
                <a:latin typeface="Comic Sans MS" pitchFamily="66" charset="0"/>
                <a:cs typeface="Arial"/>
              </a:rPr>
              <a:t> </a:t>
            </a:r>
            <a:r>
              <a:rPr sz="2000" spc="-130" dirty="0" err="1">
                <a:latin typeface="Comic Sans MS" pitchFamily="66" charset="0"/>
                <a:cs typeface="Arial"/>
              </a:rPr>
              <a:t>vücudun</a:t>
            </a:r>
            <a:r>
              <a:rPr sz="2000" spc="-130" dirty="0">
                <a:latin typeface="Comic Sans MS" pitchFamily="66" charset="0"/>
                <a:cs typeface="Arial"/>
              </a:rPr>
              <a:t> </a:t>
            </a:r>
            <a:r>
              <a:rPr sz="2000" spc="-15" dirty="0" err="1">
                <a:latin typeface="Comic Sans MS" pitchFamily="66" charset="0"/>
                <a:cs typeface="Arial"/>
              </a:rPr>
              <a:t>bir</a:t>
            </a:r>
            <a:r>
              <a:rPr sz="2000" spc="-15" dirty="0">
                <a:latin typeface="Comic Sans MS" pitchFamily="66" charset="0"/>
                <a:cs typeface="Arial"/>
              </a:rPr>
              <a:t>  </a:t>
            </a:r>
            <a:r>
              <a:rPr sz="2000" spc="-100" dirty="0" err="1">
                <a:latin typeface="Comic Sans MS" pitchFamily="66" charset="0"/>
                <a:cs typeface="Arial"/>
              </a:rPr>
              <a:t>bölümüne</a:t>
            </a:r>
            <a:r>
              <a:rPr sz="2000" spc="-100" dirty="0">
                <a:latin typeface="Comic Sans MS" pitchFamily="66" charset="0"/>
                <a:cs typeface="Arial"/>
              </a:rPr>
              <a:t> </a:t>
            </a:r>
            <a:r>
              <a:rPr sz="2000" spc="-150" dirty="0" err="1">
                <a:latin typeface="Comic Sans MS" pitchFamily="66" charset="0"/>
                <a:cs typeface="Arial"/>
              </a:rPr>
              <a:t>uygulanan</a:t>
            </a:r>
            <a:r>
              <a:rPr sz="2000" spc="-195" dirty="0">
                <a:latin typeface="Comic Sans MS" pitchFamily="66" charset="0"/>
                <a:cs typeface="Arial"/>
              </a:rPr>
              <a:t> </a:t>
            </a:r>
            <a:r>
              <a:rPr sz="2000" spc="-150" dirty="0" err="1">
                <a:latin typeface="Comic Sans MS" pitchFamily="66" charset="0"/>
                <a:cs typeface="Arial"/>
              </a:rPr>
              <a:t>araçlardır</a:t>
            </a:r>
            <a:r>
              <a:rPr sz="2000" spc="-150" dirty="0">
                <a:latin typeface="Comic Sans MS" pitchFamily="66" charset="0"/>
                <a:cs typeface="Arial"/>
              </a:rPr>
              <a:t>.</a:t>
            </a:r>
            <a:endParaRPr sz="2000" dirty="0">
              <a:latin typeface="Comic Sans MS" pitchFamily="66" charset="0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940152" y="2780928"/>
            <a:ext cx="2520280" cy="28803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3E51A442-DA8D-4BB5-990E-151B649CA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8531"/>
            <a:ext cx="8365656" cy="1225536"/>
          </a:xfrm>
        </p:spPr>
        <p:txBody>
          <a:bodyPr>
            <a:noAutofit/>
          </a:bodyPr>
          <a:lstStyle/>
          <a:p>
            <a:r>
              <a:rPr lang="tr-TR" sz="2400" b="1" dirty="0">
                <a:latin typeface="Comic Sans MS" pitchFamily="66" charset="0"/>
              </a:rPr>
              <a:t>DÜŞME OLAYININ GERÇEKLEŞMESİ DURUMDA YAPILMASI GEREKENLER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546508"/>
            <a:ext cx="8536462" cy="5311492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endParaRPr lang="tr-TR" sz="2000" dirty="0"/>
          </a:p>
          <a:p>
            <a:pPr>
              <a:buClr>
                <a:srgbClr val="FF0000"/>
              </a:buClr>
            </a:pPr>
            <a:r>
              <a:rPr lang="tr-TR" sz="2000" dirty="0"/>
              <a:t>Hasta henüz yerde iken hekim veya hemşire tarafından değerlendirilmesi yapılır.</a:t>
            </a:r>
          </a:p>
          <a:p>
            <a:pPr>
              <a:buClr>
                <a:srgbClr val="FF0000"/>
              </a:buClr>
            </a:pPr>
            <a:r>
              <a:rPr lang="tr-TR" sz="2000" dirty="0"/>
              <a:t>Olası yaralanmalar tanımlanıp, hasta güvenliği sağlanmadan, hastanın yeri değiştirilmez.</a:t>
            </a:r>
          </a:p>
          <a:p>
            <a:pPr>
              <a:buClr>
                <a:srgbClr val="FF0000"/>
              </a:buClr>
            </a:pPr>
            <a:r>
              <a:rPr lang="tr-TR" sz="2000" dirty="0"/>
              <a:t>Hemşirelik talimatlarına göre hastanın yaşam bulguları kontrol edilir, hastanın varsa dren ve katater kontrolleri yapılır.</a:t>
            </a:r>
          </a:p>
          <a:p>
            <a:pPr>
              <a:buClr>
                <a:srgbClr val="FF0000"/>
              </a:buClr>
            </a:pPr>
            <a:r>
              <a:rPr lang="tr-TR" sz="2000" dirty="0"/>
              <a:t>Hasta ağrı ve yaralanma yönünden sorgulanır ve çevre güvenliği sağlanır.</a:t>
            </a:r>
          </a:p>
          <a:p>
            <a:pPr>
              <a:buClr>
                <a:srgbClr val="FF0000"/>
              </a:buClr>
            </a:pPr>
            <a:r>
              <a:rPr lang="tr-TR" sz="2000" i="1" u="sng" dirty="0"/>
              <a:t>Hastanın yerinden oynatılmasına engel olacak yaralanma yoksa</a:t>
            </a:r>
            <a:r>
              <a:rPr lang="tr-TR" sz="2000" dirty="0"/>
              <a:t>,diğer ekip üyeleriyle birlikte hasta yatağına alınır.</a:t>
            </a:r>
          </a:p>
          <a:p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endParaRPr lang="tr-TR" sz="2000" dirty="0"/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46DA0B54-F61C-4962-844A-B5ABB3B6F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197110" cy="994122"/>
          </a:xfrm>
        </p:spPr>
        <p:txBody>
          <a:bodyPr>
            <a:noAutofit/>
          </a:bodyPr>
          <a:lstStyle/>
          <a:p>
            <a:r>
              <a:rPr lang="tr-TR" sz="2400" b="1" dirty="0">
                <a:latin typeface="Comic Sans MS" pitchFamily="66" charset="0"/>
              </a:rPr>
              <a:t>DÜŞME OLAYININ GERÇEKLEŞMESİ DURUMDA YAPILMASI GEREKENLER</a:t>
            </a:r>
            <a:endParaRPr lang="tr-TR" sz="24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5429264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sz="2000" i="1" u="sng" dirty="0">
                <a:latin typeface="Comic Sans MS" pitchFamily="66" charset="0"/>
              </a:rPr>
              <a:t>Hastanın yerinden oynatılmasına engel olacak yaralanma varsa;</a:t>
            </a:r>
          </a:p>
          <a:p>
            <a:pPr>
              <a:buClr>
                <a:srgbClr val="FF0000"/>
              </a:buClr>
            </a:pPr>
            <a:r>
              <a:rPr lang="tr-TR" sz="2000" dirty="0">
                <a:latin typeface="Comic Sans MS" pitchFamily="66" charset="0"/>
              </a:rPr>
              <a:t>Olay yerinde hekim tarafından uygun müdahele yapılmalı,</a:t>
            </a:r>
          </a:p>
          <a:p>
            <a:pPr>
              <a:buClr>
                <a:srgbClr val="FF0000"/>
              </a:buClr>
            </a:pPr>
            <a:r>
              <a:rPr lang="tr-TR" sz="2000" dirty="0">
                <a:latin typeface="Comic Sans MS" pitchFamily="66" charset="0"/>
              </a:rPr>
              <a:t>Oluşabilecek komplikasyonlar yönünden izlem yeri ve süresi hekim tarafından belirlenir.</a:t>
            </a:r>
          </a:p>
          <a:p>
            <a:pPr>
              <a:buClr>
                <a:srgbClr val="FF0000"/>
              </a:buClr>
            </a:pPr>
            <a:r>
              <a:rPr lang="tr-TR" sz="2000" dirty="0">
                <a:latin typeface="Comic Sans MS" pitchFamily="66" charset="0"/>
              </a:rPr>
              <a:t>Diğer sağlık ekibi üyeleri hastanın nasıl düştüğü ve durumu hakkında bilgilendirilir.</a:t>
            </a:r>
          </a:p>
          <a:p>
            <a:pPr>
              <a:buClr>
                <a:srgbClr val="FF0000"/>
              </a:buClr>
            </a:pPr>
            <a:r>
              <a:rPr lang="tr-TR" sz="2000" dirty="0">
                <a:latin typeface="Comic Sans MS" pitchFamily="66" charset="0"/>
              </a:rPr>
              <a:t>Hastanın düşme sonrası girişimleri yapıldıktan sonra düşme olayı, hasta izlem formuna kaydedilir.</a:t>
            </a:r>
          </a:p>
          <a:p>
            <a:pPr>
              <a:buClr>
                <a:srgbClr val="FF0000"/>
              </a:buClr>
            </a:pPr>
            <a:r>
              <a:rPr lang="tr-TR" sz="2000" dirty="0">
                <a:latin typeface="Comic Sans MS" pitchFamily="66" charset="0"/>
              </a:rPr>
              <a:t>Düşme riski değerlendirmesi yeniden yapılır ve hemşirelik bakımı planlanır.</a:t>
            </a:r>
          </a:p>
          <a:p>
            <a:pPr>
              <a:buClr>
                <a:srgbClr val="FF0000"/>
              </a:buClr>
            </a:pPr>
            <a:r>
              <a:rPr lang="tr-TR" sz="2000" dirty="0">
                <a:latin typeface="Comic Sans MS" pitchFamily="66" charset="0"/>
              </a:rPr>
              <a:t>Çevre güvenliği değerlendirilir ve hastanın nasıl düştüğü hasta/hasta yakınından alınan bilgiler doğrultusunda ‘</a:t>
            </a:r>
            <a:r>
              <a:rPr lang="tr-TR" sz="2000" b="1" dirty="0">
                <a:latin typeface="Comic Sans MS" pitchFamily="66" charset="0"/>
              </a:rPr>
              <a:t>’OLAY BİLDİRİM FORMU’’ </a:t>
            </a:r>
            <a:r>
              <a:rPr lang="tr-TR" sz="2000" dirty="0">
                <a:latin typeface="Comic Sans MS" pitchFamily="66" charset="0"/>
              </a:rPr>
              <a:t>doldurularak kalite yönetim birimine rapor edilir. </a:t>
            </a:r>
          </a:p>
          <a:p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endParaRPr lang="tr-TR" sz="2000" dirty="0"/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3EF14FE0-D11E-4066-BEA6-A5AC521EA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2400" b="1" dirty="0">
                <a:latin typeface="Comic Sans MS" pitchFamily="66" charset="0"/>
              </a:rPr>
              <a:t>Radyasyon Güvenliği</a:t>
            </a:r>
            <a:endParaRPr lang="tr-TR" sz="2400" b="1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altLang="tr-TR" sz="2000" dirty="0">
              <a:latin typeface="Comic Sans MS" pitchFamily="66" charset="0"/>
            </a:endParaRPr>
          </a:p>
          <a:p>
            <a:r>
              <a:rPr lang="tr-TR" altLang="tr-TR" sz="2000" dirty="0">
                <a:latin typeface="Comic Sans MS" pitchFamily="66" charset="0"/>
              </a:rPr>
              <a:t>Radyasyon; enerjinin ortamda parçacık ya da elektromanyetik dalgalar şeklinde yol almasıdır.</a:t>
            </a:r>
          </a:p>
          <a:p>
            <a:endParaRPr lang="tr-TR" altLang="tr-TR" sz="2000" dirty="0">
              <a:latin typeface="Comic Sans MS" pitchFamily="66" charset="0"/>
            </a:endParaRPr>
          </a:p>
          <a:p>
            <a:r>
              <a:rPr lang="tr-TR" altLang="tr-TR" sz="2000" dirty="0">
                <a:latin typeface="Comic Sans MS" pitchFamily="66" charset="0"/>
              </a:rPr>
              <a:t>Radyasyon ne kadar düşük dozda olursa olsun ileride kanser gibi bir sağlık sorunları oluşumuna neden olabilir.</a:t>
            </a:r>
          </a:p>
          <a:p>
            <a:endParaRPr lang="tr-TR" sz="28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4125923"/>
            <a:ext cx="6132115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85E76119-52C7-48ED-900D-BB74ED443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FD38C886-7B45-48EE-808C-54FD4F639D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7697" y="0"/>
            <a:ext cx="4848606" cy="6741368"/>
          </a:xfrm>
          <a:prstGeom prst="rect">
            <a:avLst/>
          </a:prstGeom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45634955-A73E-4BEE-B17F-B5F7DE70E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288" y="1127452"/>
            <a:ext cx="1872208" cy="3193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872654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469" y="160337"/>
            <a:ext cx="8229600" cy="1143000"/>
          </a:xfrm>
        </p:spPr>
        <p:txBody>
          <a:bodyPr>
            <a:noAutofit/>
          </a:bodyPr>
          <a:lstStyle/>
          <a:p>
            <a:br>
              <a:rPr lang="tr-TR" altLang="tr-TR" sz="2400" b="1" dirty="0">
                <a:latin typeface="Comic Sans MS" pitchFamily="66" charset="0"/>
              </a:rPr>
            </a:br>
            <a:r>
              <a:rPr lang="tr-TR" altLang="tr-TR" sz="2400" b="1" dirty="0">
                <a:latin typeface="Comic Sans MS" pitchFamily="66" charset="0"/>
              </a:rPr>
              <a:t>Hastaları Radyasyonunu Olumsuz Etkilerinden Korumak İçin</a:t>
            </a:r>
            <a:br>
              <a:rPr lang="tr-TR" altLang="tr-TR" sz="2400" b="1" dirty="0">
                <a:latin typeface="Comic Sans MS" pitchFamily="66" charset="0"/>
              </a:rPr>
            </a:b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altLang="tr-TR" sz="2000" dirty="0">
              <a:latin typeface="Comic Sans MS" pitchFamily="66" charset="0"/>
            </a:endParaRPr>
          </a:p>
          <a:p>
            <a:endParaRPr lang="tr-TR" altLang="tr-TR" sz="2000" dirty="0">
              <a:latin typeface="Comic Sans MS" pitchFamily="66" charset="0"/>
            </a:endParaRPr>
          </a:p>
          <a:p>
            <a:r>
              <a:rPr lang="tr-TR" altLang="tr-TR" sz="2000" dirty="0">
                <a:latin typeface="Comic Sans MS" pitchFamily="66" charset="0"/>
              </a:rPr>
              <a:t>Hastalar görüntüleme ünitesine tek tek alınmalı,</a:t>
            </a:r>
          </a:p>
          <a:p>
            <a:r>
              <a:rPr lang="tr-TR" altLang="tr-TR" sz="2000" dirty="0">
                <a:latin typeface="Comic Sans MS" pitchFamily="66" charset="0"/>
              </a:rPr>
              <a:t>Hastanın koruyucu donanım kullanması sağlanmalı,</a:t>
            </a:r>
          </a:p>
          <a:p>
            <a:r>
              <a:rPr lang="tr-TR" altLang="tr-TR" sz="2000" dirty="0">
                <a:latin typeface="Comic Sans MS" pitchFamily="66" charset="0"/>
              </a:rPr>
              <a:t>Hastanın sadece çekim yapılacak bölgesi ışınlanmalı,</a:t>
            </a:r>
          </a:p>
          <a:p>
            <a:pPr>
              <a:defRPr/>
            </a:pPr>
            <a:r>
              <a:rPr lang="tr-TR" sz="2000" dirty="0">
                <a:latin typeface="Comic Sans MS" pitchFamily="66" charset="0"/>
              </a:rPr>
              <a:t>Radyasyon uygulamaları yapılırken görüntüleme ünitesinin kapılarının kapalı olmasına dikkat edilmeli,</a:t>
            </a:r>
          </a:p>
          <a:p>
            <a:pPr>
              <a:defRPr/>
            </a:pPr>
            <a:r>
              <a:rPr lang="tr-TR" sz="2000" dirty="0">
                <a:latin typeface="Comic Sans MS" pitchFamily="66" charset="0"/>
              </a:rPr>
              <a:t>Hasta yakınları gerekmedikçe görüntüleme alanına alınmamalı,</a:t>
            </a:r>
          </a:p>
          <a:p>
            <a:pPr>
              <a:defRPr/>
            </a:pPr>
            <a:r>
              <a:rPr lang="tr-TR" sz="2000" dirty="0">
                <a:latin typeface="Comic Sans MS" pitchFamily="66" charset="0"/>
              </a:rPr>
              <a:t>Gebe ve gebelik şüphesi olanlar radyasyon güvenliği konusunda bilgilendirilmelidir.</a:t>
            </a:r>
          </a:p>
          <a:p>
            <a:endParaRPr lang="tr-TR" altLang="tr-TR" sz="2000" dirty="0"/>
          </a:p>
          <a:p>
            <a:endParaRPr lang="tr-TR" sz="2000" dirty="0"/>
          </a:p>
        </p:txBody>
      </p:sp>
      <p:pic>
        <p:nvPicPr>
          <p:cNvPr id="62468" name="Picture 4" descr="gebelik radyasyon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98603" y="4917417"/>
            <a:ext cx="1746793" cy="1785926"/>
          </a:xfrm>
          <a:prstGeom prst="rect">
            <a:avLst/>
          </a:prstGeom>
          <a:noFill/>
        </p:spPr>
      </p:pic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12A75C34-6203-4642-9778-41617BBBA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026" y="-21913"/>
            <a:ext cx="8361947" cy="1143000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Comic Sans MS" pitchFamily="66" charset="0"/>
              </a:rPr>
              <a:t>Engelli Hastalara Yönelik Düzenlemelerin Yapılması</a:t>
            </a:r>
          </a:p>
        </p:txBody>
      </p:sp>
      <p:pic>
        <p:nvPicPr>
          <p:cNvPr id="47106" name="Picture 2" descr="https://encrypted-tbn2.gstatic.com/images?q=tbn:ANd9GcSrBthVQomRvKmmASg4Pp5CuOMT7n97UfUzX-MlUzTPAmKY4j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1268760"/>
            <a:ext cx="1733550" cy="2638426"/>
          </a:xfrm>
          <a:prstGeom prst="rect">
            <a:avLst/>
          </a:prstGeom>
          <a:noFill/>
        </p:spPr>
      </p:pic>
      <p:pic>
        <p:nvPicPr>
          <p:cNvPr id="47108" name="Picture 4" descr="https://encrypted-tbn2.gstatic.com/images?q=tbn:ANd9GcQv7PuNgFvE642a3PxkGmjRTKBbrQjTo9vzQdok4Tf9W9TBErL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3717032"/>
            <a:ext cx="3384376" cy="2160240"/>
          </a:xfrm>
          <a:prstGeom prst="rect">
            <a:avLst/>
          </a:prstGeom>
          <a:noFill/>
        </p:spPr>
      </p:pic>
      <p:pic>
        <p:nvPicPr>
          <p:cNvPr id="47110" name="Picture 6" descr="http://www.yasadikca.com/Client/Image/Upload/Article/dea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628800"/>
            <a:ext cx="1905000" cy="1905000"/>
          </a:xfrm>
          <a:prstGeom prst="rect">
            <a:avLst/>
          </a:prstGeom>
          <a:noFill/>
        </p:spPr>
      </p:pic>
      <p:pic>
        <p:nvPicPr>
          <p:cNvPr id="47112" name="Picture 8" descr="http://3.bp.blogspot.com/-GalwIdQYY1c/Ta1jCqswDYI/AAAAAAAAABc/aCfvWQdsEPM/s200/gorme-engelliler-oren-yerlerini-gezebilecek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1556792"/>
            <a:ext cx="1695450" cy="1905000"/>
          </a:xfrm>
          <a:prstGeom prst="rect">
            <a:avLst/>
          </a:prstGeom>
          <a:noFill/>
        </p:spPr>
      </p:pic>
      <p:sp>
        <p:nvSpPr>
          <p:cNvPr id="9" name="8 Dikdörtgen"/>
          <p:cNvSpPr/>
          <p:nvPr/>
        </p:nvSpPr>
        <p:spPr>
          <a:xfrm>
            <a:off x="4572000" y="593467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pc="-150" dirty="0">
                <a:solidFill>
                  <a:prstClr val="black"/>
                </a:solidFill>
                <a:latin typeface="Comic Sans MS" pitchFamily="66" charset="0"/>
                <a:cs typeface="Arial"/>
              </a:rPr>
              <a:t>Engelli hastalara yönelik en geniş kapsamlı düzenleme 04.07.2012 tarih ve 6353 sayılı Kanun başlatılmıştır</a:t>
            </a:r>
            <a:endParaRPr lang="tr-TR" dirty="0"/>
          </a:p>
        </p:txBody>
      </p:sp>
      <p:pic>
        <p:nvPicPr>
          <p:cNvPr id="10" name="Picture 3" descr="C:\Users\NEUHISQ1\Desktop\NEU Hospital Logo (2).png">
            <a:extLst>
              <a:ext uri="{FF2B5EF4-FFF2-40B4-BE49-F238E27FC236}">
                <a16:creationId xmlns:a16="http://schemas.microsoft.com/office/drawing/2014/main" id="{E608C61A-1ACD-4B02-B6DF-10E68C557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19650"/>
            <a:ext cx="8147248" cy="1143000"/>
          </a:xfrm>
        </p:spPr>
        <p:txBody>
          <a:bodyPr>
            <a:noAutofit/>
          </a:bodyPr>
          <a:lstStyle/>
          <a:p>
            <a:br>
              <a:rPr lang="tr-TR" sz="2400" b="1" dirty="0"/>
            </a:br>
            <a:r>
              <a:rPr lang="tr-TR" sz="2400" b="1" dirty="0">
                <a:latin typeface="Comic Sans MS" pitchFamily="66" charset="0"/>
              </a:rPr>
              <a:t>Engelli Hastalara Yönelik Düzenlemelerin Yapılması</a:t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65104"/>
          </a:xfrm>
        </p:spPr>
        <p:txBody>
          <a:bodyPr>
            <a:normAutofit/>
          </a:bodyPr>
          <a:lstStyle/>
          <a:p>
            <a:endParaRPr lang="tr-TR" sz="2000" dirty="0"/>
          </a:p>
          <a:p>
            <a:pPr>
              <a:buClr>
                <a:srgbClr val="FF0000"/>
              </a:buClr>
              <a:buFont typeface="Wingdings" pitchFamily="2" charset="2"/>
              <a:buChar char="v"/>
            </a:pPr>
            <a:endParaRPr lang="tr-TR" sz="2000" dirty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v"/>
            </a:pPr>
            <a:endParaRPr lang="tr-TR" sz="2000" dirty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v"/>
            </a:pPr>
            <a:r>
              <a:rPr lang="tr-TR" sz="2000" dirty="0">
                <a:latin typeface="Comic Sans MS" pitchFamily="66" charset="0"/>
              </a:rPr>
              <a:t>Engelli hastalara yönelik düzenlemelerin yapılması otopark alanı, lavabo, tuvalet, banyolar  ve asansörler engelli kişilerin kullanımına yönelik düzenlenmelidir.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</a:pPr>
            <a:endParaRPr lang="tr-TR" sz="2000" dirty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v"/>
            </a:pPr>
            <a:endParaRPr lang="tr-TR" sz="2000" dirty="0">
              <a:latin typeface="Comic Sans MS" pitchFamily="66" charset="0"/>
            </a:endParaRPr>
          </a:p>
          <a:p>
            <a:endParaRPr lang="tr-TR" sz="20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896816"/>
            <a:ext cx="4518174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BF624181-2420-414C-AA99-121EA70D1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-15548"/>
            <a:ext cx="7787208" cy="1143000"/>
          </a:xfrm>
        </p:spPr>
        <p:txBody>
          <a:bodyPr>
            <a:noAutofit/>
          </a:bodyPr>
          <a:lstStyle/>
          <a:p>
            <a:r>
              <a:rPr lang="tr-TR" sz="2400" b="1" dirty="0">
                <a:latin typeface="Comic Sans MS" pitchFamily="66" charset="0"/>
              </a:rPr>
              <a:t>Engelli Hastalara Yönelik Düzenlemelerin Yapılması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556792"/>
            <a:ext cx="6192688" cy="4525963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v"/>
            </a:pPr>
            <a:endParaRPr lang="tr-TR" sz="2000" dirty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v"/>
            </a:pPr>
            <a:r>
              <a:rPr lang="tr-TR" sz="2000" dirty="0">
                <a:latin typeface="Comic Sans MS" pitchFamily="66" charset="0"/>
              </a:rPr>
              <a:t>Engelli kişiler için çıkış rampaları ve tutunma barları olmalıdır.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</a:pPr>
            <a:endParaRPr lang="tr-TR" sz="2000" dirty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v"/>
            </a:pPr>
            <a:endParaRPr lang="tr-TR" sz="2000" dirty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v"/>
            </a:pPr>
            <a:endParaRPr lang="tr-TR" sz="2000" dirty="0"/>
          </a:p>
          <a:p>
            <a:pPr>
              <a:buClr>
                <a:srgbClr val="FF0000"/>
              </a:buClr>
              <a:buFont typeface="Wingdings" pitchFamily="2" charset="2"/>
              <a:buChar char="v"/>
            </a:pPr>
            <a:r>
              <a:rPr lang="tr-TR" sz="2000" dirty="0">
                <a:latin typeface="Comic Sans MS" pitchFamily="66" charset="0"/>
              </a:rPr>
              <a:t>Engelli kişiler sağlık hizmeti alırken;Öncelikli kayıt yaptırmaları, poliklinik alanlarında öncelikli oturabilmeliler. Öncelikli muayeneleri sağlanmalıdır.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</a:pPr>
            <a:endParaRPr lang="tr-TR" sz="2400" dirty="0">
              <a:latin typeface="Comic Sans MS" pitchFamily="66" charset="0"/>
            </a:endParaRPr>
          </a:p>
        </p:txBody>
      </p:sp>
      <p:pic>
        <p:nvPicPr>
          <p:cNvPr id="1026" name="Picture 2" descr="engelli rampası, engelli asansörü, engelli araç rampası kullanım  fotoğraflar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3778" y="1484784"/>
            <a:ext cx="2410222" cy="3299556"/>
          </a:xfrm>
          <a:prstGeom prst="rect">
            <a:avLst/>
          </a:prstGeom>
          <a:noFill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389F6471-1F22-4B8C-959D-8AEBAF6A4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52307" y="337794"/>
            <a:ext cx="5239385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  <a:tabLst>
                <a:tab pos="1967230" algn="l"/>
              </a:tabLst>
            </a:pPr>
            <a:r>
              <a:rPr sz="2400" b="1" spc="-10" dirty="0">
                <a:latin typeface="Comic Sans MS" pitchFamily="66" charset="0"/>
                <a:cs typeface="Times New Roman"/>
              </a:rPr>
              <a:t>ÇALIŞAN	SAĞLIĞI</a:t>
            </a:r>
            <a:r>
              <a:rPr sz="2400" b="1" spc="-35" dirty="0">
                <a:latin typeface="Comic Sans MS" pitchFamily="66" charset="0"/>
                <a:cs typeface="Times New Roman"/>
              </a:rPr>
              <a:t> </a:t>
            </a:r>
            <a:r>
              <a:rPr sz="2400" b="1" spc="-10" dirty="0">
                <a:latin typeface="Comic Sans MS" pitchFamily="66" charset="0"/>
                <a:cs typeface="Times New Roman"/>
              </a:rPr>
              <a:t>NEDİR?</a:t>
            </a:r>
            <a:endParaRPr sz="2400" dirty="0">
              <a:latin typeface="Comic Sans MS" pitchFamily="66" charset="0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3605473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15570">
              <a:lnSpc>
                <a:spcPct val="100000"/>
              </a:lnSpc>
              <a:spcBef>
                <a:spcPts val="434"/>
              </a:spcBef>
              <a:buNone/>
            </a:pPr>
            <a:endParaRPr lang="tr-TR" sz="2000" spc="-5" dirty="0">
              <a:latin typeface="Comic Sans MS" pitchFamily="66" charset="0"/>
            </a:endParaRPr>
          </a:p>
          <a:p>
            <a:pPr marL="115570">
              <a:lnSpc>
                <a:spcPct val="100000"/>
              </a:lnSpc>
              <a:spcBef>
                <a:spcPts val="434"/>
              </a:spcBef>
              <a:buNone/>
            </a:pPr>
            <a:endParaRPr lang="tr-TR" sz="2000" spc="-5" dirty="0">
              <a:latin typeface="Comic Sans MS" pitchFamily="66" charset="0"/>
            </a:endParaRPr>
          </a:p>
          <a:p>
            <a:pPr marL="115570">
              <a:lnSpc>
                <a:spcPct val="100000"/>
              </a:lnSpc>
              <a:spcBef>
                <a:spcPts val="434"/>
              </a:spcBef>
              <a:buNone/>
            </a:pPr>
            <a:r>
              <a:rPr sz="2000" spc="-5" dirty="0" err="1">
                <a:latin typeface="Comic Sans MS" pitchFamily="66" charset="0"/>
              </a:rPr>
              <a:t>Çalışanların</a:t>
            </a:r>
            <a:r>
              <a:rPr sz="2000" spc="-5" dirty="0">
                <a:latin typeface="Comic Sans MS" pitchFamily="66" charset="0"/>
              </a:rPr>
              <a:t>;</a:t>
            </a:r>
          </a:p>
          <a:p>
            <a:pPr marL="458470" indent="-342900">
              <a:lnSpc>
                <a:spcPts val="3190"/>
              </a:lnSpc>
              <a:spcBef>
                <a:spcPts val="335"/>
              </a:spcBef>
              <a:buFont typeface="Arial"/>
              <a:buChar char="•"/>
              <a:tabLst>
                <a:tab pos="457834" algn="l"/>
                <a:tab pos="458470" algn="l"/>
              </a:tabLst>
            </a:pPr>
            <a:r>
              <a:rPr sz="2000" spc="-5" dirty="0">
                <a:latin typeface="Comic Sans MS" pitchFamily="66" charset="0"/>
              </a:rPr>
              <a:t>Fiziki, </a:t>
            </a:r>
            <a:r>
              <a:rPr sz="2000" dirty="0">
                <a:latin typeface="Comic Sans MS" pitchFamily="66" charset="0"/>
              </a:rPr>
              <a:t>ruhsal </a:t>
            </a:r>
            <a:r>
              <a:rPr sz="2000" spc="-5" dirty="0">
                <a:latin typeface="Comic Sans MS" pitchFamily="66" charset="0"/>
              </a:rPr>
              <a:t>ve sosyal durumlarının en </a:t>
            </a:r>
            <a:r>
              <a:rPr sz="2000" spc="-5" dirty="0" err="1">
                <a:latin typeface="Comic Sans MS" pitchFamily="66" charset="0"/>
              </a:rPr>
              <a:t>üst</a:t>
            </a:r>
            <a:r>
              <a:rPr sz="2000" spc="-55" dirty="0">
                <a:latin typeface="Comic Sans MS" pitchFamily="66" charset="0"/>
              </a:rPr>
              <a:t> </a:t>
            </a:r>
            <a:r>
              <a:rPr sz="2000" spc="-5" dirty="0" err="1">
                <a:latin typeface="Comic Sans MS" pitchFamily="66" charset="0"/>
              </a:rPr>
              <a:t>düzeye</a:t>
            </a:r>
            <a:r>
              <a:rPr lang="tr-TR" sz="2000" spc="-5" dirty="0">
                <a:latin typeface="Comic Sans MS" pitchFamily="66" charset="0"/>
              </a:rPr>
              <a:t> </a:t>
            </a:r>
            <a:r>
              <a:rPr sz="2000" spc="-5" dirty="0" err="1">
                <a:latin typeface="Comic Sans MS" pitchFamily="66" charset="0"/>
              </a:rPr>
              <a:t>taşınması</a:t>
            </a:r>
            <a:r>
              <a:rPr sz="2000" spc="-5" dirty="0">
                <a:latin typeface="Comic Sans MS" pitchFamily="66" charset="0"/>
              </a:rPr>
              <a:t> ve </a:t>
            </a:r>
            <a:r>
              <a:rPr sz="2000" dirty="0">
                <a:latin typeface="Comic Sans MS" pitchFamily="66" charset="0"/>
              </a:rPr>
              <a:t>sağlıklarına </a:t>
            </a:r>
            <a:r>
              <a:rPr sz="2000" spc="-5" dirty="0">
                <a:latin typeface="Comic Sans MS" pitchFamily="66" charset="0"/>
              </a:rPr>
              <a:t>gelebilecek zararların en</a:t>
            </a:r>
            <a:r>
              <a:rPr sz="2000" spc="-60" dirty="0">
                <a:latin typeface="Comic Sans MS" pitchFamily="66" charset="0"/>
              </a:rPr>
              <a:t> </a:t>
            </a:r>
            <a:r>
              <a:rPr sz="2000" spc="-10" dirty="0">
                <a:latin typeface="Comic Sans MS" pitchFamily="66" charset="0"/>
              </a:rPr>
              <a:t>aza  </a:t>
            </a:r>
            <a:r>
              <a:rPr sz="2000" spc="-5" dirty="0">
                <a:latin typeface="Comic Sans MS" pitchFamily="66" charset="0"/>
              </a:rPr>
              <a:t>indirilmesi</a:t>
            </a:r>
            <a:r>
              <a:rPr sz="2000" spc="-20" dirty="0">
                <a:latin typeface="Comic Sans MS" pitchFamily="66" charset="0"/>
              </a:rPr>
              <a:t> </a:t>
            </a:r>
            <a:r>
              <a:rPr sz="2000" spc="-5" dirty="0">
                <a:latin typeface="Comic Sans MS" pitchFamily="66" charset="0"/>
              </a:rPr>
              <a:t>için</a:t>
            </a:r>
          </a:p>
          <a:p>
            <a:pPr marL="458470" indent="-342900">
              <a:lnSpc>
                <a:spcPct val="100000"/>
              </a:lnSpc>
              <a:spcBef>
                <a:spcPts val="285"/>
              </a:spcBef>
              <a:buFont typeface="Arial"/>
              <a:buChar char="•"/>
              <a:tabLst>
                <a:tab pos="457834" algn="l"/>
                <a:tab pos="458470" algn="l"/>
              </a:tabLst>
            </a:pPr>
            <a:r>
              <a:rPr sz="2000" spc="-5" dirty="0">
                <a:latin typeface="Comic Sans MS" pitchFamily="66" charset="0"/>
              </a:rPr>
              <a:t>Korunma yöntemlerinin</a:t>
            </a:r>
            <a:r>
              <a:rPr sz="2000" spc="-15" dirty="0">
                <a:latin typeface="Comic Sans MS" pitchFamily="66" charset="0"/>
              </a:rPr>
              <a:t> </a:t>
            </a:r>
            <a:r>
              <a:rPr sz="2000" spc="-5" dirty="0">
                <a:latin typeface="Comic Sans MS" pitchFamily="66" charset="0"/>
              </a:rPr>
              <a:t>uygulanması,</a:t>
            </a:r>
          </a:p>
          <a:p>
            <a:pPr marL="458470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457834" algn="l"/>
                <a:tab pos="458470" algn="l"/>
              </a:tabLst>
            </a:pPr>
            <a:r>
              <a:rPr sz="2000" spc="-5" dirty="0">
                <a:latin typeface="Comic Sans MS" pitchFamily="66" charset="0"/>
              </a:rPr>
              <a:t>Kişinin </a:t>
            </a:r>
            <a:r>
              <a:rPr sz="2000" dirty="0">
                <a:latin typeface="Comic Sans MS" pitchFamily="66" charset="0"/>
              </a:rPr>
              <a:t>işine </a:t>
            </a:r>
            <a:r>
              <a:rPr sz="2000" spc="-5" dirty="0">
                <a:latin typeface="Comic Sans MS" pitchFamily="66" charset="0"/>
              </a:rPr>
              <a:t>ve işin </a:t>
            </a:r>
            <a:r>
              <a:rPr sz="2000" dirty="0">
                <a:latin typeface="Comic Sans MS" pitchFamily="66" charset="0"/>
              </a:rPr>
              <a:t>kişiye</a:t>
            </a:r>
            <a:r>
              <a:rPr sz="2000" spc="-75" dirty="0">
                <a:latin typeface="Comic Sans MS" pitchFamily="66" charset="0"/>
              </a:rPr>
              <a:t> </a:t>
            </a:r>
            <a:r>
              <a:rPr sz="2000" spc="-15" dirty="0">
                <a:latin typeface="Comic Sans MS" pitchFamily="66" charset="0"/>
              </a:rPr>
              <a:t>uygunluğudur.</a:t>
            </a:r>
          </a:p>
          <a:p>
            <a:pPr marL="102870">
              <a:lnSpc>
                <a:spcPct val="100000"/>
              </a:lnSpc>
            </a:pPr>
            <a:endParaRPr sz="2000" dirty="0"/>
          </a:p>
          <a:p>
            <a:pPr marL="115570">
              <a:lnSpc>
                <a:spcPct val="100000"/>
              </a:lnSpc>
              <a:spcBef>
                <a:spcPts val="2285"/>
              </a:spcBef>
              <a:buNone/>
            </a:pPr>
            <a:endParaRPr sz="2000" dirty="0"/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75982732-0D72-457F-A868-F106DAF28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3568" y="116632"/>
            <a:ext cx="7355160" cy="534736"/>
          </a:xfrm>
          <a:prstGeom prst="rect">
            <a:avLst/>
          </a:prstGeom>
        </p:spPr>
        <p:txBody>
          <a:bodyPr vert="horz" wrap="square" lIns="0" tIns="163804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445"/>
              </a:spcBef>
            </a:pPr>
            <a:r>
              <a:rPr lang="tr-TR" sz="2400" b="1" dirty="0">
                <a:latin typeface="Comic Sans MS" pitchFamily="66" charset="0"/>
                <a:cs typeface="Times New Roman"/>
              </a:rPr>
              <a:t>Sağlık</a:t>
            </a:r>
            <a:r>
              <a:rPr lang="tr-TR" sz="2400" b="1" spc="-30" dirty="0">
                <a:latin typeface="Comic Sans MS" pitchFamily="66" charset="0"/>
                <a:cs typeface="Times New Roman"/>
              </a:rPr>
              <a:t> </a:t>
            </a:r>
            <a:r>
              <a:rPr lang="tr-TR" sz="2400" b="1" dirty="0">
                <a:latin typeface="Comic Sans MS" pitchFamily="66" charset="0"/>
                <a:cs typeface="Times New Roman"/>
              </a:rPr>
              <a:t>Sektöründe</a:t>
            </a:r>
            <a:r>
              <a:rPr lang="tr-TR" sz="2400" dirty="0">
                <a:latin typeface="Comic Sans MS" pitchFamily="66" charset="0"/>
                <a:cs typeface="Times New Roman"/>
              </a:rPr>
              <a:t> </a:t>
            </a:r>
            <a:r>
              <a:rPr lang="tr-TR" sz="2400" b="1" spc="-5" dirty="0">
                <a:latin typeface="Comic Sans MS" pitchFamily="66" charset="0"/>
                <a:cs typeface="Times New Roman"/>
              </a:rPr>
              <a:t>İş </a:t>
            </a:r>
            <a:r>
              <a:rPr lang="tr-TR" sz="2400" b="1" dirty="0">
                <a:latin typeface="Comic Sans MS" pitchFamily="66" charset="0"/>
                <a:cs typeface="Times New Roman"/>
              </a:rPr>
              <a:t>Kazaları Risk</a:t>
            </a:r>
            <a:r>
              <a:rPr lang="tr-TR" sz="2400" b="1" spc="-75" dirty="0">
                <a:latin typeface="Comic Sans MS" pitchFamily="66" charset="0"/>
                <a:cs typeface="Times New Roman"/>
              </a:rPr>
              <a:t> </a:t>
            </a:r>
            <a:r>
              <a:rPr lang="tr-TR" sz="2400" b="1" dirty="0">
                <a:latin typeface="Comic Sans MS" pitchFamily="66" charset="0"/>
                <a:cs typeface="Times New Roman"/>
              </a:rPr>
              <a:t>Grupları;</a:t>
            </a:r>
            <a:endParaRPr lang="tr-TR" sz="2400" dirty="0">
              <a:latin typeface="Comic Sans MS" pitchFamily="66" charset="0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79712" y="1628800"/>
            <a:ext cx="4449182" cy="3023905"/>
          </a:xfrm>
          <a:prstGeom prst="rect">
            <a:avLst/>
          </a:prstGeom>
        </p:spPr>
        <p:txBody>
          <a:bodyPr vert="horz" wrap="square" lIns="0" tIns="2260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780"/>
              </a:spcBef>
              <a:buClr>
                <a:srgbClr val="FF0000"/>
              </a:buClr>
              <a:buFont typeface="Wingdings" pitchFamily="2" charset="2"/>
              <a:buChar char="Ø"/>
              <a:tabLst>
                <a:tab pos="355600" algn="l"/>
                <a:tab pos="356235" algn="l"/>
              </a:tabLst>
            </a:pPr>
            <a:r>
              <a:rPr sz="2400" spc="-10" dirty="0">
                <a:latin typeface="Comic Sans MS" pitchFamily="66" charset="0"/>
                <a:cs typeface="Times New Roman"/>
              </a:rPr>
              <a:t>Hemşireler </a:t>
            </a:r>
            <a:r>
              <a:rPr sz="2400" spc="-5" dirty="0">
                <a:latin typeface="Comic Sans MS" pitchFamily="66" charset="0"/>
                <a:cs typeface="Times New Roman"/>
              </a:rPr>
              <a:t>,</a:t>
            </a:r>
            <a:r>
              <a:rPr sz="2400" spc="10" dirty="0">
                <a:latin typeface="Comic Sans MS" pitchFamily="66" charset="0"/>
                <a:cs typeface="Times New Roman"/>
              </a:rPr>
              <a:t> </a:t>
            </a:r>
            <a:r>
              <a:rPr sz="2400" spc="-5" dirty="0">
                <a:latin typeface="Comic Sans MS" pitchFamily="66" charset="0"/>
                <a:cs typeface="Times New Roman"/>
              </a:rPr>
              <a:t>Ebeler</a:t>
            </a:r>
            <a:endParaRPr sz="2400" dirty="0">
              <a:latin typeface="Comic Sans MS" pitchFamily="66" charset="0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680"/>
              </a:spcBef>
              <a:buClr>
                <a:srgbClr val="FF0000"/>
              </a:buClr>
              <a:buFont typeface="Wingdings" pitchFamily="2" charset="2"/>
              <a:buChar char="Ø"/>
              <a:tabLst>
                <a:tab pos="355600" algn="l"/>
                <a:tab pos="356235" algn="l"/>
              </a:tabLst>
            </a:pPr>
            <a:r>
              <a:rPr sz="2400" spc="-5" dirty="0">
                <a:latin typeface="Comic Sans MS" pitchFamily="66" charset="0"/>
                <a:cs typeface="Times New Roman"/>
              </a:rPr>
              <a:t>Hekimler</a:t>
            </a:r>
            <a:endParaRPr sz="2400" dirty="0">
              <a:latin typeface="Comic Sans MS" pitchFamily="66" charset="0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680"/>
              </a:spcBef>
              <a:buClr>
                <a:srgbClr val="FF0000"/>
              </a:buClr>
              <a:buFont typeface="Wingdings" pitchFamily="2" charset="2"/>
              <a:buChar char="Ø"/>
              <a:tabLst>
                <a:tab pos="355600" algn="l"/>
                <a:tab pos="356235" algn="l"/>
              </a:tabLst>
            </a:pPr>
            <a:r>
              <a:rPr sz="2400" spc="-30" dirty="0">
                <a:latin typeface="Comic Sans MS" pitchFamily="66" charset="0"/>
                <a:cs typeface="Times New Roman"/>
              </a:rPr>
              <a:t>Temizlik</a:t>
            </a:r>
            <a:r>
              <a:rPr sz="2400" spc="-5" dirty="0">
                <a:latin typeface="Comic Sans MS" pitchFamily="66" charset="0"/>
                <a:cs typeface="Times New Roman"/>
              </a:rPr>
              <a:t> Görevlileri</a:t>
            </a:r>
            <a:endParaRPr sz="2400" dirty="0">
              <a:latin typeface="Comic Sans MS" pitchFamily="66" charset="0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680"/>
              </a:spcBef>
              <a:buClr>
                <a:srgbClr val="FF0000"/>
              </a:buClr>
              <a:buFont typeface="Wingdings" pitchFamily="2" charset="2"/>
              <a:buChar char="Ø"/>
              <a:tabLst>
                <a:tab pos="355600" algn="l"/>
                <a:tab pos="356235" algn="l"/>
              </a:tabLst>
            </a:pPr>
            <a:r>
              <a:rPr sz="2400" spc="-35" dirty="0">
                <a:latin typeface="Comic Sans MS" pitchFamily="66" charset="0"/>
                <a:cs typeface="Times New Roman"/>
              </a:rPr>
              <a:t>Teknik</a:t>
            </a:r>
            <a:r>
              <a:rPr sz="2400" spc="-15" dirty="0">
                <a:latin typeface="Comic Sans MS" pitchFamily="66" charset="0"/>
                <a:cs typeface="Times New Roman"/>
              </a:rPr>
              <a:t> </a:t>
            </a:r>
            <a:r>
              <a:rPr sz="2400" spc="-5" dirty="0">
                <a:latin typeface="Comic Sans MS" pitchFamily="66" charset="0"/>
                <a:cs typeface="Times New Roman"/>
              </a:rPr>
              <a:t>Personel</a:t>
            </a:r>
            <a:endParaRPr sz="2400" dirty="0">
              <a:latin typeface="Comic Sans MS" pitchFamily="66" charset="0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250"/>
              </a:spcBef>
              <a:buClr>
                <a:srgbClr val="FF0000"/>
              </a:buClr>
              <a:buFont typeface="Wingdings" pitchFamily="2" charset="2"/>
              <a:buChar char="Ø"/>
              <a:tabLst>
                <a:tab pos="355600" algn="l"/>
                <a:tab pos="356235" algn="l"/>
              </a:tabLst>
            </a:pPr>
            <a:r>
              <a:rPr sz="2400" spc="-10" dirty="0">
                <a:latin typeface="Comic Sans MS" pitchFamily="66" charset="0"/>
                <a:cs typeface="Times New Roman"/>
              </a:rPr>
              <a:t>Diğer </a:t>
            </a:r>
            <a:r>
              <a:rPr sz="2400" spc="-5" dirty="0">
                <a:latin typeface="Comic Sans MS" pitchFamily="66" charset="0"/>
                <a:cs typeface="Times New Roman"/>
              </a:rPr>
              <a:t>Sağlık</a:t>
            </a:r>
            <a:r>
              <a:rPr sz="2400" spc="-35" dirty="0">
                <a:latin typeface="Comic Sans MS" pitchFamily="66" charset="0"/>
                <a:cs typeface="Times New Roman"/>
              </a:rPr>
              <a:t> </a:t>
            </a:r>
            <a:r>
              <a:rPr sz="2400" spc="-5" dirty="0">
                <a:latin typeface="Comic Sans MS" pitchFamily="66" charset="0"/>
                <a:cs typeface="Times New Roman"/>
              </a:rPr>
              <a:t>Çalışanları</a:t>
            </a:r>
            <a:endParaRPr sz="2400" dirty="0">
              <a:latin typeface="Comic Sans MS" pitchFamily="66" charset="0"/>
              <a:cs typeface="Times New Roman"/>
            </a:endParaRPr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0ADED208-BB79-4923-A49E-8F9F36215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9163" y="106878"/>
            <a:ext cx="6455773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omic Sans MS" pitchFamily="66" charset="0"/>
                <a:cs typeface="Times New Roman"/>
              </a:rPr>
              <a:t>Sağlık </a:t>
            </a:r>
            <a:r>
              <a:rPr sz="2400" b="1" spc="-5" dirty="0">
                <a:latin typeface="Comic Sans MS" pitchFamily="66" charset="0"/>
                <a:cs typeface="Times New Roman"/>
              </a:rPr>
              <a:t>Çalışanlarının </a:t>
            </a:r>
            <a:r>
              <a:rPr sz="2400" b="1" dirty="0">
                <a:latin typeface="Comic Sans MS" pitchFamily="66" charset="0"/>
                <a:cs typeface="Times New Roman"/>
              </a:rPr>
              <a:t>Maruz </a:t>
            </a:r>
            <a:r>
              <a:rPr sz="2400" b="1" dirty="0" err="1">
                <a:latin typeface="Comic Sans MS" pitchFamily="66" charset="0"/>
                <a:cs typeface="Times New Roman"/>
              </a:rPr>
              <a:t>Kaldığı</a:t>
            </a:r>
            <a:r>
              <a:rPr sz="2400" b="1" spc="-125" dirty="0">
                <a:latin typeface="Comic Sans MS" pitchFamily="66" charset="0"/>
                <a:cs typeface="Times New Roman"/>
              </a:rPr>
              <a:t> </a:t>
            </a:r>
            <a:r>
              <a:rPr sz="2400" b="1" spc="-5" dirty="0" err="1">
                <a:latin typeface="Comic Sans MS" pitchFamily="66" charset="0"/>
                <a:cs typeface="Times New Roman"/>
              </a:rPr>
              <a:t>Durumlar</a:t>
            </a:r>
            <a:r>
              <a:rPr lang="tr-TR" sz="2400" b="1" spc="-5" dirty="0">
                <a:latin typeface="Comic Sans MS" pitchFamily="66" charset="0"/>
                <a:cs typeface="Times New Roman"/>
              </a:rPr>
              <a:t>;</a:t>
            </a:r>
            <a:endParaRPr sz="2400" dirty="0">
              <a:latin typeface="Comic Sans MS" pitchFamily="66" charset="0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540" y="1340767"/>
            <a:ext cx="7145020" cy="4260782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520065" indent="-507365">
              <a:lnSpc>
                <a:spcPct val="100000"/>
              </a:lnSpc>
              <a:spcBef>
                <a:spcPts val="725"/>
              </a:spcBef>
              <a:buFont typeface="Arial"/>
              <a:buChar char="•"/>
              <a:tabLst>
                <a:tab pos="520065" algn="l"/>
                <a:tab pos="520700" algn="l"/>
              </a:tabLst>
            </a:pPr>
            <a:endParaRPr lang="tr-TR" sz="2000" spc="-5" dirty="0">
              <a:latin typeface="Comic Sans MS" pitchFamily="66" charset="0"/>
              <a:cs typeface="Times New Roman"/>
            </a:endParaRPr>
          </a:p>
          <a:p>
            <a:pPr marL="520065" indent="-507365">
              <a:lnSpc>
                <a:spcPct val="100000"/>
              </a:lnSpc>
              <a:spcBef>
                <a:spcPts val="725"/>
              </a:spcBef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sz="2000" spc="-5" dirty="0" err="1">
                <a:latin typeface="Comic Sans MS" pitchFamily="66" charset="0"/>
                <a:cs typeface="Times New Roman"/>
              </a:rPr>
              <a:t>Kimyasal</a:t>
            </a:r>
            <a:r>
              <a:rPr sz="2000" spc="-5" dirty="0">
                <a:latin typeface="Comic Sans MS" pitchFamily="66" charset="0"/>
                <a:cs typeface="Times New Roman"/>
              </a:rPr>
              <a:t> tehlikeler (alerjen </a:t>
            </a:r>
            <a:r>
              <a:rPr sz="2000" spc="-15" dirty="0">
                <a:latin typeface="Comic Sans MS" pitchFamily="66" charset="0"/>
                <a:cs typeface="Times New Roman"/>
              </a:rPr>
              <a:t>maddeler, </a:t>
            </a:r>
            <a:r>
              <a:rPr sz="2000" spc="-5" dirty="0">
                <a:latin typeface="Comic Sans MS" pitchFamily="66" charset="0"/>
                <a:cs typeface="Times New Roman"/>
              </a:rPr>
              <a:t>latex,</a:t>
            </a:r>
            <a:r>
              <a:rPr sz="2000" spc="50" dirty="0">
                <a:latin typeface="Comic Sans MS" pitchFamily="66" charset="0"/>
                <a:cs typeface="Times New Roman"/>
              </a:rPr>
              <a:t> </a:t>
            </a:r>
            <a:r>
              <a:rPr sz="2000" spc="-5" dirty="0">
                <a:latin typeface="Comic Sans MS" pitchFamily="66" charset="0"/>
                <a:cs typeface="Times New Roman"/>
              </a:rPr>
              <a:t>civa)</a:t>
            </a:r>
            <a:endParaRPr sz="2000" dirty="0">
              <a:latin typeface="Comic Sans MS" pitchFamily="66" charset="0"/>
              <a:cs typeface="Times New Roman"/>
            </a:endParaRPr>
          </a:p>
          <a:p>
            <a:pPr marL="520065" indent="-507365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sz="2000" spc="-5" dirty="0">
                <a:latin typeface="Comic Sans MS" pitchFamily="66" charset="0"/>
                <a:cs typeface="Times New Roman"/>
              </a:rPr>
              <a:t>Fiziksel </a:t>
            </a:r>
            <a:r>
              <a:rPr sz="2000" dirty="0">
                <a:latin typeface="Comic Sans MS" pitchFamily="66" charset="0"/>
                <a:cs typeface="Times New Roman"/>
              </a:rPr>
              <a:t>faktörler (Gürültü,</a:t>
            </a:r>
            <a:r>
              <a:rPr sz="2000" spc="-50" dirty="0">
                <a:latin typeface="Comic Sans MS" pitchFamily="66" charset="0"/>
                <a:cs typeface="Times New Roman"/>
              </a:rPr>
              <a:t> </a:t>
            </a:r>
            <a:r>
              <a:rPr sz="2000" dirty="0">
                <a:latin typeface="Comic Sans MS" pitchFamily="66" charset="0"/>
                <a:cs typeface="Times New Roman"/>
              </a:rPr>
              <a:t>aydınlatma)</a:t>
            </a:r>
          </a:p>
          <a:p>
            <a:pPr marL="520065" indent="-507365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sz="2000" spc="-5" dirty="0">
                <a:latin typeface="Comic Sans MS" pitchFamily="66" charset="0"/>
                <a:cs typeface="Times New Roman"/>
              </a:rPr>
              <a:t>Kesici delici aletle</a:t>
            </a:r>
            <a:r>
              <a:rPr sz="2000" spc="-10" dirty="0">
                <a:latin typeface="Comic Sans MS" pitchFamily="66" charset="0"/>
                <a:cs typeface="Times New Roman"/>
              </a:rPr>
              <a:t> </a:t>
            </a:r>
            <a:r>
              <a:rPr sz="2000" spc="-5" dirty="0">
                <a:latin typeface="Comic Sans MS" pitchFamily="66" charset="0"/>
                <a:cs typeface="Times New Roman"/>
              </a:rPr>
              <a:t>yaralanma</a:t>
            </a:r>
            <a:endParaRPr sz="2000" dirty="0">
              <a:latin typeface="Comic Sans MS" pitchFamily="66" charset="0"/>
              <a:cs typeface="Times New Roman"/>
            </a:endParaRPr>
          </a:p>
          <a:p>
            <a:pPr marL="520065" indent="-507365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sz="2000" dirty="0">
                <a:latin typeface="Comic Sans MS" pitchFamily="66" charset="0"/>
                <a:cs typeface="Times New Roman"/>
              </a:rPr>
              <a:t>Radyasyon </a:t>
            </a:r>
            <a:r>
              <a:rPr sz="2000" spc="-5" dirty="0">
                <a:latin typeface="Comic Sans MS" pitchFamily="66" charset="0"/>
                <a:cs typeface="Times New Roman"/>
              </a:rPr>
              <a:t>kaynaklı risk</a:t>
            </a:r>
            <a:r>
              <a:rPr sz="2000" spc="-30" dirty="0">
                <a:latin typeface="Comic Sans MS" pitchFamily="66" charset="0"/>
                <a:cs typeface="Times New Roman"/>
              </a:rPr>
              <a:t> </a:t>
            </a:r>
            <a:r>
              <a:rPr sz="2000" dirty="0">
                <a:latin typeface="Comic Sans MS" pitchFamily="66" charset="0"/>
                <a:cs typeface="Times New Roman"/>
              </a:rPr>
              <a:t>unsurları</a:t>
            </a:r>
          </a:p>
          <a:p>
            <a:pPr marL="520065" indent="-507365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sz="2000" dirty="0">
                <a:latin typeface="Comic Sans MS" pitchFamily="66" charset="0"/>
                <a:cs typeface="Times New Roman"/>
              </a:rPr>
              <a:t>Kanserojen </a:t>
            </a:r>
            <a:r>
              <a:rPr sz="2000" spc="-5" dirty="0">
                <a:latin typeface="Comic Sans MS" pitchFamily="66" charset="0"/>
                <a:cs typeface="Times New Roman"/>
              </a:rPr>
              <a:t>mutojen maddeler </a:t>
            </a:r>
            <a:r>
              <a:rPr sz="2000" dirty="0">
                <a:latin typeface="Comic Sans MS" pitchFamily="66" charset="0"/>
                <a:cs typeface="Times New Roman"/>
              </a:rPr>
              <a:t>(sitotoksik</a:t>
            </a:r>
            <a:r>
              <a:rPr sz="2000" spc="-50" dirty="0">
                <a:latin typeface="Comic Sans MS" pitchFamily="66" charset="0"/>
                <a:cs typeface="Times New Roman"/>
              </a:rPr>
              <a:t> </a:t>
            </a:r>
            <a:r>
              <a:rPr sz="2000" spc="-5" dirty="0">
                <a:latin typeface="Comic Sans MS" pitchFamily="66" charset="0"/>
                <a:cs typeface="Times New Roman"/>
              </a:rPr>
              <a:t>ajanlar)</a:t>
            </a:r>
            <a:endParaRPr sz="2000" dirty="0">
              <a:latin typeface="Comic Sans MS" pitchFamily="66" charset="0"/>
              <a:cs typeface="Times New Roman"/>
            </a:endParaRPr>
          </a:p>
          <a:p>
            <a:pPr marL="520065" indent="-507365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sz="2000" dirty="0">
                <a:latin typeface="Comic Sans MS" pitchFamily="66" charset="0"/>
                <a:cs typeface="Times New Roman"/>
              </a:rPr>
              <a:t>Enfeksiyon </a:t>
            </a:r>
            <a:r>
              <a:rPr sz="2000" spc="-5" dirty="0">
                <a:latin typeface="Comic Sans MS" pitchFamily="66" charset="0"/>
                <a:cs typeface="Times New Roman"/>
              </a:rPr>
              <a:t>bulaşma</a:t>
            </a:r>
            <a:r>
              <a:rPr sz="2000" spc="-35" dirty="0">
                <a:latin typeface="Comic Sans MS" pitchFamily="66" charset="0"/>
                <a:cs typeface="Times New Roman"/>
              </a:rPr>
              <a:t> </a:t>
            </a:r>
            <a:r>
              <a:rPr sz="2000" spc="-5" dirty="0">
                <a:latin typeface="Comic Sans MS" pitchFamily="66" charset="0"/>
                <a:cs typeface="Times New Roman"/>
              </a:rPr>
              <a:t>riski</a:t>
            </a:r>
            <a:endParaRPr sz="2000" dirty="0">
              <a:latin typeface="Comic Sans MS" pitchFamily="66" charset="0"/>
              <a:cs typeface="Times New Roman"/>
            </a:endParaRPr>
          </a:p>
          <a:p>
            <a:pPr marL="520065" indent="-507365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sz="2000" dirty="0">
                <a:latin typeface="Comic Sans MS" pitchFamily="66" charset="0"/>
                <a:cs typeface="Times New Roman"/>
              </a:rPr>
              <a:t>Tıbbi </a:t>
            </a:r>
            <a:r>
              <a:rPr sz="2000" spc="-5" dirty="0">
                <a:latin typeface="Comic Sans MS" pitchFamily="66" charset="0"/>
                <a:cs typeface="Times New Roman"/>
              </a:rPr>
              <a:t>atıklar (enfekte </a:t>
            </a:r>
            <a:r>
              <a:rPr sz="2000" dirty="0">
                <a:latin typeface="Comic Sans MS" pitchFamily="66" charset="0"/>
                <a:cs typeface="Times New Roman"/>
              </a:rPr>
              <a:t>ve biyolojik</a:t>
            </a:r>
            <a:r>
              <a:rPr sz="2000" spc="-45" dirty="0">
                <a:latin typeface="Comic Sans MS" pitchFamily="66" charset="0"/>
                <a:cs typeface="Times New Roman"/>
              </a:rPr>
              <a:t> </a:t>
            </a:r>
            <a:r>
              <a:rPr sz="2000" spc="-5" dirty="0">
                <a:latin typeface="Comic Sans MS" pitchFamily="66" charset="0"/>
                <a:cs typeface="Times New Roman"/>
              </a:rPr>
              <a:t>atıklar)</a:t>
            </a:r>
            <a:endParaRPr sz="2000" dirty="0">
              <a:latin typeface="Comic Sans MS" pitchFamily="66" charset="0"/>
              <a:cs typeface="Times New Roman"/>
            </a:endParaRPr>
          </a:p>
          <a:p>
            <a:pPr marL="520065" indent="-507365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sz="2000" spc="-20" dirty="0">
                <a:latin typeface="Comic Sans MS" pitchFamily="66" charset="0"/>
                <a:cs typeface="Times New Roman"/>
              </a:rPr>
              <a:t>Tehlikeli </a:t>
            </a:r>
            <a:r>
              <a:rPr sz="2000" dirty="0">
                <a:latin typeface="Comic Sans MS" pitchFamily="66" charset="0"/>
                <a:cs typeface="Times New Roman"/>
              </a:rPr>
              <a:t>atıklar</a:t>
            </a:r>
            <a:r>
              <a:rPr sz="2000" spc="-10" dirty="0">
                <a:latin typeface="Comic Sans MS" pitchFamily="66" charset="0"/>
                <a:cs typeface="Times New Roman"/>
              </a:rPr>
              <a:t> </a:t>
            </a:r>
            <a:r>
              <a:rPr sz="2000" dirty="0">
                <a:latin typeface="Comic Sans MS" pitchFamily="66" charset="0"/>
                <a:cs typeface="Times New Roman"/>
              </a:rPr>
              <a:t>(radyoaktif)</a:t>
            </a:r>
          </a:p>
          <a:p>
            <a:pPr marL="520065" indent="-507365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sz="2000" spc="-5" dirty="0" err="1">
                <a:latin typeface="Comic Sans MS" pitchFamily="66" charset="0"/>
                <a:cs typeface="Times New Roman"/>
              </a:rPr>
              <a:t>Kas-iskelet</a:t>
            </a:r>
            <a:r>
              <a:rPr sz="2000" spc="-10" dirty="0">
                <a:latin typeface="Comic Sans MS" pitchFamily="66" charset="0"/>
                <a:cs typeface="Times New Roman"/>
              </a:rPr>
              <a:t> </a:t>
            </a:r>
            <a:r>
              <a:rPr sz="2000" spc="-5" dirty="0" err="1">
                <a:latin typeface="Comic Sans MS" pitchFamily="66" charset="0"/>
                <a:cs typeface="Times New Roman"/>
              </a:rPr>
              <a:t>yaralanmala</a:t>
            </a:r>
            <a:r>
              <a:rPr lang="tr-TR" sz="2000" spc="-5" dirty="0">
                <a:latin typeface="Comic Sans MS" pitchFamily="66" charset="0"/>
                <a:cs typeface="Times New Roman"/>
              </a:rPr>
              <a:t>r</a:t>
            </a:r>
            <a:r>
              <a:rPr sz="2000" spc="-5" dirty="0">
                <a:latin typeface="Comic Sans MS" pitchFamily="66" charset="0"/>
                <a:cs typeface="Times New Roman"/>
              </a:rPr>
              <a:t>ı</a:t>
            </a:r>
            <a:endParaRPr sz="2000" dirty="0">
              <a:latin typeface="Comic Sans MS" pitchFamily="66" charset="0"/>
              <a:cs typeface="Times New Roman"/>
            </a:endParaRPr>
          </a:p>
          <a:p>
            <a:pPr marL="520065" indent="-507365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sz="2000" spc="-5" dirty="0">
                <a:latin typeface="Comic Sans MS" pitchFamily="66" charset="0"/>
                <a:cs typeface="Times New Roman"/>
              </a:rPr>
              <a:t>Psiko-sosyal Faktörler (travma,</a:t>
            </a:r>
            <a:r>
              <a:rPr sz="2000" spc="-40" dirty="0">
                <a:latin typeface="Comic Sans MS" pitchFamily="66" charset="0"/>
                <a:cs typeface="Times New Roman"/>
              </a:rPr>
              <a:t> </a:t>
            </a:r>
            <a:r>
              <a:rPr sz="2000" spc="-5" dirty="0">
                <a:latin typeface="Comic Sans MS" pitchFamily="66" charset="0"/>
                <a:cs typeface="Times New Roman"/>
              </a:rPr>
              <a:t>şiddet)</a:t>
            </a:r>
            <a:endParaRPr sz="2000" dirty="0">
              <a:latin typeface="Comic Sans MS" pitchFamily="66" charset="0"/>
              <a:cs typeface="Times New Roman"/>
            </a:endParaRPr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AA522D2E-2DAE-4921-90FC-741F92AFA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8757" y="116632"/>
            <a:ext cx="6166485" cy="24605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30100"/>
              </a:lnSpc>
              <a:spcBef>
                <a:spcPts val="95"/>
              </a:spcBef>
            </a:pPr>
            <a:r>
              <a:rPr sz="2400" b="1" dirty="0">
                <a:solidFill>
                  <a:srgbClr val="FF0000"/>
                </a:solidFill>
                <a:latin typeface="Comic Sans MS" pitchFamily="66" charset="0"/>
                <a:cs typeface="Times New Roman"/>
              </a:rPr>
              <a:t>KESİCİ </a:t>
            </a:r>
            <a:r>
              <a:rPr sz="2400" b="1" spc="-5" dirty="0">
                <a:solidFill>
                  <a:srgbClr val="FF0000"/>
                </a:solidFill>
                <a:latin typeface="Comic Sans MS" pitchFamily="66" charset="0"/>
                <a:cs typeface="Times New Roman"/>
              </a:rPr>
              <a:t>ALETLERLE </a:t>
            </a:r>
            <a:r>
              <a:rPr sz="2400" b="1" dirty="0">
                <a:solidFill>
                  <a:srgbClr val="FF0000"/>
                </a:solidFill>
                <a:latin typeface="Comic Sans MS" pitchFamily="66" charset="0"/>
                <a:cs typeface="Times New Roman"/>
              </a:rPr>
              <a:t>VE </a:t>
            </a:r>
            <a:r>
              <a:rPr sz="2400" b="1" spc="-5" dirty="0">
                <a:solidFill>
                  <a:srgbClr val="FF0000"/>
                </a:solidFill>
                <a:latin typeface="Comic Sans MS" pitchFamily="66" charset="0"/>
                <a:cs typeface="Times New Roman"/>
              </a:rPr>
              <a:t>İĞNE</a:t>
            </a:r>
            <a:r>
              <a:rPr sz="2400" b="1" spc="-240" dirty="0">
                <a:solidFill>
                  <a:srgbClr val="FF0000"/>
                </a:solidFill>
                <a:latin typeface="Comic Sans MS" pitchFamily="66" charset="0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omic Sans MS" pitchFamily="66" charset="0"/>
                <a:cs typeface="Times New Roman"/>
              </a:rPr>
              <a:t>UCU  </a:t>
            </a:r>
            <a:r>
              <a:rPr sz="2400" b="1" spc="-15" dirty="0">
                <a:solidFill>
                  <a:srgbClr val="FF0000"/>
                </a:solidFill>
                <a:latin typeface="Comic Sans MS" pitchFamily="66" charset="0"/>
                <a:cs typeface="Times New Roman"/>
              </a:rPr>
              <a:t>YARALANMALARI...</a:t>
            </a:r>
            <a:endParaRPr lang="tr-TR" sz="2400" b="1" spc="-15" dirty="0">
              <a:solidFill>
                <a:srgbClr val="FF0000"/>
              </a:solidFill>
              <a:latin typeface="Comic Sans MS" pitchFamily="66" charset="0"/>
              <a:cs typeface="Times New Roman"/>
            </a:endParaRPr>
          </a:p>
          <a:p>
            <a:pPr marL="12065" marR="5080" algn="ctr">
              <a:lnSpc>
                <a:spcPct val="130100"/>
              </a:lnSpc>
              <a:spcBef>
                <a:spcPts val="95"/>
              </a:spcBef>
            </a:pPr>
            <a:endParaRPr sz="2400" dirty="0">
              <a:solidFill>
                <a:srgbClr val="FF0000"/>
              </a:solidFill>
              <a:latin typeface="Comic Sans MS" pitchFamily="66" charset="0"/>
              <a:cs typeface="Times New Roman"/>
            </a:endParaRPr>
          </a:p>
          <a:p>
            <a:pPr marL="635" algn="ctr">
              <a:lnSpc>
                <a:spcPct val="100000"/>
              </a:lnSpc>
              <a:spcBef>
                <a:spcPts val="1045"/>
              </a:spcBef>
            </a:pPr>
            <a:r>
              <a:rPr sz="2400" spc="-5" dirty="0">
                <a:latin typeface="Comic Sans MS" pitchFamily="66" charset="0"/>
                <a:cs typeface="Times New Roman"/>
              </a:rPr>
              <a:t>Sağlık</a:t>
            </a:r>
            <a:r>
              <a:rPr sz="2400" spc="-30" dirty="0">
                <a:latin typeface="Comic Sans MS" pitchFamily="66" charset="0"/>
                <a:cs typeface="Times New Roman"/>
              </a:rPr>
              <a:t> </a:t>
            </a:r>
            <a:r>
              <a:rPr sz="2400" spc="-5" dirty="0">
                <a:latin typeface="Comic Sans MS" pitchFamily="66" charset="0"/>
                <a:cs typeface="Times New Roman"/>
              </a:rPr>
              <a:t>sektöründe</a:t>
            </a:r>
            <a:endParaRPr sz="2400" dirty="0">
              <a:latin typeface="Comic Sans MS" pitchFamily="66" charset="0"/>
              <a:cs typeface="Times New Roman"/>
            </a:endParaRPr>
          </a:p>
          <a:p>
            <a:pPr marL="635" algn="ctr">
              <a:lnSpc>
                <a:spcPct val="100000"/>
              </a:lnSpc>
              <a:spcBef>
                <a:spcPts val="1045"/>
              </a:spcBef>
            </a:pPr>
            <a:r>
              <a:rPr sz="2400" u="sng" dirty="0">
                <a:latin typeface="Comic Sans MS" pitchFamily="66" charset="0"/>
                <a:cs typeface="Times New Roman"/>
              </a:rPr>
              <a:t>En </a:t>
            </a:r>
            <a:r>
              <a:rPr sz="2400" u="sng" spc="-5" dirty="0">
                <a:latin typeface="Comic Sans MS" pitchFamily="66" charset="0"/>
                <a:cs typeface="Times New Roman"/>
              </a:rPr>
              <a:t>sık</a:t>
            </a:r>
            <a:r>
              <a:rPr sz="2400" spc="-5" dirty="0">
                <a:latin typeface="Comic Sans MS" pitchFamily="66" charset="0"/>
                <a:cs typeface="Times New Roman"/>
              </a:rPr>
              <a:t> </a:t>
            </a:r>
            <a:r>
              <a:rPr sz="2400" dirty="0">
                <a:latin typeface="Comic Sans MS" pitchFamily="66" charset="0"/>
                <a:cs typeface="Times New Roman"/>
              </a:rPr>
              <a:t>görülen sorunlardan</a:t>
            </a:r>
            <a:r>
              <a:rPr sz="2400" spc="-95" dirty="0">
                <a:latin typeface="Comic Sans MS" pitchFamily="66" charset="0"/>
                <a:cs typeface="Times New Roman"/>
              </a:rPr>
              <a:t> </a:t>
            </a:r>
            <a:r>
              <a:rPr sz="2400" spc="-20" dirty="0">
                <a:latin typeface="Comic Sans MS" pitchFamily="66" charset="0"/>
                <a:cs typeface="Times New Roman"/>
              </a:rPr>
              <a:t>biridir.</a:t>
            </a:r>
            <a:endParaRPr sz="2400" dirty="0">
              <a:latin typeface="Comic Sans MS" pitchFamily="66" charset="0"/>
              <a:cs typeface="Times New Roman"/>
            </a:endParaRPr>
          </a:p>
        </p:txBody>
      </p:sp>
      <p:pic>
        <p:nvPicPr>
          <p:cNvPr id="74754" name="Picture 2" descr="SAĞLIK HİZMETLERİ MESLEK YÜKSEKOKULU - İstanbul Gelişim Üniversites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140968"/>
            <a:ext cx="5298976" cy="2899666"/>
          </a:xfrm>
          <a:prstGeom prst="rect">
            <a:avLst/>
          </a:prstGeom>
          <a:noFill/>
        </p:spPr>
      </p:pic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156730B9-B466-4FB0-A995-8617C4CBD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-22820"/>
            <a:ext cx="7329510" cy="1143000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Comic Sans MS" pitchFamily="66" charset="0"/>
              </a:rPr>
              <a:t>ÇALIŞAN GÜVENLİĞİ UYGULAMALARI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809146"/>
          </a:xfrm>
        </p:spPr>
        <p:txBody>
          <a:bodyPr>
            <a:no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ü"/>
            </a:pPr>
            <a:endParaRPr lang="tr-TR" sz="2000" dirty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endParaRPr lang="tr-TR" sz="2000" spc="-140" dirty="0">
              <a:latin typeface="Comic Sans MS" pitchFamily="66" charset="0"/>
              <a:cs typeface="Arial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000" spc="-140" dirty="0">
                <a:latin typeface="Comic Sans MS" pitchFamily="66" charset="0"/>
                <a:cs typeface="Arial"/>
              </a:rPr>
              <a:t>Çalışan güvenliği programları hazırlanmalı,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endParaRPr lang="tr-TR" sz="2000" spc="-140" dirty="0">
              <a:latin typeface="Comic Sans MS" pitchFamily="66" charset="0"/>
              <a:cs typeface="Arial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000" i="1" spc="-140" dirty="0">
                <a:latin typeface="Comic Sans MS" pitchFamily="66" charset="0"/>
                <a:cs typeface="Arial"/>
              </a:rPr>
              <a:t>Engelli</a:t>
            </a:r>
            <a:r>
              <a:rPr lang="tr-TR" sz="2000" spc="-140" dirty="0">
                <a:latin typeface="Comic Sans MS" pitchFamily="66" charset="0"/>
                <a:cs typeface="Arial"/>
              </a:rPr>
              <a:t> çalışanlara yönelik düzenlemelerin yapılmalı,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endParaRPr lang="tr-TR" sz="2000" dirty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000" dirty="0">
                <a:latin typeface="Comic Sans MS" pitchFamily="66" charset="0"/>
              </a:rPr>
              <a:t>Çalışanlara yönelik </a:t>
            </a:r>
            <a:r>
              <a:rPr lang="tr-TR" sz="2000" i="1" dirty="0">
                <a:latin typeface="Comic Sans MS" pitchFamily="66" charset="0"/>
              </a:rPr>
              <a:t>sağlık taramaları</a:t>
            </a:r>
            <a:r>
              <a:rPr lang="tr-TR" sz="2000" dirty="0">
                <a:latin typeface="Comic Sans MS" pitchFamily="66" charset="0"/>
              </a:rPr>
              <a:t> yapılmalıdır.</a:t>
            </a:r>
          </a:p>
          <a:p>
            <a:pPr>
              <a:buClr>
                <a:srgbClr val="FF0000"/>
              </a:buClr>
              <a:buNone/>
            </a:pPr>
            <a:r>
              <a:rPr lang="tr-TR" sz="2000" dirty="0">
                <a:latin typeface="Comic Sans MS" pitchFamily="66" charset="0"/>
              </a:rPr>
              <a:t>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000" dirty="0">
                <a:latin typeface="Comic Sans MS" pitchFamily="66" charset="0"/>
              </a:rPr>
              <a:t>Çalışanların </a:t>
            </a:r>
            <a:r>
              <a:rPr lang="tr-TR" sz="2000" i="1" dirty="0">
                <a:latin typeface="Comic Sans MS" pitchFamily="66" charset="0"/>
              </a:rPr>
              <a:t>kişisel koruyucu önlemleri</a:t>
            </a:r>
            <a:r>
              <a:rPr lang="tr-TR" sz="2000" dirty="0">
                <a:latin typeface="Comic Sans MS" pitchFamily="66" charset="0"/>
              </a:rPr>
              <a:t> alması sağlanmalıdır.</a:t>
            </a:r>
          </a:p>
          <a:p>
            <a:pPr>
              <a:buClr>
                <a:srgbClr val="FF0000"/>
              </a:buClr>
              <a:buNone/>
            </a:pPr>
            <a:r>
              <a:rPr lang="tr-TR" sz="2000" dirty="0">
                <a:latin typeface="Comic Sans MS" pitchFamily="66" charset="0"/>
              </a:rPr>
              <a:t> </a:t>
            </a:r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15564267-340E-4CF4-ADC8-130FA0891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245" y="0"/>
            <a:ext cx="7329510" cy="1143000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Comic Sans MS" pitchFamily="66" charset="0"/>
              </a:rPr>
              <a:t>ÇALIŞAN GÜVENLİĞİ UYGULAMALARI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809146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ü"/>
            </a:pPr>
            <a:endParaRPr lang="tr-TR" sz="2000" dirty="0">
              <a:latin typeface="Comic Sans MS" pitchFamily="66" charset="0"/>
              <a:cs typeface="Times New Roman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endParaRPr lang="tr-TR" sz="2000" dirty="0">
              <a:latin typeface="Comic Sans MS" pitchFamily="66" charset="0"/>
              <a:cs typeface="Times New Roman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000" dirty="0">
                <a:latin typeface="Comic Sans MS" pitchFamily="66" charset="0"/>
                <a:cs typeface="Times New Roman"/>
              </a:rPr>
              <a:t>Personele yönelik aşı</a:t>
            </a:r>
            <a:r>
              <a:rPr lang="tr-TR" sz="2000" spc="-120" dirty="0">
                <a:latin typeface="Comic Sans MS" pitchFamily="66" charset="0"/>
                <a:cs typeface="Times New Roman"/>
              </a:rPr>
              <a:t> </a:t>
            </a:r>
            <a:r>
              <a:rPr lang="tr-TR" sz="2000" spc="-5" dirty="0">
                <a:latin typeface="Comic Sans MS" pitchFamily="66" charset="0"/>
                <a:cs typeface="Times New Roman"/>
              </a:rPr>
              <a:t>programları  </a:t>
            </a:r>
            <a:r>
              <a:rPr lang="tr-TR" sz="2000" spc="-10" dirty="0">
                <a:latin typeface="Comic Sans MS" pitchFamily="66" charset="0"/>
                <a:cs typeface="Times New Roman"/>
              </a:rPr>
              <a:t>planlanmalıdır.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endParaRPr lang="tr-TR" sz="2000" dirty="0">
              <a:latin typeface="Comic Sans MS" pitchFamily="66" charset="0"/>
              <a:cs typeface="Times New Roman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000" spc="-25" dirty="0">
                <a:latin typeface="Comic Sans MS" pitchFamily="66" charset="0"/>
                <a:cs typeface="Times New Roman"/>
              </a:rPr>
              <a:t>Temizlik </a:t>
            </a:r>
            <a:r>
              <a:rPr lang="tr-TR" sz="2000" dirty="0">
                <a:latin typeface="Comic Sans MS" pitchFamily="66" charset="0"/>
                <a:cs typeface="Times New Roman"/>
              </a:rPr>
              <a:t>ve</a:t>
            </a:r>
            <a:r>
              <a:rPr lang="tr-TR" sz="2000" spc="25" dirty="0">
                <a:latin typeface="Comic Sans MS" pitchFamily="66" charset="0"/>
                <a:cs typeface="Times New Roman"/>
              </a:rPr>
              <a:t> </a:t>
            </a:r>
            <a:r>
              <a:rPr lang="tr-TR" sz="2000" spc="-5" dirty="0">
                <a:latin typeface="Comic Sans MS" pitchFamily="66" charset="0"/>
                <a:cs typeface="Times New Roman"/>
              </a:rPr>
              <a:t>çamaşırhane</a:t>
            </a:r>
            <a:r>
              <a:rPr lang="tr-TR" sz="2000" dirty="0">
                <a:latin typeface="Comic Sans MS" pitchFamily="66" charset="0"/>
                <a:cs typeface="Times New Roman"/>
              </a:rPr>
              <a:t> </a:t>
            </a:r>
            <a:r>
              <a:rPr lang="tr-TR" sz="2000" spc="-5" dirty="0">
                <a:latin typeface="Comic Sans MS" pitchFamily="66" charset="0"/>
                <a:cs typeface="Times New Roman"/>
              </a:rPr>
              <a:t>çalışanları için </a:t>
            </a:r>
            <a:r>
              <a:rPr lang="tr-TR" sz="2000" dirty="0" err="1">
                <a:latin typeface="Comic Sans MS" pitchFamily="66" charset="0"/>
                <a:cs typeface="Times New Roman"/>
              </a:rPr>
              <a:t>enfekte</a:t>
            </a:r>
            <a:r>
              <a:rPr lang="tr-TR" sz="2000" spc="-75" dirty="0">
                <a:latin typeface="Comic Sans MS" pitchFamily="66" charset="0"/>
                <a:cs typeface="Times New Roman"/>
              </a:rPr>
              <a:t> </a:t>
            </a:r>
            <a:r>
              <a:rPr lang="tr-TR" sz="2000" spc="-5" dirty="0">
                <a:latin typeface="Comic Sans MS" pitchFamily="66" charset="0"/>
                <a:cs typeface="Times New Roman"/>
              </a:rPr>
              <a:t>materyaller</a:t>
            </a:r>
            <a:r>
              <a:rPr lang="tr-TR" sz="2000" dirty="0">
                <a:latin typeface="Comic Sans MS" pitchFamily="66" charset="0"/>
                <a:cs typeface="Times New Roman"/>
              </a:rPr>
              <a:t> </a:t>
            </a:r>
            <a:r>
              <a:rPr lang="tr-TR" sz="2000" spc="-5" dirty="0">
                <a:latin typeface="Comic Sans MS" pitchFamily="66" charset="0"/>
                <a:cs typeface="Times New Roman"/>
              </a:rPr>
              <a:t>işaretli </a:t>
            </a:r>
            <a:r>
              <a:rPr lang="tr-TR" sz="2000" dirty="0">
                <a:latin typeface="Comic Sans MS" pitchFamily="66" charset="0"/>
                <a:cs typeface="Times New Roman"/>
              </a:rPr>
              <a:t>ve </a:t>
            </a:r>
            <a:r>
              <a:rPr lang="tr-TR" sz="2000" spc="-5" dirty="0">
                <a:latin typeface="Comic Sans MS" pitchFamily="66" charset="0"/>
                <a:cs typeface="Times New Roman"/>
              </a:rPr>
              <a:t>izole</a:t>
            </a:r>
            <a:r>
              <a:rPr lang="tr-TR" sz="2000" spc="-55" dirty="0">
                <a:latin typeface="Comic Sans MS" pitchFamily="66" charset="0"/>
                <a:cs typeface="Times New Roman"/>
              </a:rPr>
              <a:t> </a:t>
            </a:r>
            <a:r>
              <a:rPr lang="tr-TR" sz="2000" spc="-5" dirty="0">
                <a:latin typeface="Comic Sans MS" pitchFamily="66" charset="0"/>
                <a:cs typeface="Times New Roman"/>
              </a:rPr>
              <a:t>taşınmalıdır.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endParaRPr lang="tr-TR" sz="2000" spc="-5" dirty="0">
              <a:latin typeface="Comic Sans MS" pitchFamily="66" charset="0"/>
              <a:cs typeface="Times New Roman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000" spc="-5" dirty="0">
                <a:latin typeface="Comic Sans MS" pitchFamily="66" charset="0"/>
                <a:cs typeface="Times New Roman"/>
              </a:rPr>
              <a:t>Riskli </a:t>
            </a:r>
            <a:r>
              <a:rPr lang="tr-TR" sz="2000" dirty="0">
                <a:latin typeface="Comic Sans MS" pitchFamily="66" charset="0"/>
                <a:cs typeface="Times New Roman"/>
              </a:rPr>
              <a:t>alanlar </a:t>
            </a:r>
            <a:r>
              <a:rPr lang="tr-TR" sz="2000" spc="-5" dirty="0">
                <a:latin typeface="Comic Sans MS" pitchFamily="66" charset="0"/>
                <a:cs typeface="Times New Roman"/>
              </a:rPr>
              <a:t>için </a:t>
            </a:r>
            <a:r>
              <a:rPr lang="tr-TR" sz="2000" dirty="0">
                <a:latin typeface="Comic Sans MS" pitchFamily="66" charset="0"/>
                <a:cs typeface="Times New Roman"/>
              </a:rPr>
              <a:t>daha güvenli  enjeksiyon </a:t>
            </a:r>
            <a:r>
              <a:rPr lang="tr-TR" sz="2000" spc="-5" dirty="0">
                <a:latin typeface="Comic Sans MS" pitchFamily="66" charset="0"/>
                <a:cs typeface="Times New Roman"/>
              </a:rPr>
              <a:t>sistemleri</a:t>
            </a:r>
            <a:r>
              <a:rPr lang="tr-TR" sz="2000" spc="-90" dirty="0">
                <a:latin typeface="Comic Sans MS" pitchFamily="66" charset="0"/>
                <a:cs typeface="Times New Roman"/>
              </a:rPr>
              <a:t> </a:t>
            </a:r>
            <a:r>
              <a:rPr lang="tr-TR" sz="2000" spc="-15" dirty="0">
                <a:latin typeface="Comic Sans MS" pitchFamily="66" charset="0"/>
                <a:cs typeface="Times New Roman"/>
              </a:rPr>
              <a:t>seçilebilir.</a:t>
            </a:r>
            <a:endParaRPr lang="tr-TR" sz="2000" spc="-5" dirty="0">
              <a:latin typeface="Comic Sans MS" pitchFamily="66" charset="0"/>
              <a:cs typeface="Times New Roman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endParaRPr lang="tr-TR" sz="2000" dirty="0">
              <a:latin typeface="Comic Sans MS" pitchFamily="66" charset="0"/>
              <a:cs typeface="Times New Roman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000" dirty="0">
                <a:latin typeface="Comic Sans MS" pitchFamily="66" charset="0"/>
              </a:rPr>
              <a:t>Çalışanlara yönelik </a:t>
            </a:r>
            <a:r>
              <a:rPr lang="tr-TR" sz="2000" i="1" dirty="0">
                <a:latin typeface="Comic Sans MS" pitchFamily="66" charset="0"/>
              </a:rPr>
              <a:t>fiziksel saldırıların önlenmesi </a:t>
            </a:r>
            <a:r>
              <a:rPr lang="tr-TR" sz="2000" dirty="0">
                <a:latin typeface="Comic Sans MS" pitchFamily="66" charset="0"/>
              </a:rPr>
              <a:t>sağlanmalıdır.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endParaRPr lang="tr-TR" sz="2000" dirty="0">
              <a:latin typeface="Comic Sans MS" pitchFamily="66" charset="0"/>
            </a:endParaRPr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6E611FF6-8371-49D6-B8C8-0CAFBA85D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7937"/>
            <a:ext cx="7258072" cy="1143000"/>
          </a:xfrm>
        </p:spPr>
        <p:txBody>
          <a:bodyPr>
            <a:noAutofit/>
          </a:bodyPr>
          <a:lstStyle/>
          <a:p>
            <a:r>
              <a:rPr lang="tr-TR" altLang="tr-TR" sz="2400" b="1" dirty="0">
                <a:latin typeface="Comic Sans MS" pitchFamily="66" charset="0"/>
              </a:rPr>
              <a:t>Hasta Güvenliğinde Temel Hedef</a:t>
            </a:r>
            <a:endParaRPr lang="tr-TR" sz="2400" dirty="0"/>
          </a:p>
        </p:txBody>
      </p:sp>
      <p:graphicFrame>
        <p:nvGraphicFramePr>
          <p:cNvPr id="7" name="İçerik Yer Tutucusu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5057595"/>
              </p:ext>
            </p:extLst>
          </p:nvPr>
        </p:nvGraphicFramePr>
        <p:xfrm>
          <a:off x="783988" y="1752600"/>
          <a:ext cx="7418784" cy="39779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78A1D25A-0ECD-493C-AB3D-9FA7DFE61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743" y="137111"/>
            <a:ext cx="8763000" cy="769953"/>
          </a:xfrm>
          <a:prstGeom prst="rect">
            <a:avLst/>
          </a:prstGeom>
        </p:spPr>
        <p:txBody>
          <a:bodyPr vert="horz" wrap="square" lIns="0" tIns="152907" rIns="0" bIns="0" rtlCol="0">
            <a:spAutoFit/>
          </a:bodyPr>
          <a:lstStyle/>
          <a:p>
            <a:pPr marL="460375" marR="5080" indent="304165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omic Sans MS" pitchFamily="66" charset="0"/>
              </a:rPr>
              <a:t>Çalışanlara yönelik fiziksel saldırıların  önlenmesine yönelik düzenleme</a:t>
            </a:r>
            <a:r>
              <a:rPr sz="2000" b="1" spc="-105" dirty="0">
                <a:latin typeface="Comic Sans MS" pitchFamily="66" charset="0"/>
              </a:rPr>
              <a:t> </a:t>
            </a:r>
            <a:r>
              <a:rPr sz="2000" b="1" dirty="0">
                <a:latin typeface="Comic Sans MS" pitchFamily="66" charset="0"/>
              </a:rPr>
              <a:t>yapılması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4045" y="1809770"/>
            <a:ext cx="5306372" cy="35785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ts val="2385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Comic Sans MS" pitchFamily="66" charset="0"/>
                <a:cs typeface="Times New Roman"/>
              </a:rPr>
              <a:t>Beyaz </a:t>
            </a:r>
            <a:r>
              <a:rPr sz="2000" dirty="0">
                <a:latin typeface="Comic Sans MS" pitchFamily="66" charset="0"/>
                <a:cs typeface="Times New Roman"/>
              </a:rPr>
              <a:t>kod </a:t>
            </a:r>
            <a:r>
              <a:rPr sz="2000" spc="-5" dirty="0">
                <a:latin typeface="Comic Sans MS" pitchFamily="66" charset="0"/>
                <a:cs typeface="Times New Roman"/>
              </a:rPr>
              <a:t>uygulamasını</a:t>
            </a:r>
            <a:r>
              <a:rPr sz="2000" spc="-40" dirty="0">
                <a:latin typeface="Comic Sans MS" pitchFamily="66" charset="0"/>
                <a:cs typeface="Times New Roman"/>
              </a:rPr>
              <a:t> </a:t>
            </a:r>
            <a:r>
              <a:rPr sz="2000" dirty="0">
                <a:latin typeface="Comic Sans MS" pitchFamily="66" charset="0"/>
                <a:cs typeface="Times New Roman"/>
              </a:rPr>
              <a:t>tüm</a:t>
            </a:r>
          </a:p>
          <a:p>
            <a:pPr marL="354965">
              <a:lnSpc>
                <a:spcPts val="3345"/>
              </a:lnSpc>
            </a:pPr>
            <a:r>
              <a:rPr sz="2000" dirty="0">
                <a:latin typeface="Comic Sans MS" pitchFamily="66" charset="0"/>
                <a:cs typeface="Times New Roman"/>
              </a:rPr>
              <a:t>personel</a:t>
            </a:r>
            <a:r>
              <a:rPr sz="2000" spc="-55" dirty="0">
                <a:latin typeface="Comic Sans MS" pitchFamily="66" charset="0"/>
                <a:cs typeface="Times New Roman"/>
              </a:rPr>
              <a:t> </a:t>
            </a:r>
            <a:r>
              <a:rPr sz="2000" spc="-5" dirty="0" err="1">
                <a:latin typeface="Comic Sans MS" pitchFamily="66" charset="0"/>
                <a:cs typeface="Times New Roman"/>
              </a:rPr>
              <a:t>bilmelidir</a:t>
            </a:r>
            <a:r>
              <a:rPr sz="2000" spc="-5" dirty="0">
                <a:latin typeface="Comic Sans MS" pitchFamily="66" charset="0"/>
                <a:cs typeface="Times New Roman"/>
              </a:rPr>
              <a:t>.</a:t>
            </a:r>
            <a:endParaRPr lang="tr-TR" sz="2000" spc="-5" dirty="0">
              <a:latin typeface="Comic Sans MS" pitchFamily="66" charset="0"/>
              <a:cs typeface="Times New Roman"/>
            </a:endParaRPr>
          </a:p>
          <a:p>
            <a:pPr marL="354965">
              <a:lnSpc>
                <a:spcPts val="3345"/>
              </a:lnSpc>
            </a:pPr>
            <a:endParaRPr sz="2000" dirty="0">
              <a:latin typeface="Comic Sans MS" pitchFamily="66" charset="0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50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omic Sans MS" pitchFamily="66" charset="0"/>
                <a:cs typeface="Times New Roman"/>
              </a:rPr>
              <a:t>Kod </a:t>
            </a:r>
            <a:r>
              <a:rPr sz="2000" spc="-5" dirty="0">
                <a:latin typeface="Comic Sans MS" pitchFamily="66" charset="0"/>
                <a:cs typeface="Times New Roman"/>
              </a:rPr>
              <a:t>alarmı verildikten </a:t>
            </a:r>
            <a:r>
              <a:rPr sz="2000" dirty="0">
                <a:latin typeface="Comic Sans MS" pitchFamily="66" charset="0"/>
                <a:cs typeface="Times New Roman"/>
              </a:rPr>
              <a:t>sonra  beyaz </a:t>
            </a:r>
            <a:r>
              <a:rPr sz="2000" spc="5" dirty="0">
                <a:latin typeface="Comic Sans MS" pitchFamily="66" charset="0"/>
                <a:cs typeface="Times New Roman"/>
              </a:rPr>
              <a:t>kod </a:t>
            </a:r>
            <a:r>
              <a:rPr sz="2000" dirty="0">
                <a:latin typeface="Comic Sans MS" pitchFamily="66" charset="0"/>
                <a:cs typeface="Times New Roman"/>
              </a:rPr>
              <a:t>ekibi 3 dk içinde</a:t>
            </a:r>
            <a:r>
              <a:rPr sz="2000" spc="-155" dirty="0">
                <a:latin typeface="Comic Sans MS" pitchFamily="66" charset="0"/>
                <a:cs typeface="Times New Roman"/>
              </a:rPr>
              <a:t> </a:t>
            </a:r>
            <a:r>
              <a:rPr sz="2000" dirty="0">
                <a:latin typeface="Comic Sans MS" pitchFamily="66" charset="0"/>
                <a:cs typeface="Times New Roman"/>
              </a:rPr>
              <a:t>orada  </a:t>
            </a:r>
            <a:r>
              <a:rPr sz="2000" spc="-15" dirty="0" err="1">
                <a:latin typeface="Comic Sans MS" pitchFamily="66" charset="0"/>
                <a:cs typeface="Times New Roman"/>
              </a:rPr>
              <a:t>olmalıdır</a:t>
            </a:r>
            <a:r>
              <a:rPr sz="2000" spc="-15" dirty="0">
                <a:latin typeface="Comic Sans MS" pitchFamily="66" charset="0"/>
                <a:cs typeface="Times New Roman"/>
              </a:rPr>
              <a:t>.</a:t>
            </a:r>
            <a:endParaRPr lang="tr-TR" sz="2000" spc="-15" dirty="0">
              <a:latin typeface="Comic Sans MS" pitchFamily="66" charset="0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50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endParaRPr sz="2000" dirty="0">
              <a:latin typeface="Comic Sans MS" pitchFamily="66" charset="0"/>
              <a:cs typeface="Times New Roman"/>
            </a:endParaRPr>
          </a:p>
          <a:p>
            <a:pPr marL="355600" marR="141605" indent="-342900">
              <a:lnSpc>
                <a:spcPct val="100000"/>
              </a:lnSpc>
              <a:spcBef>
                <a:spcPts val="484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Comic Sans MS" pitchFamily="66" charset="0"/>
                <a:cs typeface="Times New Roman"/>
              </a:rPr>
              <a:t>Hastane </a:t>
            </a:r>
            <a:r>
              <a:rPr sz="2000" dirty="0">
                <a:latin typeface="Comic Sans MS" pitchFamily="66" charset="0"/>
                <a:cs typeface="Times New Roman"/>
              </a:rPr>
              <a:t>güvenlik ekibi her an  hazır </a:t>
            </a:r>
            <a:r>
              <a:rPr sz="2000" spc="-5" dirty="0">
                <a:latin typeface="Comic Sans MS" pitchFamily="66" charset="0"/>
                <a:cs typeface="Times New Roman"/>
              </a:rPr>
              <a:t>olmalı </a:t>
            </a:r>
            <a:r>
              <a:rPr sz="2000" dirty="0">
                <a:latin typeface="Comic Sans MS" pitchFamily="66" charset="0"/>
                <a:cs typeface="Times New Roman"/>
              </a:rPr>
              <a:t>ve olabilecek  </a:t>
            </a:r>
            <a:r>
              <a:rPr sz="2000" spc="-5" dirty="0">
                <a:latin typeface="Comic Sans MS" pitchFamily="66" charset="0"/>
                <a:cs typeface="Times New Roman"/>
              </a:rPr>
              <a:t>saldırılara </a:t>
            </a:r>
            <a:r>
              <a:rPr sz="2000" dirty="0">
                <a:latin typeface="Comic Sans MS" pitchFamily="66" charset="0"/>
                <a:cs typeface="Times New Roman"/>
              </a:rPr>
              <a:t>karşı önlem</a:t>
            </a:r>
            <a:r>
              <a:rPr sz="2000" spc="-135" dirty="0">
                <a:latin typeface="Comic Sans MS" pitchFamily="66" charset="0"/>
                <a:cs typeface="Times New Roman"/>
              </a:rPr>
              <a:t> </a:t>
            </a:r>
            <a:r>
              <a:rPr sz="2000" spc="-15" dirty="0" err="1">
                <a:latin typeface="Comic Sans MS" pitchFamily="66" charset="0"/>
                <a:cs typeface="Times New Roman"/>
              </a:rPr>
              <a:t>almalıdır</a:t>
            </a:r>
            <a:r>
              <a:rPr sz="2000" spc="-15" dirty="0">
                <a:latin typeface="Comic Sans MS" pitchFamily="66" charset="0"/>
                <a:cs typeface="Times New Roman"/>
              </a:rPr>
              <a:t>.</a:t>
            </a:r>
            <a:endParaRPr lang="tr-TR" sz="2000" spc="-15" dirty="0">
              <a:latin typeface="Comic Sans MS" pitchFamily="66" charset="0"/>
              <a:cs typeface="Times New Roman"/>
            </a:endParaRPr>
          </a:p>
          <a:p>
            <a:pPr marL="355600" marR="141605" indent="-342900">
              <a:lnSpc>
                <a:spcPct val="100000"/>
              </a:lnSpc>
              <a:spcBef>
                <a:spcPts val="484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endParaRPr dirty="0">
              <a:latin typeface="Comic Sans MS" pitchFamily="66" charset="0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191735" y="2204864"/>
            <a:ext cx="2731008" cy="21838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D0CF1F34-3CF0-4591-A70E-998641C79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5280" y="253742"/>
            <a:ext cx="593344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spc="-5" dirty="0">
                <a:latin typeface="Comic Sans MS"/>
                <a:cs typeface="Comic Sans MS"/>
              </a:rPr>
              <a:t>ACİL </a:t>
            </a:r>
            <a:r>
              <a:rPr sz="2400" b="1" spc="-10" dirty="0">
                <a:latin typeface="Comic Sans MS"/>
                <a:cs typeface="Comic Sans MS"/>
              </a:rPr>
              <a:t>DURUM</a:t>
            </a:r>
            <a:r>
              <a:rPr sz="2400" b="1" spc="-30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KODLARI</a:t>
            </a:r>
            <a:endParaRPr sz="2400" dirty="0">
              <a:latin typeface="Comic Sans MS"/>
              <a:cs typeface="Comic Sans MS"/>
            </a:endParaRPr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69D10F90-C949-40FF-A69E-87EA81C8D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89260" y="1127453"/>
            <a:ext cx="2047235" cy="381514"/>
          </a:xfrm>
          <a:prstGeom prst="rect">
            <a:avLst/>
          </a:prstGeom>
          <a:noFill/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25EE9BF1-5AAA-4B58-8B31-5F9522BEA8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050" b="18500"/>
          <a:stretch/>
        </p:blipFill>
        <p:spPr>
          <a:xfrm>
            <a:off x="2154738" y="1127452"/>
            <a:ext cx="4834523" cy="5530995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i42.tinypic.com/2s9679f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124744"/>
            <a:ext cx="4968552" cy="3888432"/>
          </a:xfrm>
          <a:prstGeom prst="rect">
            <a:avLst/>
          </a:prstGeom>
          <a:noFill/>
        </p:spPr>
      </p:pic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E94EDDC6-2A07-4139-B6FA-621DADA54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1127452"/>
            <a:ext cx="2088232" cy="368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15616" y="214290"/>
            <a:ext cx="7329510" cy="796908"/>
          </a:xfrm>
        </p:spPr>
        <p:txBody>
          <a:bodyPr>
            <a:noAutofit/>
          </a:bodyPr>
          <a:lstStyle/>
          <a:p>
            <a:r>
              <a:rPr lang="tr-TR" sz="2400" dirty="0">
                <a:latin typeface="Comic Sans MS" pitchFamily="66" charset="0"/>
              </a:rPr>
              <a:t>H</a:t>
            </a:r>
            <a:r>
              <a:rPr lang="en-US" sz="2400" dirty="0" err="1">
                <a:latin typeface="Comic Sans MS" pitchFamily="66" charset="0"/>
              </a:rPr>
              <a:t>asta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güvenliği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kültürünün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oluşturulabilmesi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için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u="sng" dirty="0" err="1">
                <a:solidFill>
                  <a:srgbClr val="FF0000"/>
                </a:solidFill>
                <a:latin typeface="Comic Sans MS" pitchFamily="66" charset="0"/>
              </a:rPr>
              <a:t>öncelikle</a:t>
            </a:r>
            <a:r>
              <a:rPr lang="tr-TR" sz="2400" dirty="0">
                <a:latin typeface="Comic Sans MS" pitchFamily="66" charset="0"/>
              </a:rPr>
              <a:t>;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071546"/>
            <a:ext cx="8715436" cy="557216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sz="2000" dirty="0">
                <a:latin typeface="Comic Sans MS" pitchFamily="66" charset="0"/>
              </a:rPr>
              <a:t>     </a:t>
            </a:r>
          </a:p>
          <a:p>
            <a:pPr algn="just">
              <a:buClr>
                <a:srgbClr val="FF0000"/>
              </a:buClr>
            </a:pPr>
            <a:endParaRPr lang="tr-TR" sz="2000" dirty="0">
              <a:latin typeface="Comic Sans MS" pitchFamily="66" charset="0"/>
            </a:endParaRPr>
          </a:p>
          <a:p>
            <a:pPr algn="just">
              <a:buClr>
                <a:srgbClr val="FF0000"/>
              </a:buClr>
            </a:pPr>
            <a:r>
              <a:rPr lang="tr-TR" sz="2000" dirty="0">
                <a:latin typeface="Comic Sans MS" pitchFamily="66" charset="0"/>
              </a:rPr>
              <a:t>Y</a:t>
            </a:r>
            <a:r>
              <a:rPr lang="en-US" sz="2000" dirty="0" err="1">
                <a:latin typeface="Comic Sans MS" pitchFamily="66" charset="0"/>
              </a:rPr>
              <a:t>üksek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riskli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ve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hata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oluşturabilecek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aktivitelerin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belirlenmesi</a:t>
            </a:r>
            <a:r>
              <a:rPr lang="en-US" sz="2000" dirty="0">
                <a:latin typeface="Comic Sans MS" pitchFamily="66" charset="0"/>
              </a:rPr>
              <a:t>,</a:t>
            </a:r>
            <a:endParaRPr lang="tr-TR" sz="2000" dirty="0">
              <a:latin typeface="Comic Sans MS" pitchFamily="66" charset="0"/>
            </a:endParaRPr>
          </a:p>
          <a:p>
            <a:pPr algn="just">
              <a:buClr>
                <a:srgbClr val="FF0000"/>
              </a:buClr>
            </a:pPr>
            <a:r>
              <a:rPr lang="tr-TR" sz="2000" dirty="0">
                <a:latin typeface="Comic Sans MS" pitchFamily="66" charset="0"/>
              </a:rPr>
              <a:t>T</a:t>
            </a:r>
            <a:r>
              <a:rPr lang="en-US" sz="2000" dirty="0" err="1">
                <a:latin typeface="Comic Sans MS" pitchFamily="66" charset="0"/>
              </a:rPr>
              <a:t>ıbbi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hataların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korkusuzca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ve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çekinmeden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bildirilebildiği</a:t>
            </a:r>
            <a:r>
              <a:rPr lang="tr-TR" sz="2000" dirty="0">
                <a:latin typeface="Comic Sans MS" pitchFamily="66" charset="0"/>
              </a:rPr>
              <a:t>,</a:t>
            </a:r>
          </a:p>
          <a:p>
            <a:pPr algn="just">
              <a:buClr>
                <a:srgbClr val="FF0000"/>
              </a:buClr>
            </a:pPr>
            <a:endParaRPr lang="tr-TR" sz="2000" dirty="0">
              <a:latin typeface="Comic Sans MS" pitchFamily="66" charset="0"/>
            </a:endParaRPr>
          </a:p>
          <a:p>
            <a:pPr algn="just">
              <a:buClr>
                <a:srgbClr val="FF0000"/>
              </a:buClr>
            </a:pPr>
            <a:r>
              <a:rPr lang="tr-TR" sz="2000" dirty="0">
                <a:latin typeface="Comic Sans MS" pitchFamily="66" charset="0"/>
              </a:rPr>
              <a:t>K</a:t>
            </a:r>
            <a:r>
              <a:rPr lang="en-US" sz="2000" dirty="0" err="1">
                <a:latin typeface="Comic Sans MS" pitchFamily="66" charset="0"/>
              </a:rPr>
              <a:t>işilerin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cezalandırılmadığı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açık</a:t>
            </a:r>
            <a:r>
              <a:rPr lang="tr-TR" sz="2000" dirty="0">
                <a:latin typeface="Comic Sans MS" pitchFamily="66" charset="0"/>
              </a:rPr>
              <a:t> bir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iletişim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ortamı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yaratılması</a:t>
            </a:r>
            <a:r>
              <a:rPr lang="en-US" sz="2000" dirty="0">
                <a:latin typeface="Comic Sans MS" pitchFamily="66" charset="0"/>
              </a:rPr>
              <a:t>,</a:t>
            </a:r>
            <a:endParaRPr lang="tr-TR" sz="2000" dirty="0">
              <a:latin typeface="Comic Sans MS" pitchFamily="66" charset="0"/>
            </a:endParaRPr>
          </a:p>
          <a:p>
            <a:pPr algn="just">
              <a:buClr>
                <a:srgbClr val="FF0000"/>
              </a:buClr>
            </a:pPr>
            <a:endParaRPr lang="tr-TR" sz="2000" dirty="0">
              <a:latin typeface="Comic Sans MS" pitchFamily="66" charset="0"/>
            </a:endParaRPr>
          </a:p>
          <a:p>
            <a:pPr algn="just">
              <a:buClr>
                <a:srgbClr val="FF0000"/>
              </a:buClr>
            </a:pPr>
            <a:r>
              <a:rPr lang="tr-TR" sz="2000" dirty="0">
                <a:latin typeface="Comic Sans MS" pitchFamily="66" charset="0"/>
              </a:rPr>
              <a:t>O</a:t>
            </a:r>
            <a:r>
              <a:rPr lang="en-US" sz="2000" dirty="0">
                <a:latin typeface="Comic Sans MS" pitchFamily="66" charset="0"/>
              </a:rPr>
              <a:t>lay </a:t>
            </a:r>
            <a:r>
              <a:rPr lang="en-US" sz="2000" dirty="0" err="1">
                <a:latin typeface="Comic Sans MS" pitchFamily="66" charset="0"/>
              </a:rPr>
              <a:t>raporlama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sistemlerinin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cezalandırıcı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değil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olayın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gerçek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nedenini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belirleme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ve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sistemi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iyileştirmeye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yönelik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ele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alınması</a:t>
            </a:r>
            <a:r>
              <a:rPr lang="en-US" sz="2000" dirty="0">
                <a:latin typeface="Comic Sans MS" pitchFamily="66" charset="0"/>
              </a:rPr>
              <a:t>,</a:t>
            </a:r>
            <a:endParaRPr lang="tr-TR" sz="2000" dirty="0">
              <a:latin typeface="Comic Sans MS" pitchFamily="66" charset="0"/>
            </a:endParaRPr>
          </a:p>
          <a:p>
            <a:pPr algn="just">
              <a:buClr>
                <a:srgbClr val="FF0000"/>
              </a:buClr>
            </a:pPr>
            <a:endParaRPr lang="tr-TR" sz="2000" dirty="0">
              <a:latin typeface="Comic Sans MS" pitchFamily="66" charset="0"/>
            </a:endParaRPr>
          </a:p>
          <a:p>
            <a:pPr algn="just">
              <a:buClr>
                <a:srgbClr val="FF0000"/>
              </a:buClr>
            </a:pPr>
            <a:r>
              <a:rPr lang="tr-TR" sz="2000" dirty="0">
                <a:latin typeface="Comic Sans MS" pitchFamily="66" charset="0"/>
              </a:rPr>
              <a:t>H</a:t>
            </a:r>
            <a:r>
              <a:rPr lang="en-US" sz="2000" dirty="0" err="1">
                <a:latin typeface="Comic Sans MS" pitchFamily="66" charset="0"/>
              </a:rPr>
              <a:t>asta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güvenliği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konusunda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kurumun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kaynak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ayırması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gerekmektedir</a:t>
            </a:r>
            <a:r>
              <a:rPr lang="tr-TR" sz="2000" dirty="0"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4386" y="203200"/>
            <a:ext cx="7329510" cy="868346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Comic Sans MS" pitchFamily="66" charset="0"/>
              </a:rPr>
              <a:t>HASTA VE ÇALIŞAN GÜVENLİĞİ</a:t>
            </a:r>
            <a:endParaRPr lang="en-US" sz="2400" b="1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071546"/>
            <a:ext cx="8929718" cy="542928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000" dirty="0"/>
              <a:t>      </a:t>
            </a:r>
          </a:p>
          <a:p>
            <a:pPr>
              <a:buNone/>
            </a:pPr>
            <a:r>
              <a:rPr lang="tr-TR" sz="2000" dirty="0"/>
              <a:t>     </a:t>
            </a:r>
            <a:r>
              <a:rPr lang="tr-TR" sz="2000" u="sng" dirty="0">
                <a:latin typeface="Comic Sans MS" pitchFamily="66" charset="0"/>
              </a:rPr>
              <a:t>DSÖ’ne </a:t>
            </a:r>
            <a:r>
              <a:rPr lang="en-US" sz="2000" u="sng" dirty="0" err="1">
                <a:latin typeface="Comic Sans MS" pitchFamily="66" charset="0"/>
              </a:rPr>
              <a:t>göre</a:t>
            </a:r>
            <a:r>
              <a:rPr lang="tr-TR" sz="2000" dirty="0">
                <a:latin typeface="Comic Sans MS" pitchFamily="66" charset="0"/>
              </a:rPr>
              <a:t>;</a:t>
            </a:r>
            <a:r>
              <a:rPr lang="en-US" sz="2000" dirty="0">
                <a:latin typeface="Comic Sans MS" pitchFamily="66" charset="0"/>
              </a:rPr>
              <a:t> her 10 </a:t>
            </a:r>
            <a:r>
              <a:rPr lang="en-US" sz="2000" dirty="0" err="1">
                <a:latin typeface="Comic Sans MS" pitchFamily="66" charset="0"/>
              </a:rPr>
              <a:t>hastadan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biri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tıbbi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hatalar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nedeniyle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ciddi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şekilde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zarar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görmektedir</a:t>
            </a:r>
            <a:r>
              <a:rPr lang="en-US" sz="2000" dirty="0">
                <a:latin typeface="Comic Sans MS" pitchFamily="66" charset="0"/>
              </a:rPr>
              <a:t>. </a:t>
            </a:r>
            <a:endParaRPr lang="tr-TR" sz="2000" dirty="0">
              <a:latin typeface="Comic Sans MS" pitchFamily="66" charset="0"/>
            </a:endParaRPr>
          </a:p>
          <a:p>
            <a:pPr>
              <a:buNone/>
            </a:pPr>
            <a:r>
              <a:rPr lang="tr-TR" sz="2000" dirty="0">
                <a:latin typeface="Comic Sans MS" pitchFamily="66" charset="0"/>
              </a:rPr>
              <a:t>    </a:t>
            </a:r>
            <a:r>
              <a:rPr lang="en-US" sz="2000" dirty="0">
                <a:latin typeface="Comic Sans MS" pitchFamily="66" charset="0"/>
              </a:rPr>
              <a:t>Tıbbi </a:t>
            </a:r>
            <a:r>
              <a:rPr lang="en-US" sz="2000" dirty="0" err="1">
                <a:latin typeface="Comic Sans MS" pitchFamily="66" charset="0"/>
              </a:rPr>
              <a:t>hataların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meydana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gelmesinin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birçok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olumsuz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etkisi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bulunmaktadır</a:t>
            </a:r>
            <a:r>
              <a:rPr lang="en-US" sz="2000" dirty="0">
                <a:latin typeface="Comic Sans MS" pitchFamily="66" charset="0"/>
              </a:rPr>
              <a:t>.</a:t>
            </a:r>
            <a:endParaRPr lang="tr-TR" sz="2000" dirty="0">
              <a:latin typeface="Comic Sans MS" pitchFamily="66" charset="0"/>
            </a:endParaRPr>
          </a:p>
          <a:p>
            <a:pPr>
              <a:buClr>
                <a:srgbClr val="FF0000"/>
              </a:buClr>
            </a:pPr>
            <a:r>
              <a:rPr lang="en-US" sz="2000" dirty="0" err="1">
                <a:latin typeface="Comic Sans MS" pitchFamily="66" charset="0"/>
              </a:rPr>
              <a:t>Hasta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için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komplikasyonlara</a:t>
            </a:r>
            <a:r>
              <a:rPr lang="en-US" sz="2000" dirty="0">
                <a:latin typeface="Comic Sans MS" pitchFamily="66" charset="0"/>
              </a:rPr>
              <a:t>, </a:t>
            </a:r>
            <a:endParaRPr lang="tr-TR" sz="2000" dirty="0">
              <a:latin typeface="Comic Sans MS" pitchFamily="66" charset="0"/>
            </a:endParaRPr>
          </a:p>
          <a:p>
            <a:pPr>
              <a:buClr>
                <a:srgbClr val="FF0000"/>
              </a:buClr>
            </a:pPr>
            <a:r>
              <a:rPr lang="tr-TR" sz="2000" dirty="0" err="1">
                <a:latin typeface="Comic Sans MS" pitchFamily="66" charset="0"/>
              </a:rPr>
              <a:t>T</a:t>
            </a:r>
            <a:r>
              <a:rPr lang="en-US" sz="2000" dirty="0" err="1">
                <a:latin typeface="Comic Sans MS" pitchFamily="66" charset="0"/>
              </a:rPr>
              <a:t>edavinin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aksamasına</a:t>
            </a:r>
            <a:r>
              <a:rPr lang="en-US" sz="2000" dirty="0">
                <a:latin typeface="Comic Sans MS" pitchFamily="66" charset="0"/>
              </a:rPr>
              <a:t>,</a:t>
            </a:r>
            <a:endParaRPr lang="tr-TR" sz="2000" dirty="0">
              <a:latin typeface="Comic Sans MS" pitchFamily="66" charset="0"/>
            </a:endParaRPr>
          </a:p>
          <a:p>
            <a:pPr>
              <a:buClr>
                <a:srgbClr val="FF0000"/>
              </a:buClr>
            </a:pPr>
            <a:r>
              <a:rPr lang="tr-TR" sz="2000" dirty="0">
                <a:latin typeface="Comic Sans MS" pitchFamily="66" charset="0"/>
              </a:rPr>
              <a:t>T</a:t>
            </a:r>
            <a:r>
              <a:rPr lang="en-US" sz="2000" dirty="0" err="1">
                <a:latin typeface="Comic Sans MS" pitchFamily="66" charset="0"/>
              </a:rPr>
              <a:t>anı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ve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tedavi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işlemlerinin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tekrarına</a:t>
            </a:r>
            <a:r>
              <a:rPr lang="en-US" sz="2000" dirty="0">
                <a:latin typeface="Comic Sans MS" pitchFamily="66" charset="0"/>
              </a:rPr>
              <a:t>, </a:t>
            </a:r>
            <a:endParaRPr lang="tr-TR" sz="2000" dirty="0">
              <a:latin typeface="Comic Sans MS" pitchFamily="66" charset="0"/>
            </a:endParaRPr>
          </a:p>
          <a:p>
            <a:pPr>
              <a:buClr>
                <a:srgbClr val="FF0000"/>
              </a:buClr>
            </a:pPr>
            <a:r>
              <a:rPr lang="tr-TR" sz="2000" dirty="0" err="1">
                <a:latin typeface="Comic Sans MS" pitchFamily="66" charset="0"/>
              </a:rPr>
              <a:t>A</a:t>
            </a:r>
            <a:r>
              <a:rPr lang="en-US" sz="2000" dirty="0" err="1">
                <a:latin typeface="Comic Sans MS" pitchFamily="66" charset="0"/>
              </a:rPr>
              <a:t>nksiyete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yaşamasına</a:t>
            </a:r>
            <a:r>
              <a:rPr lang="en-US" sz="2000" dirty="0">
                <a:latin typeface="Comic Sans MS" pitchFamily="66" charset="0"/>
              </a:rPr>
              <a:t>, </a:t>
            </a:r>
            <a:endParaRPr lang="tr-TR" sz="2000" dirty="0">
              <a:latin typeface="Comic Sans MS" pitchFamily="66" charset="0"/>
            </a:endParaRPr>
          </a:p>
          <a:p>
            <a:pPr>
              <a:buClr>
                <a:srgbClr val="FF0000"/>
              </a:buClr>
            </a:pPr>
            <a:r>
              <a:rPr lang="tr-TR" sz="2000" dirty="0" err="1">
                <a:latin typeface="Comic Sans MS" pitchFamily="66" charset="0"/>
              </a:rPr>
              <a:t>İ</a:t>
            </a:r>
            <a:r>
              <a:rPr lang="en-US" sz="2000" dirty="0" err="1">
                <a:latin typeface="Comic Sans MS" pitchFamily="66" charset="0"/>
              </a:rPr>
              <a:t>laç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harcamalarının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artmasına</a:t>
            </a:r>
            <a:r>
              <a:rPr lang="en-US" sz="2000" dirty="0">
                <a:latin typeface="Comic Sans MS" pitchFamily="66" charset="0"/>
              </a:rPr>
              <a:t>, </a:t>
            </a:r>
            <a:endParaRPr lang="tr-TR" sz="2000" dirty="0">
              <a:latin typeface="Comic Sans MS" pitchFamily="66" charset="0"/>
            </a:endParaRPr>
          </a:p>
          <a:p>
            <a:pPr>
              <a:buClr>
                <a:srgbClr val="FF0000"/>
              </a:buClr>
            </a:pPr>
            <a:r>
              <a:rPr lang="tr-TR" sz="2000" dirty="0" err="1">
                <a:latin typeface="Comic Sans MS" pitchFamily="66" charset="0"/>
              </a:rPr>
              <a:t>S</a:t>
            </a:r>
            <a:r>
              <a:rPr lang="en-US" sz="2000" dirty="0" err="1">
                <a:latin typeface="Comic Sans MS" pitchFamily="66" charset="0"/>
              </a:rPr>
              <a:t>ağlık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çalışanlarına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karşı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güven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kaybına</a:t>
            </a:r>
            <a:r>
              <a:rPr lang="tr-TR" sz="2000" dirty="0">
                <a:latin typeface="Comic Sans MS" pitchFamily="66" charset="0"/>
              </a:rPr>
              <a:t>,</a:t>
            </a:r>
          </a:p>
          <a:p>
            <a:pPr>
              <a:buClr>
                <a:srgbClr val="FF0000"/>
              </a:buClr>
            </a:pPr>
            <a:r>
              <a:rPr lang="tr-TR" sz="2000" dirty="0">
                <a:latin typeface="Comic Sans MS" pitchFamily="66" charset="0"/>
              </a:rPr>
              <a:t>K</a:t>
            </a:r>
            <a:r>
              <a:rPr lang="en-US" sz="2000" dirty="0" err="1">
                <a:latin typeface="Comic Sans MS" pitchFamily="66" charset="0"/>
              </a:rPr>
              <a:t>urumsal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olarak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maliyette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artış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ve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kurum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imajının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olumsuz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etkilenmesi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söz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konusudur</a:t>
            </a:r>
            <a:r>
              <a:rPr lang="tr-TR" sz="2000" dirty="0">
                <a:latin typeface="Comic Sans MS" pitchFamily="66" charset="0"/>
              </a:rPr>
              <a:t>.</a:t>
            </a:r>
            <a:endParaRPr lang="en-US" sz="2000" dirty="0">
              <a:latin typeface="Comic Sans MS" pitchFamily="66" charset="0"/>
            </a:endParaRPr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7C1F4A85-F7C0-4519-A645-E1FE61F8E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5807" y="27856"/>
            <a:ext cx="7472386" cy="1143000"/>
          </a:xfrm>
        </p:spPr>
        <p:txBody>
          <a:bodyPr>
            <a:noAutofit/>
          </a:bodyPr>
          <a:lstStyle/>
          <a:p>
            <a:br>
              <a:rPr lang="tr-TR" sz="2400" b="1" dirty="0"/>
            </a:br>
            <a:r>
              <a:rPr lang="tr-TR" sz="2400" b="1" dirty="0">
                <a:latin typeface="Comic Sans MS" pitchFamily="66" charset="0"/>
              </a:rPr>
              <a:t>Uluslararası Hasta Güvenliği, Akredite Kurumlarda Şu Süreçleri Kapsar;</a:t>
            </a:r>
            <a:br>
              <a:rPr lang="tr-TR" sz="2400" dirty="0"/>
            </a:br>
            <a:endParaRPr lang="tr-TR" sz="2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686800" cy="5429264"/>
          </a:xfrm>
        </p:spPr>
        <p:txBody>
          <a:bodyPr>
            <a:normAutofit/>
          </a:bodyPr>
          <a:lstStyle/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endParaRPr lang="tr-TR" sz="2000" dirty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2000" dirty="0">
                <a:latin typeface="Comic Sans MS" pitchFamily="66" charset="0"/>
              </a:rPr>
              <a:t>Doğru Kimlik Tespiti,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2000" dirty="0">
                <a:latin typeface="Comic Sans MS" pitchFamily="66" charset="0"/>
              </a:rPr>
              <a:t>Etkin ve Doğru İletişimin Sağlanması,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2000" dirty="0">
                <a:latin typeface="Comic Sans MS" pitchFamily="66" charset="0"/>
              </a:rPr>
              <a:t>İlaç Güvenliğinin Sağlanması,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2000" dirty="0">
                <a:latin typeface="Comic Sans MS" pitchFamily="66" charset="0"/>
              </a:rPr>
              <a:t>Cerrahide Doğru Hasta-Doğru Taraf-Doğru İşlemin Sağlanması,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2000" dirty="0">
                <a:latin typeface="Comic Sans MS" pitchFamily="66" charset="0"/>
              </a:rPr>
              <a:t>Kan ve Kan Ürünü Transfüzyon Güvenliğinin sağlanması,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2000" dirty="0">
                <a:latin typeface="Comic Sans MS" pitchFamily="66" charset="0"/>
              </a:rPr>
              <a:t>Radyasyon Güvenliği,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2000" dirty="0">
                <a:latin typeface="Comic Sans MS" pitchFamily="66" charset="0"/>
              </a:rPr>
              <a:t>Enfeksiyon Riskinin Azaltılması,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2000" dirty="0">
                <a:latin typeface="Comic Sans MS" pitchFamily="66" charset="0"/>
              </a:rPr>
              <a:t>Hastaların Düşmelere Bağlı Zarar Görme Riskinin En Aza İndirilmesi.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2000" dirty="0">
                <a:latin typeface="Comic Sans MS" pitchFamily="66" charset="0"/>
              </a:rPr>
              <a:t>Engelli Hastalara Yönelik Düzenlemelerin Yapılması.</a:t>
            </a:r>
          </a:p>
          <a:p>
            <a:pPr>
              <a:buNone/>
            </a:pPr>
            <a:endParaRPr lang="tr-TR" sz="2800" dirty="0"/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087DB51E-8852-4137-8444-ABCF78FC7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127452"/>
            <a:ext cx="2160240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Özel 1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1546</TotalTime>
  <Words>1982</Words>
  <Application>Microsoft Office PowerPoint</Application>
  <PresentationFormat>Ekran Gösterisi (4:3)</PresentationFormat>
  <Paragraphs>412</Paragraphs>
  <Slides>62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62</vt:i4>
      </vt:variant>
    </vt:vector>
  </HeadingPairs>
  <TitlesOfParts>
    <vt:vector size="66" baseType="lpstr">
      <vt:lpstr>Arial</vt:lpstr>
      <vt:lpstr>Comic Sans MS</vt:lpstr>
      <vt:lpstr>Wingdings</vt:lpstr>
      <vt:lpstr>Office Theme</vt:lpstr>
      <vt:lpstr>HASTA VE ÇALIŞAN GÜVENLİĞİ</vt:lpstr>
      <vt:lpstr>PowerPoint Sunusu</vt:lpstr>
      <vt:lpstr>PowerPoint Sunusu</vt:lpstr>
      <vt:lpstr>PowerPoint Sunusu</vt:lpstr>
      <vt:lpstr>PowerPoint Sunusu</vt:lpstr>
      <vt:lpstr>Hasta Güvenliğinde Temel Hedef</vt:lpstr>
      <vt:lpstr>Hasta güvenliği kültürünün oluşturulabilmesi için öncelikle;</vt:lpstr>
      <vt:lpstr>HASTA VE ÇALIŞAN GÜVENLİĞİ</vt:lpstr>
      <vt:lpstr> Uluslararası Hasta Güvenliği, Akredite Kurumlarda Şu Süreçleri Kapsar; </vt:lpstr>
      <vt:lpstr>PowerPoint Sunusu</vt:lpstr>
      <vt:lpstr>DOĞRU KİMLİK TESPİTİ</vt:lpstr>
      <vt:lpstr>PowerPoint Sunusu</vt:lpstr>
      <vt:lpstr>HASTA KOL BANTLARINDA;</vt:lpstr>
      <vt:lpstr>Hastamı tanıyorum; yine de kimlik doğrulama yapacak mıyım?</vt:lpstr>
      <vt:lpstr>ETKİN VE DOĞRU İLETİŞİMİN SAĞLANMASI</vt:lpstr>
      <vt:lpstr>ETKİN VE DOĞRU İLETİŞİMİN SAĞLANMASI</vt:lpstr>
      <vt:lpstr> ETKİN VE DOĞRU İLETİŞİMİN SAĞLANMASI </vt:lpstr>
      <vt:lpstr>PowerPoint Sunusu</vt:lpstr>
      <vt:lpstr>PowerPoint Sunusu</vt:lpstr>
      <vt:lpstr>İLAÇ GÜVENLİĞİNİN SAĞLANMASI</vt:lpstr>
      <vt:lpstr>İLAÇ GÜVENLİĞİ</vt:lpstr>
      <vt:lpstr>İLAÇ GÜVENLİĞİ</vt:lpstr>
      <vt:lpstr>İlaç Güvenliği</vt:lpstr>
      <vt:lpstr>İlaç Güvenliği</vt:lpstr>
      <vt:lpstr>GÜVENLİ CERRAHİ</vt:lpstr>
      <vt:lpstr>PowerPoint Sunusu</vt:lpstr>
      <vt:lpstr>PowerPoint Sunusu</vt:lpstr>
      <vt:lpstr>Güvenli Cerrahi Kontrol Listesi’nin Bölümleri</vt:lpstr>
      <vt:lpstr>Klinikten Ayrılmadan Önce</vt:lpstr>
      <vt:lpstr>Anestezi Verilmeden Önce</vt:lpstr>
      <vt:lpstr>Ameliyat Kesisinden Önce</vt:lpstr>
      <vt:lpstr>Ameliyattan Çıkmadan Önce</vt:lpstr>
      <vt:lpstr>PowerPoint Sunusu</vt:lpstr>
      <vt:lpstr>KAN VE KAN ÜRÜNÜ TRANSFÜZYONLARININ SAĞLANMASI</vt:lpstr>
      <vt:lpstr>Transfüzyon Hatalarının Nedenleri</vt:lpstr>
      <vt:lpstr>Transfüzyon Güvenliği</vt:lpstr>
      <vt:lpstr>PowerPoint Sunusu</vt:lpstr>
      <vt:lpstr>Kan transfüzyonu reaksiyonunun genel belirtileri</vt:lpstr>
      <vt:lpstr>PowerPoint Sunusu</vt:lpstr>
      <vt:lpstr>ENFEKSİYON RİSKİNİN AZALTILMASI</vt:lpstr>
      <vt:lpstr>DÜŞMElerin Önlenmesi</vt:lpstr>
      <vt:lpstr> </vt:lpstr>
      <vt:lpstr>PowerPoint Sunusu</vt:lpstr>
      <vt:lpstr>PowerPoint Sunusu</vt:lpstr>
      <vt:lpstr>DÜŞMELERİN ÖNLENMESİ</vt:lpstr>
      <vt:lpstr>PowerPoint Sunusu</vt:lpstr>
      <vt:lpstr>DÜŞME OLAYININ GERÇEKLEŞMESİ DURUMDA YAPILMASI GEREKENLER</vt:lpstr>
      <vt:lpstr>DÜŞME OLAYININ GERÇEKLEŞMESİ DURUMDA YAPILMASI GEREKENLER</vt:lpstr>
      <vt:lpstr>Radyasyon Güvenliği</vt:lpstr>
      <vt:lpstr> Hastaları Radyasyonunu Olumsuz Etkilerinden Korumak İçin </vt:lpstr>
      <vt:lpstr>Engelli Hastalara Yönelik Düzenlemelerin Yapılması</vt:lpstr>
      <vt:lpstr> Engelli Hastalara Yönelik Düzenlemelerin Yapılması </vt:lpstr>
      <vt:lpstr>Engelli Hastalara Yönelik Düzenlemelerin Yapılması</vt:lpstr>
      <vt:lpstr>ÇALIŞAN SAĞLIĞI NEDİR?</vt:lpstr>
      <vt:lpstr>Sağlık Sektöründe İş Kazaları Risk Grupları;</vt:lpstr>
      <vt:lpstr>Sağlık Çalışanlarının Maruz Kaldığı Durumlar;</vt:lpstr>
      <vt:lpstr>PowerPoint Sunusu</vt:lpstr>
      <vt:lpstr>ÇALIŞAN GÜVENLİĞİ UYGULAMALARI</vt:lpstr>
      <vt:lpstr>ÇALIŞAN GÜVENLİĞİ UYGULAMALARI</vt:lpstr>
      <vt:lpstr>Çalışanlara yönelik fiziksel saldırıların  önlenmesine yönelik düzenleme yapılması</vt:lpstr>
      <vt:lpstr>ACİL DURUM KODLARI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HASTA VE ÇALIŞAN GÜVENLİĞİ</dc:title>
  <dc:creator>amergency003</dc:creator>
  <cp:lastModifiedBy>DeboMac</cp:lastModifiedBy>
  <cp:revision>148</cp:revision>
  <dcterms:created xsi:type="dcterms:W3CDTF">2016-11-21T07:35:32Z</dcterms:created>
  <dcterms:modified xsi:type="dcterms:W3CDTF">2023-08-22T10:29:33Z</dcterms:modified>
</cp:coreProperties>
</file>