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63"/>
  </p:notesMasterIdLst>
  <p:sldIdLst>
    <p:sldId id="256" r:id="rId2"/>
    <p:sldId id="258" r:id="rId3"/>
    <p:sldId id="257" r:id="rId4"/>
    <p:sldId id="265" r:id="rId5"/>
    <p:sldId id="266" r:id="rId6"/>
    <p:sldId id="286" r:id="rId7"/>
    <p:sldId id="259" r:id="rId8"/>
    <p:sldId id="260" r:id="rId9"/>
    <p:sldId id="288" r:id="rId10"/>
    <p:sldId id="289" r:id="rId11"/>
    <p:sldId id="290" r:id="rId12"/>
    <p:sldId id="292" r:id="rId13"/>
    <p:sldId id="297" r:id="rId14"/>
    <p:sldId id="267" r:id="rId15"/>
    <p:sldId id="306" r:id="rId16"/>
    <p:sldId id="271" r:id="rId17"/>
    <p:sldId id="293" r:id="rId18"/>
    <p:sldId id="294" r:id="rId19"/>
    <p:sldId id="295" r:id="rId20"/>
    <p:sldId id="262" r:id="rId21"/>
    <p:sldId id="261" r:id="rId22"/>
    <p:sldId id="334" r:id="rId23"/>
    <p:sldId id="276" r:id="rId24"/>
    <p:sldId id="277" r:id="rId25"/>
    <p:sldId id="280" r:id="rId26"/>
    <p:sldId id="279" r:id="rId27"/>
    <p:sldId id="281" r:id="rId28"/>
    <p:sldId id="282" r:id="rId29"/>
    <p:sldId id="283" r:id="rId30"/>
    <p:sldId id="284" r:id="rId31"/>
    <p:sldId id="285" r:id="rId32"/>
    <p:sldId id="278" r:id="rId33"/>
    <p:sldId id="304" r:id="rId34"/>
    <p:sldId id="305" r:id="rId35"/>
    <p:sldId id="314" r:id="rId36"/>
    <p:sldId id="315" r:id="rId37"/>
    <p:sldId id="307" r:id="rId38"/>
    <p:sldId id="308" r:id="rId39"/>
    <p:sldId id="310" r:id="rId40"/>
    <p:sldId id="311" r:id="rId41"/>
    <p:sldId id="312" r:id="rId42"/>
    <p:sldId id="309" r:id="rId43"/>
    <p:sldId id="313" r:id="rId44"/>
    <p:sldId id="317" r:id="rId45"/>
    <p:sldId id="316" r:id="rId46"/>
    <p:sldId id="318" r:id="rId47"/>
    <p:sldId id="319" r:id="rId48"/>
    <p:sldId id="320" r:id="rId49"/>
    <p:sldId id="321" r:id="rId50"/>
    <p:sldId id="324" r:id="rId51"/>
    <p:sldId id="325" r:id="rId52"/>
    <p:sldId id="323" r:id="rId53"/>
    <p:sldId id="327" r:id="rId54"/>
    <p:sldId id="328" r:id="rId55"/>
    <p:sldId id="329" r:id="rId56"/>
    <p:sldId id="330" r:id="rId57"/>
    <p:sldId id="331" r:id="rId58"/>
    <p:sldId id="332" r:id="rId59"/>
    <p:sldId id="333" r:id="rId60"/>
    <p:sldId id="264" r:id="rId61"/>
    <p:sldId id="326" r:id="rId6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9" d="100"/>
          <a:sy n="99" d="100"/>
        </p:scale>
        <p:origin x="-1974" y="-34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DC4B6E7-68AD-41D1-8960-7F46218192EB}" type="datetimeFigureOut">
              <a:rPr lang="tr-TR" smtClean="0"/>
              <a:t>11.09.2025</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81DBE9-9908-419F-BC21-F292838D26AE}" type="slidenum">
              <a:rPr lang="tr-TR" smtClean="0"/>
              <a:t>‹#›</a:t>
            </a:fld>
            <a:endParaRPr lang="tr-TR"/>
          </a:p>
        </p:txBody>
      </p:sp>
    </p:spTree>
    <p:extLst>
      <p:ext uri="{BB962C8B-B14F-4D97-AF65-F5344CB8AC3E}">
        <p14:creationId xmlns:p14="http://schemas.microsoft.com/office/powerpoint/2010/main" val="8378763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8D81DBE9-9908-419F-BC21-F292838D26AE}" type="slidenum">
              <a:rPr lang="tr-TR" smtClean="0"/>
              <a:t>14</a:t>
            </a:fld>
            <a:endParaRPr lang="tr-TR"/>
          </a:p>
        </p:txBody>
      </p:sp>
    </p:spTree>
    <p:extLst>
      <p:ext uri="{BB962C8B-B14F-4D97-AF65-F5344CB8AC3E}">
        <p14:creationId xmlns:p14="http://schemas.microsoft.com/office/powerpoint/2010/main" val="38300736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sphere1.png"/>
          <p:cNvPicPr>
            <a:picLocks noChangeAspect="1"/>
          </p:cNvPicPr>
          <p:nvPr/>
        </p:nvPicPr>
        <p:blipFill>
          <a:blip r:embed="rId2" cstate="print"/>
          <a:stretch>
            <a:fillRect/>
          </a:stretch>
        </p:blipFill>
        <p:spPr>
          <a:xfrm>
            <a:off x="6850374" y="0"/>
            <a:ext cx="2293626" cy="6858000"/>
          </a:xfrm>
          <a:prstGeom prst="rect">
            <a:avLst/>
          </a:prstGeom>
        </p:spPr>
      </p:pic>
      <p:sp>
        <p:nvSpPr>
          <p:cNvPr id="3" name="Subtitle 2"/>
          <p:cNvSpPr>
            <a:spLocks noGrp="1"/>
          </p:cNvSpPr>
          <p:nvPr>
            <p:ph type="subTitle" idx="1"/>
          </p:nvPr>
        </p:nvSpPr>
        <p:spPr>
          <a:xfrm>
            <a:off x="2438400" y="3581400"/>
            <a:ext cx="3962400" cy="2133600"/>
          </a:xfrm>
        </p:spPr>
        <p:txBody>
          <a:bodyPr anchor="t">
            <a:normAutofit/>
          </a:bodyPr>
          <a:lstStyle>
            <a:lvl1pPr marL="0" indent="0" algn="r">
              <a:buNone/>
              <a:defRPr sz="14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6" name="Title 15"/>
          <p:cNvSpPr>
            <a:spLocks noGrp="1"/>
          </p:cNvSpPr>
          <p:nvPr>
            <p:ph type="title"/>
          </p:nvPr>
        </p:nvSpPr>
        <p:spPr>
          <a:xfrm>
            <a:off x="2438400" y="1447800"/>
            <a:ext cx="3962400" cy="2133600"/>
          </a:xfrm>
        </p:spPr>
        <p:txBody>
          <a:bodyPr anchor="b"/>
          <a:lstStyle/>
          <a:p>
            <a:r>
              <a:rPr lang="en-US" smtClean="0"/>
              <a:t>Click to edit Master title style</a:t>
            </a:r>
            <a:endParaRPr lang="en-US" dirty="0"/>
          </a:p>
        </p:txBody>
      </p:sp>
      <p:sp>
        <p:nvSpPr>
          <p:cNvPr id="13" name="Date Placeholder 12"/>
          <p:cNvSpPr>
            <a:spLocks noGrp="1"/>
          </p:cNvSpPr>
          <p:nvPr>
            <p:ph type="dt" sz="half" idx="10"/>
          </p:nvPr>
        </p:nvSpPr>
        <p:spPr>
          <a:xfrm>
            <a:off x="3582988" y="6426201"/>
            <a:ext cx="2819399" cy="126999"/>
          </a:xfrm>
        </p:spPr>
        <p:txBody>
          <a:bodyPr/>
          <a:lstStyle/>
          <a:p>
            <a:fld id="{461820A4-86DE-4946-B663-922AB262094D}" type="datetimeFigureOut">
              <a:rPr lang="tr-TR" smtClean="0"/>
              <a:t>11.09.2025</a:t>
            </a:fld>
            <a:endParaRPr lang="tr-TR"/>
          </a:p>
        </p:txBody>
      </p:sp>
      <p:sp>
        <p:nvSpPr>
          <p:cNvPr id="14" name="Slide Number Placeholder 13"/>
          <p:cNvSpPr>
            <a:spLocks noGrp="1"/>
          </p:cNvSpPr>
          <p:nvPr>
            <p:ph type="sldNum" sz="quarter" idx="11"/>
          </p:nvPr>
        </p:nvSpPr>
        <p:spPr>
          <a:xfrm>
            <a:off x="6414976" y="6400800"/>
            <a:ext cx="457200" cy="152400"/>
          </a:xfrm>
        </p:spPr>
        <p:txBody>
          <a:bodyPr/>
          <a:lstStyle>
            <a:lvl1pPr algn="r">
              <a:defRPr/>
            </a:lvl1pPr>
          </a:lstStyle>
          <a:p>
            <a:fld id="{27417DE1-07D3-4166-AA54-A1B866857E1B}" type="slidenum">
              <a:rPr lang="tr-TR" smtClean="0"/>
              <a:t>‹#›</a:t>
            </a:fld>
            <a:endParaRPr lang="tr-TR"/>
          </a:p>
        </p:txBody>
      </p:sp>
      <p:sp>
        <p:nvSpPr>
          <p:cNvPr id="15" name="Footer Placeholder 14"/>
          <p:cNvSpPr>
            <a:spLocks noGrp="1"/>
          </p:cNvSpPr>
          <p:nvPr>
            <p:ph type="ftr" sz="quarter" idx="12"/>
          </p:nvPr>
        </p:nvSpPr>
        <p:spPr>
          <a:xfrm>
            <a:off x="3581400" y="6296248"/>
            <a:ext cx="2820987" cy="152400"/>
          </a:xfrm>
        </p:spPr>
        <p:txBody>
          <a:bodyPr/>
          <a:lstStyle/>
          <a:p>
            <a:endParaRPr lang="tr-T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Date Placeholder 12"/>
          <p:cNvSpPr>
            <a:spLocks noGrp="1"/>
          </p:cNvSpPr>
          <p:nvPr>
            <p:ph type="dt" sz="half" idx="10"/>
          </p:nvPr>
        </p:nvSpPr>
        <p:spPr/>
        <p:txBody>
          <a:bodyPr/>
          <a:lstStyle/>
          <a:p>
            <a:fld id="{461820A4-86DE-4946-B663-922AB262094D}" type="datetimeFigureOut">
              <a:rPr lang="tr-TR" smtClean="0"/>
              <a:t>11.09.2025</a:t>
            </a:fld>
            <a:endParaRPr lang="tr-TR"/>
          </a:p>
        </p:txBody>
      </p:sp>
      <p:sp>
        <p:nvSpPr>
          <p:cNvPr id="14" name="Slide Number Placeholder 13"/>
          <p:cNvSpPr>
            <a:spLocks noGrp="1"/>
          </p:cNvSpPr>
          <p:nvPr>
            <p:ph type="sldNum" sz="quarter" idx="11"/>
          </p:nvPr>
        </p:nvSpPr>
        <p:spPr/>
        <p:txBody>
          <a:bodyPr/>
          <a:lstStyle/>
          <a:p>
            <a:fld id="{27417DE1-07D3-4166-AA54-A1B866857E1B}" type="slidenum">
              <a:rPr lang="tr-TR" smtClean="0"/>
              <a:t>‹#›</a:t>
            </a:fld>
            <a:endParaRPr lang="tr-TR"/>
          </a:p>
        </p:txBody>
      </p:sp>
      <p:sp>
        <p:nvSpPr>
          <p:cNvPr id="15" name="Footer Placeholder 14"/>
          <p:cNvSpPr>
            <a:spLocks noGrp="1"/>
          </p:cNvSpPr>
          <p:nvPr>
            <p:ph type="ftr" sz="quarter" idx="12"/>
          </p:nvPr>
        </p:nvSpPr>
        <p:spPr/>
        <p:txBody>
          <a:bodyPr/>
          <a:lstStyle/>
          <a:p>
            <a:endParaRPr lang="tr-TR"/>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Date Placeholder 12"/>
          <p:cNvSpPr>
            <a:spLocks noGrp="1"/>
          </p:cNvSpPr>
          <p:nvPr>
            <p:ph type="dt" sz="half" idx="10"/>
          </p:nvPr>
        </p:nvSpPr>
        <p:spPr/>
        <p:txBody>
          <a:bodyPr/>
          <a:lstStyle/>
          <a:p>
            <a:fld id="{461820A4-86DE-4946-B663-922AB262094D}" type="datetimeFigureOut">
              <a:rPr lang="tr-TR" smtClean="0"/>
              <a:t>11.09.2025</a:t>
            </a:fld>
            <a:endParaRPr lang="tr-TR"/>
          </a:p>
        </p:txBody>
      </p:sp>
      <p:sp>
        <p:nvSpPr>
          <p:cNvPr id="14" name="Slide Number Placeholder 13"/>
          <p:cNvSpPr>
            <a:spLocks noGrp="1"/>
          </p:cNvSpPr>
          <p:nvPr>
            <p:ph type="sldNum" sz="quarter" idx="11"/>
          </p:nvPr>
        </p:nvSpPr>
        <p:spPr/>
        <p:txBody>
          <a:bodyPr/>
          <a:lstStyle/>
          <a:p>
            <a:fld id="{27417DE1-07D3-4166-AA54-A1B866857E1B}" type="slidenum">
              <a:rPr lang="tr-TR" smtClean="0"/>
              <a:t>‹#›</a:t>
            </a:fld>
            <a:endParaRPr lang="tr-TR"/>
          </a:p>
        </p:txBody>
      </p:sp>
      <p:sp>
        <p:nvSpPr>
          <p:cNvPr id="15" name="Footer Placeholder 14"/>
          <p:cNvSpPr>
            <a:spLocks noGrp="1"/>
          </p:cNvSpPr>
          <p:nvPr>
            <p:ph type="ftr" sz="quarter" idx="12"/>
          </p:nvPr>
        </p:nvSpPr>
        <p:spPr/>
        <p:txBody>
          <a:bodyPr/>
          <a:lstStyle/>
          <a:p>
            <a:endParaRPr lang="tr-T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3657600" cy="5714999"/>
          </a:xfrm>
        </p:spPr>
        <p:txBody>
          <a:bodyPr/>
          <a:lstStyle>
            <a:lvl5pPr>
              <a:defRPr/>
            </a:lvl5pPr>
            <a:lvl6pPr>
              <a:defRPr/>
            </a:lvl6pPr>
            <a:lvl7pPr>
              <a:defRPr/>
            </a:lvl7pPr>
            <a:lvl8pPr>
              <a:defRPr/>
            </a:lvl8pPr>
            <a:lvl9pP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Title 15"/>
          <p:cNvSpPr>
            <a:spLocks noGrp="1"/>
          </p:cNvSpPr>
          <p:nvPr>
            <p:ph type="title"/>
          </p:nvPr>
        </p:nvSpPr>
        <p:spPr/>
        <p:txBody>
          <a:bodyPr/>
          <a:lstStyle/>
          <a:p>
            <a:r>
              <a:rPr lang="en-US" smtClean="0"/>
              <a:t>Click to edit Master title style</a:t>
            </a:r>
            <a:endParaRPr lang="en-US"/>
          </a:p>
        </p:txBody>
      </p:sp>
      <p:sp>
        <p:nvSpPr>
          <p:cNvPr id="10" name="Date Placeholder 9"/>
          <p:cNvSpPr>
            <a:spLocks noGrp="1"/>
          </p:cNvSpPr>
          <p:nvPr>
            <p:ph type="dt" sz="half" idx="10"/>
          </p:nvPr>
        </p:nvSpPr>
        <p:spPr/>
        <p:txBody>
          <a:bodyPr/>
          <a:lstStyle/>
          <a:p>
            <a:fld id="{461820A4-86DE-4946-B663-922AB262094D}" type="datetimeFigureOut">
              <a:rPr lang="tr-TR" smtClean="0"/>
              <a:t>11.09.2025</a:t>
            </a:fld>
            <a:endParaRPr lang="tr-TR"/>
          </a:p>
        </p:txBody>
      </p:sp>
      <p:sp>
        <p:nvSpPr>
          <p:cNvPr id="11" name="Slide Number Placeholder 10"/>
          <p:cNvSpPr>
            <a:spLocks noGrp="1"/>
          </p:cNvSpPr>
          <p:nvPr>
            <p:ph type="sldNum" sz="quarter" idx="11"/>
          </p:nvPr>
        </p:nvSpPr>
        <p:spPr/>
        <p:txBody>
          <a:bodyPr/>
          <a:lstStyle/>
          <a:p>
            <a:fld id="{27417DE1-07D3-4166-AA54-A1B866857E1B}" type="slidenum">
              <a:rPr lang="tr-TR" smtClean="0"/>
              <a:t>‹#›</a:t>
            </a:fld>
            <a:endParaRPr lang="tr-TR"/>
          </a:p>
        </p:txBody>
      </p:sp>
      <p:sp>
        <p:nvSpPr>
          <p:cNvPr id="12" name="Footer Placeholder 11"/>
          <p:cNvSpPr>
            <a:spLocks noGrp="1"/>
          </p:cNvSpPr>
          <p:nvPr>
            <p:ph type="ftr" sz="quarter" idx="12"/>
          </p:nvPr>
        </p:nvSpPr>
        <p:spPr/>
        <p:txBody>
          <a:bodyPr/>
          <a:lstStyle/>
          <a:p>
            <a:endParaRPr lang="tr-T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7" name="Picture 6" descr="sphere1.png"/>
          <p:cNvPicPr>
            <a:picLocks noChangeAspect="1"/>
          </p:cNvPicPr>
          <p:nvPr/>
        </p:nvPicPr>
        <p:blipFill>
          <a:blip r:embed="rId2" cstate="print"/>
          <a:stretch>
            <a:fillRect/>
          </a:stretch>
        </p:blipFill>
        <p:spPr>
          <a:xfrm>
            <a:off x="6858000" y="0"/>
            <a:ext cx="2293626" cy="6858000"/>
          </a:xfrm>
          <a:prstGeom prst="rect">
            <a:avLst/>
          </a:prstGeom>
        </p:spPr>
      </p:pic>
      <p:sp>
        <p:nvSpPr>
          <p:cNvPr id="12" name="Date Placeholder 11"/>
          <p:cNvSpPr>
            <a:spLocks noGrp="1"/>
          </p:cNvSpPr>
          <p:nvPr>
            <p:ph type="dt" sz="half" idx="10"/>
          </p:nvPr>
        </p:nvSpPr>
        <p:spPr>
          <a:xfrm>
            <a:off x="839788" y="6426201"/>
            <a:ext cx="2819399" cy="126999"/>
          </a:xfrm>
        </p:spPr>
        <p:txBody>
          <a:bodyPr/>
          <a:lstStyle/>
          <a:p>
            <a:fld id="{461820A4-86DE-4946-B663-922AB262094D}" type="datetimeFigureOut">
              <a:rPr lang="tr-TR" smtClean="0"/>
              <a:t>11.09.2025</a:t>
            </a:fld>
            <a:endParaRPr lang="tr-TR"/>
          </a:p>
        </p:txBody>
      </p:sp>
      <p:sp>
        <p:nvSpPr>
          <p:cNvPr id="13" name="Slide Number Placeholder 12"/>
          <p:cNvSpPr>
            <a:spLocks noGrp="1"/>
          </p:cNvSpPr>
          <p:nvPr>
            <p:ph type="sldNum" sz="quarter" idx="11"/>
          </p:nvPr>
        </p:nvSpPr>
        <p:spPr>
          <a:xfrm>
            <a:off x="4116388" y="6400800"/>
            <a:ext cx="533400" cy="152400"/>
          </a:xfrm>
        </p:spPr>
        <p:txBody>
          <a:bodyPr/>
          <a:lstStyle/>
          <a:p>
            <a:fld id="{27417DE1-07D3-4166-AA54-A1B866857E1B}" type="slidenum">
              <a:rPr lang="tr-TR" smtClean="0"/>
              <a:t>‹#›</a:t>
            </a:fld>
            <a:endParaRPr lang="tr-TR"/>
          </a:p>
        </p:txBody>
      </p:sp>
      <p:sp>
        <p:nvSpPr>
          <p:cNvPr id="14" name="Footer Placeholder 13"/>
          <p:cNvSpPr>
            <a:spLocks noGrp="1"/>
          </p:cNvSpPr>
          <p:nvPr>
            <p:ph type="ftr" sz="quarter" idx="12"/>
          </p:nvPr>
        </p:nvSpPr>
        <p:spPr>
          <a:xfrm>
            <a:off x="838200" y="6296248"/>
            <a:ext cx="2820987" cy="152400"/>
          </a:xfrm>
        </p:spPr>
        <p:txBody>
          <a:bodyPr/>
          <a:lstStyle/>
          <a:p>
            <a:endParaRPr lang="tr-TR"/>
          </a:p>
        </p:txBody>
      </p:sp>
      <p:sp>
        <p:nvSpPr>
          <p:cNvPr id="15" name="Title 14"/>
          <p:cNvSpPr>
            <a:spLocks noGrp="1"/>
          </p:cNvSpPr>
          <p:nvPr>
            <p:ph type="title"/>
          </p:nvPr>
        </p:nvSpPr>
        <p:spPr>
          <a:xfrm>
            <a:off x="457200" y="1828800"/>
            <a:ext cx="3200400" cy="1752600"/>
          </a:xfrm>
        </p:spPr>
        <p:txBody>
          <a:bodyPr anchor="b"/>
          <a:lstStyle/>
          <a:p>
            <a:r>
              <a:rPr lang="en-US" smtClean="0"/>
              <a:t>Click to edit Master title style</a:t>
            </a:r>
            <a:endParaRPr lang="en-US"/>
          </a:p>
        </p:txBody>
      </p:sp>
      <p:sp>
        <p:nvSpPr>
          <p:cNvPr id="3" name="Text Placeholder 2"/>
          <p:cNvSpPr>
            <a:spLocks noGrp="1"/>
          </p:cNvSpPr>
          <p:nvPr>
            <p:ph type="body" sz="quarter" idx="13"/>
          </p:nvPr>
        </p:nvSpPr>
        <p:spPr>
          <a:xfrm>
            <a:off x="457200" y="3578224"/>
            <a:ext cx="3200645" cy="1459767"/>
          </a:xfrm>
        </p:spPr>
        <p:txBody>
          <a:bodyPr anchor="t">
            <a:normAutofit/>
          </a:bodyPr>
          <a:lstStyle>
            <a:lvl1pPr marL="0" indent="0" algn="r" defTabSz="914400" rtl="0" eaLnBrk="1" latinLnBrk="0" hangingPunct="1">
              <a:spcBef>
                <a:spcPct val="20000"/>
              </a:spcBef>
              <a:buClr>
                <a:schemeClr val="tx1">
                  <a:lumMod val="50000"/>
                  <a:lumOff val="50000"/>
                </a:schemeClr>
              </a:buClr>
              <a:buFont typeface="Wingdings" pitchFamily="2" charset="2"/>
              <a:buNone/>
              <a:defRPr lang="en-US" sz="1400" kern="1200" dirty="0" smtClean="0">
                <a:solidFill>
                  <a:schemeClr val="tx2"/>
                </a:solidFill>
                <a:latin typeface="+mn-lt"/>
                <a:ea typeface="+mn-ea"/>
                <a:cs typeface="+mn-cs"/>
              </a:defRPr>
            </a:lvl1pPr>
          </a:lstStyle>
          <a:p>
            <a:pPr lvl="0"/>
            <a:r>
              <a:rPr lang="en-US" smtClean="0"/>
              <a:t>Click to edit Master text styles</a:t>
            </a: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3429000"/>
            <a:ext cx="3124200" cy="2667000"/>
          </a:xfrm>
        </p:spPr>
        <p:txBody>
          <a:bodyPr>
            <a:normAutofit/>
          </a:bodyPr>
          <a:lstStyle>
            <a:lvl1pPr marL="228600" indent="-182880">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57200" y="457200"/>
            <a:ext cx="3124200" cy="2667000"/>
          </a:xfrm>
        </p:spPr>
        <p:txBody>
          <a:bodyPr>
            <a:normAutofit/>
          </a:bodyPr>
          <a:lstStyle>
            <a:lvl1pPr marL="228600" indent="-182880">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itle 1"/>
          <p:cNvSpPr>
            <a:spLocks noGrp="1"/>
          </p:cNvSpPr>
          <p:nvPr>
            <p:ph type="title"/>
          </p:nvPr>
        </p:nvSpPr>
        <p:spPr>
          <a:xfrm>
            <a:off x="4876800" y="457200"/>
            <a:ext cx="2819400" cy="5714999"/>
          </a:xfrm>
        </p:spPr>
        <p:txBody>
          <a:bodyPr/>
          <a:lstStyle/>
          <a:p>
            <a:r>
              <a:rPr lang="en-US" smtClean="0"/>
              <a:t>Click to edit Master title style</a:t>
            </a:r>
            <a:endParaRPr lang="en-US"/>
          </a:p>
        </p:txBody>
      </p:sp>
      <p:sp>
        <p:nvSpPr>
          <p:cNvPr id="9" name="Date Placeholder 8"/>
          <p:cNvSpPr>
            <a:spLocks noGrp="1"/>
          </p:cNvSpPr>
          <p:nvPr>
            <p:ph type="dt" sz="half" idx="10"/>
          </p:nvPr>
        </p:nvSpPr>
        <p:spPr/>
        <p:txBody>
          <a:bodyPr/>
          <a:lstStyle/>
          <a:p>
            <a:fld id="{461820A4-86DE-4946-B663-922AB262094D}" type="datetimeFigureOut">
              <a:rPr lang="tr-TR" smtClean="0"/>
              <a:t>11.09.2025</a:t>
            </a:fld>
            <a:endParaRPr lang="tr-TR"/>
          </a:p>
        </p:txBody>
      </p:sp>
      <p:sp>
        <p:nvSpPr>
          <p:cNvPr id="13" name="Slide Number Placeholder 12"/>
          <p:cNvSpPr>
            <a:spLocks noGrp="1"/>
          </p:cNvSpPr>
          <p:nvPr>
            <p:ph type="sldNum" sz="quarter" idx="11"/>
          </p:nvPr>
        </p:nvSpPr>
        <p:spPr/>
        <p:txBody>
          <a:bodyPr/>
          <a:lstStyle/>
          <a:p>
            <a:fld id="{27417DE1-07D3-4166-AA54-A1B866857E1B}" type="slidenum">
              <a:rPr lang="tr-TR" smtClean="0"/>
              <a:t>‹#›</a:t>
            </a:fld>
            <a:endParaRPr lang="tr-TR"/>
          </a:p>
        </p:txBody>
      </p:sp>
      <p:sp>
        <p:nvSpPr>
          <p:cNvPr id="14" name="Footer Placeholder 13"/>
          <p:cNvSpPr>
            <a:spLocks noGrp="1"/>
          </p:cNvSpPr>
          <p:nvPr>
            <p:ph type="ftr" sz="quarter" idx="12"/>
          </p:nvPr>
        </p:nvSpPr>
        <p:spPr/>
        <p:txBody>
          <a:bodyPr/>
          <a:lstStyle/>
          <a:p>
            <a:endParaRPr lang="tr-TR"/>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275238"/>
            <a:ext cx="3581400" cy="411162"/>
          </a:xfrm>
        </p:spPr>
        <p:txBody>
          <a:bodyPr anchor="b">
            <a:noAutofit/>
          </a:bodyPr>
          <a:lstStyle>
            <a:lvl1pPr marL="0" indent="0" algn="ctr">
              <a:buNone/>
              <a:defRPr sz="1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675288"/>
            <a:ext cx="3581400" cy="2525112"/>
          </a:xfrm>
        </p:spPr>
        <p:txBody>
          <a:bodyPr anchor="t">
            <a:normAutofit/>
          </a:bodyPr>
          <a:lstStyle>
            <a:lvl1pPr marL="228600" indent="-182880">
              <a:defRPr sz="1400"/>
            </a:lvl1pPr>
            <a:lvl2pPr>
              <a:defRPr sz="1400"/>
            </a:lvl2pPr>
            <a:lvl3pPr>
              <a:defRPr sz="1400"/>
            </a:lvl3pPr>
            <a:lvl4pPr>
              <a:defRPr sz="1400" baseline="0"/>
            </a:lvl4pPr>
            <a:lvl5pPr>
              <a:buFont typeface="Wingdings" pitchFamily="2" charset="2"/>
              <a:buChar char="§"/>
              <a:defRPr sz="1400"/>
            </a:lvl5pPr>
            <a:lvl6pPr>
              <a:buFont typeface="Wingdings" pitchFamily="2" charset="2"/>
              <a:buChar cha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Text Placeholder 4"/>
          <p:cNvSpPr>
            <a:spLocks noGrp="1"/>
          </p:cNvSpPr>
          <p:nvPr>
            <p:ph type="body" sz="quarter" idx="3"/>
          </p:nvPr>
        </p:nvSpPr>
        <p:spPr>
          <a:xfrm>
            <a:off x="457199" y="3429000"/>
            <a:ext cx="3581400" cy="411162"/>
          </a:xfrm>
        </p:spPr>
        <p:txBody>
          <a:bodyPr anchor="b">
            <a:noAutofit/>
          </a:bodyPr>
          <a:lstStyle>
            <a:lvl1pPr marL="0" indent="0" algn="ctr">
              <a:buNone/>
              <a:defRPr sz="1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57199" y="3840162"/>
            <a:ext cx="3581400" cy="2515198"/>
          </a:xfrm>
        </p:spPr>
        <p:txBody>
          <a:bodyPr anchor="t">
            <a:normAutofit/>
          </a:bodyPr>
          <a:lstStyle>
            <a:lvl1pPr marL="228600" indent="-182880">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1" name="Title 1"/>
          <p:cNvSpPr>
            <a:spLocks noGrp="1"/>
          </p:cNvSpPr>
          <p:nvPr>
            <p:ph type="title"/>
          </p:nvPr>
        </p:nvSpPr>
        <p:spPr>
          <a:xfrm>
            <a:off x="4876800" y="457200"/>
            <a:ext cx="2819400" cy="5714999"/>
          </a:xfrm>
        </p:spPr>
        <p:txBody>
          <a:bodyPr/>
          <a:lstStyle/>
          <a:p>
            <a:r>
              <a:rPr lang="en-US" smtClean="0"/>
              <a:t>Click to edit Master title style</a:t>
            </a:r>
            <a:endParaRPr lang="en-US"/>
          </a:p>
        </p:txBody>
      </p:sp>
      <p:sp>
        <p:nvSpPr>
          <p:cNvPr id="12" name="Date Placeholder 11"/>
          <p:cNvSpPr>
            <a:spLocks noGrp="1"/>
          </p:cNvSpPr>
          <p:nvPr>
            <p:ph type="dt" sz="half" idx="10"/>
          </p:nvPr>
        </p:nvSpPr>
        <p:spPr/>
        <p:txBody>
          <a:bodyPr/>
          <a:lstStyle/>
          <a:p>
            <a:fld id="{461820A4-86DE-4946-B663-922AB262094D}" type="datetimeFigureOut">
              <a:rPr lang="tr-TR" smtClean="0"/>
              <a:t>11.09.2025</a:t>
            </a:fld>
            <a:endParaRPr lang="tr-TR"/>
          </a:p>
        </p:txBody>
      </p:sp>
      <p:sp>
        <p:nvSpPr>
          <p:cNvPr id="14" name="Slide Number Placeholder 13"/>
          <p:cNvSpPr>
            <a:spLocks noGrp="1"/>
          </p:cNvSpPr>
          <p:nvPr>
            <p:ph type="sldNum" sz="quarter" idx="11"/>
          </p:nvPr>
        </p:nvSpPr>
        <p:spPr/>
        <p:txBody>
          <a:bodyPr/>
          <a:lstStyle/>
          <a:p>
            <a:fld id="{27417DE1-07D3-4166-AA54-A1B866857E1B}" type="slidenum">
              <a:rPr lang="tr-TR" smtClean="0"/>
              <a:t>‹#›</a:t>
            </a:fld>
            <a:endParaRPr lang="tr-TR"/>
          </a:p>
        </p:txBody>
      </p:sp>
      <p:sp>
        <p:nvSpPr>
          <p:cNvPr id="16" name="Footer Placeholder 15"/>
          <p:cNvSpPr>
            <a:spLocks noGrp="1"/>
          </p:cNvSpPr>
          <p:nvPr>
            <p:ph type="ftr" sz="quarter" idx="12"/>
          </p:nvPr>
        </p:nvSpPr>
        <p:spPr/>
        <p:txBody>
          <a:bodyPr/>
          <a:lstStyle/>
          <a:p>
            <a:endParaRPr lang="tr-TR"/>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733800" y="457200"/>
            <a:ext cx="3962400" cy="5715000"/>
          </a:xfrm>
        </p:spPr>
        <p:txBody>
          <a:bodyPr/>
          <a:lstStyle/>
          <a:p>
            <a:r>
              <a:rPr lang="en-US" smtClean="0"/>
              <a:t>Click to edit Master title style</a:t>
            </a:r>
            <a:endParaRPr lang="en-US" dirty="0"/>
          </a:p>
        </p:txBody>
      </p:sp>
      <p:sp>
        <p:nvSpPr>
          <p:cNvPr id="9" name="Date Placeholder 8"/>
          <p:cNvSpPr>
            <a:spLocks noGrp="1"/>
          </p:cNvSpPr>
          <p:nvPr>
            <p:ph type="dt" sz="half" idx="10"/>
          </p:nvPr>
        </p:nvSpPr>
        <p:spPr/>
        <p:txBody>
          <a:bodyPr/>
          <a:lstStyle/>
          <a:p>
            <a:fld id="{461820A4-86DE-4946-B663-922AB262094D}" type="datetimeFigureOut">
              <a:rPr lang="tr-TR" smtClean="0"/>
              <a:t>11.09.2025</a:t>
            </a:fld>
            <a:endParaRPr lang="tr-TR"/>
          </a:p>
        </p:txBody>
      </p:sp>
      <p:sp>
        <p:nvSpPr>
          <p:cNvPr id="10" name="Slide Number Placeholder 9"/>
          <p:cNvSpPr>
            <a:spLocks noGrp="1"/>
          </p:cNvSpPr>
          <p:nvPr>
            <p:ph type="sldNum" sz="quarter" idx="11"/>
          </p:nvPr>
        </p:nvSpPr>
        <p:spPr/>
        <p:txBody>
          <a:bodyPr/>
          <a:lstStyle/>
          <a:p>
            <a:fld id="{27417DE1-07D3-4166-AA54-A1B866857E1B}" type="slidenum">
              <a:rPr lang="tr-TR" smtClean="0"/>
              <a:t>‹#›</a:t>
            </a:fld>
            <a:endParaRPr lang="tr-TR"/>
          </a:p>
        </p:txBody>
      </p:sp>
      <p:sp>
        <p:nvSpPr>
          <p:cNvPr id="11" name="Footer Placeholder 10"/>
          <p:cNvSpPr>
            <a:spLocks noGrp="1"/>
          </p:cNvSpPr>
          <p:nvPr>
            <p:ph type="ftr" sz="quarter" idx="12"/>
          </p:nvPr>
        </p:nvSpPr>
        <p:spPr/>
        <p:txBody>
          <a:bodyPr/>
          <a:lstStyle/>
          <a:p>
            <a:endParaRPr lang="tr-T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461820A4-86DE-4946-B663-922AB262094D}" type="datetimeFigureOut">
              <a:rPr lang="tr-TR" smtClean="0"/>
              <a:t>11.09.2025</a:t>
            </a:fld>
            <a:endParaRPr lang="tr-TR"/>
          </a:p>
        </p:txBody>
      </p:sp>
      <p:sp>
        <p:nvSpPr>
          <p:cNvPr id="9" name="Slide Number Placeholder 8"/>
          <p:cNvSpPr>
            <a:spLocks noGrp="1"/>
          </p:cNvSpPr>
          <p:nvPr>
            <p:ph type="sldNum" sz="quarter" idx="11"/>
          </p:nvPr>
        </p:nvSpPr>
        <p:spPr/>
        <p:txBody>
          <a:bodyPr/>
          <a:lstStyle/>
          <a:p>
            <a:fld id="{27417DE1-07D3-4166-AA54-A1B866857E1B}" type="slidenum">
              <a:rPr lang="tr-TR" smtClean="0"/>
              <a:t>‹#›</a:t>
            </a:fld>
            <a:endParaRPr lang="tr-TR"/>
          </a:p>
        </p:txBody>
      </p:sp>
      <p:sp>
        <p:nvSpPr>
          <p:cNvPr id="10" name="Footer Placeholder 9"/>
          <p:cNvSpPr>
            <a:spLocks noGrp="1"/>
          </p:cNvSpPr>
          <p:nvPr>
            <p:ph type="ftr" sz="quarter" idx="12"/>
          </p:nvPr>
        </p:nvSpPr>
        <p:spPr/>
        <p:txBody>
          <a:bodyPr/>
          <a:lstStyle/>
          <a:p>
            <a:endParaRPr lang="tr-T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81600" y="1676400"/>
            <a:ext cx="2514600" cy="1874837"/>
          </a:xfrm>
        </p:spPr>
        <p:txBody>
          <a:bodyPr anchor="b">
            <a:normAutofit/>
          </a:bodyPr>
          <a:lstStyle>
            <a:lvl1pPr algn="r">
              <a:defRPr sz="2000" b="0">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304800" y="1676400"/>
            <a:ext cx="4700016" cy="3505200"/>
          </a:xfrm>
        </p:spPr>
        <p:txBody>
          <a:bodyPr>
            <a:normAutofit/>
          </a:bodyPr>
          <a:lstStyle>
            <a:lvl1pPr marL="228600" indent="-182880">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4" name="Text Placeholder 3"/>
          <p:cNvSpPr>
            <a:spLocks noGrp="1"/>
          </p:cNvSpPr>
          <p:nvPr>
            <p:ph type="body" sz="half" idx="2"/>
          </p:nvPr>
        </p:nvSpPr>
        <p:spPr>
          <a:xfrm>
            <a:off x="5486400" y="3552372"/>
            <a:ext cx="2209800" cy="1629228"/>
          </a:xfrm>
        </p:spPr>
        <p:txBody>
          <a:bodyPr anchor="t">
            <a:normAutofit/>
          </a:bodyPr>
          <a:lstStyle>
            <a:lvl1pPr marL="0" indent="0" algn="r">
              <a:buNone/>
              <a:defRPr sz="12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5" name="Date Placeholder 14"/>
          <p:cNvSpPr>
            <a:spLocks noGrp="1"/>
          </p:cNvSpPr>
          <p:nvPr>
            <p:ph type="dt" sz="half" idx="10"/>
          </p:nvPr>
        </p:nvSpPr>
        <p:spPr/>
        <p:txBody>
          <a:bodyPr/>
          <a:lstStyle/>
          <a:p>
            <a:fld id="{461820A4-86DE-4946-B663-922AB262094D}" type="datetimeFigureOut">
              <a:rPr lang="tr-TR" smtClean="0"/>
              <a:t>11.09.2025</a:t>
            </a:fld>
            <a:endParaRPr lang="tr-TR"/>
          </a:p>
        </p:txBody>
      </p:sp>
      <p:sp>
        <p:nvSpPr>
          <p:cNvPr id="16" name="Slide Number Placeholder 15"/>
          <p:cNvSpPr>
            <a:spLocks noGrp="1"/>
          </p:cNvSpPr>
          <p:nvPr>
            <p:ph type="sldNum" sz="quarter" idx="11"/>
          </p:nvPr>
        </p:nvSpPr>
        <p:spPr/>
        <p:txBody>
          <a:bodyPr/>
          <a:lstStyle/>
          <a:p>
            <a:fld id="{27417DE1-07D3-4166-AA54-A1B866857E1B}" type="slidenum">
              <a:rPr lang="tr-TR" smtClean="0"/>
              <a:t>‹#›</a:t>
            </a:fld>
            <a:endParaRPr lang="tr-TR"/>
          </a:p>
        </p:txBody>
      </p:sp>
      <p:sp>
        <p:nvSpPr>
          <p:cNvPr id="17" name="Footer Placeholder 16"/>
          <p:cNvSpPr>
            <a:spLocks noGrp="1"/>
          </p:cNvSpPr>
          <p:nvPr>
            <p:ph type="ftr" sz="quarter" idx="12"/>
          </p:nvPr>
        </p:nvSpPr>
        <p:spPr/>
        <p:txBody>
          <a:bodyPr/>
          <a:lstStyle/>
          <a:p>
            <a:endParaRPr lang="tr-TR"/>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04800" y="1676400"/>
            <a:ext cx="4696967" cy="35052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11" name="Title 1"/>
          <p:cNvSpPr>
            <a:spLocks noGrp="1"/>
          </p:cNvSpPr>
          <p:nvPr>
            <p:ph type="title"/>
          </p:nvPr>
        </p:nvSpPr>
        <p:spPr>
          <a:xfrm>
            <a:off x="5181600" y="1676400"/>
            <a:ext cx="2514600" cy="1875972"/>
          </a:xfrm>
        </p:spPr>
        <p:txBody>
          <a:bodyPr anchor="b">
            <a:normAutofit/>
          </a:bodyPr>
          <a:lstStyle>
            <a:lvl1pPr algn="r">
              <a:defRPr sz="2000" b="0">
                <a:effectLst/>
              </a:defRPr>
            </a:lvl1pPr>
          </a:lstStyle>
          <a:p>
            <a:r>
              <a:rPr lang="en-US" smtClean="0"/>
              <a:t>Click to edit Master title style</a:t>
            </a:r>
            <a:endParaRPr lang="en-US" dirty="0"/>
          </a:p>
        </p:txBody>
      </p:sp>
      <p:sp>
        <p:nvSpPr>
          <p:cNvPr id="12" name="Text Placeholder 3"/>
          <p:cNvSpPr>
            <a:spLocks noGrp="1"/>
          </p:cNvSpPr>
          <p:nvPr>
            <p:ph type="body" sz="half" idx="2"/>
          </p:nvPr>
        </p:nvSpPr>
        <p:spPr>
          <a:xfrm>
            <a:off x="5486400" y="3552372"/>
            <a:ext cx="2209800" cy="1629228"/>
          </a:xfrm>
        </p:spPr>
        <p:txBody>
          <a:bodyPr anchor="t">
            <a:normAutofit/>
          </a:bodyPr>
          <a:lstStyle>
            <a:lvl1pPr marL="0" indent="0" algn="r">
              <a:buNone/>
              <a:defRPr sz="12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6" name="Date Placeholder 15"/>
          <p:cNvSpPr>
            <a:spLocks noGrp="1"/>
          </p:cNvSpPr>
          <p:nvPr>
            <p:ph type="dt" sz="half" idx="10"/>
          </p:nvPr>
        </p:nvSpPr>
        <p:spPr/>
        <p:txBody>
          <a:bodyPr/>
          <a:lstStyle/>
          <a:p>
            <a:fld id="{461820A4-86DE-4946-B663-922AB262094D}" type="datetimeFigureOut">
              <a:rPr lang="tr-TR" smtClean="0"/>
              <a:t>11.09.2025</a:t>
            </a:fld>
            <a:endParaRPr lang="tr-TR"/>
          </a:p>
        </p:txBody>
      </p:sp>
      <p:sp>
        <p:nvSpPr>
          <p:cNvPr id="17" name="Slide Number Placeholder 16"/>
          <p:cNvSpPr>
            <a:spLocks noGrp="1"/>
          </p:cNvSpPr>
          <p:nvPr>
            <p:ph type="sldNum" sz="quarter" idx="11"/>
          </p:nvPr>
        </p:nvSpPr>
        <p:spPr/>
        <p:txBody>
          <a:bodyPr/>
          <a:lstStyle/>
          <a:p>
            <a:fld id="{27417DE1-07D3-4166-AA54-A1B866857E1B}" type="slidenum">
              <a:rPr lang="tr-TR" smtClean="0"/>
              <a:t>‹#›</a:t>
            </a:fld>
            <a:endParaRPr lang="tr-TR"/>
          </a:p>
        </p:txBody>
      </p:sp>
      <p:sp>
        <p:nvSpPr>
          <p:cNvPr id="18" name="Footer Placeholder 17"/>
          <p:cNvSpPr>
            <a:spLocks noGrp="1"/>
          </p:cNvSpPr>
          <p:nvPr>
            <p:ph type="ftr" sz="quarter" idx="12"/>
          </p:nvPr>
        </p:nvSpPr>
        <p:spPr/>
        <p:txBody>
          <a:bodyPr/>
          <a:lstStyle/>
          <a:p>
            <a:endParaRPr lang="tr-T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descr="sphere2.png"/>
          <p:cNvPicPr>
            <a:picLocks noChangeAspect="1"/>
          </p:cNvPicPr>
          <p:nvPr/>
        </p:nvPicPr>
        <p:blipFill>
          <a:blip r:embed="rId13" cstate="print"/>
          <a:stretch>
            <a:fillRect/>
          </a:stretch>
        </p:blipFill>
        <p:spPr>
          <a:xfrm>
            <a:off x="8823693" y="0"/>
            <a:ext cx="320307" cy="6858000"/>
          </a:xfrm>
          <a:prstGeom prst="rect">
            <a:avLst/>
          </a:prstGeom>
        </p:spPr>
      </p:pic>
      <p:sp>
        <p:nvSpPr>
          <p:cNvPr id="2" name="Title Placeholder 1"/>
          <p:cNvSpPr>
            <a:spLocks noGrp="1"/>
          </p:cNvSpPr>
          <p:nvPr>
            <p:ph type="title"/>
          </p:nvPr>
        </p:nvSpPr>
        <p:spPr>
          <a:xfrm>
            <a:off x="4876800" y="457200"/>
            <a:ext cx="2819400" cy="5715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457200"/>
            <a:ext cx="3657600" cy="5714999"/>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Slide Number Placeholder 7"/>
          <p:cNvSpPr>
            <a:spLocks noGrp="1"/>
          </p:cNvSpPr>
          <p:nvPr>
            <p:ph type="sldNum" sz="quarter" idx="4"/>
          </p:nvPr>
        </p:nvSpPr>
        <p:spPr>
          <a:xfrm>
            <a:off x="7772400" y="6400800"/>
            <a:ext cx="533400" cy="152400"/>
          </a:xfrm>
          <a:prstGeom prst="rect">
            <a:avLst/>
          </a:prstGeom>
        </p:spPr>
        <p:txBody>
          <a:bodyPr vert="horz" lIns="91440" tIns="45720" rIns="91440" bIns="45720" rtlCol="0" anchor="ctr"/>
          <a:lstStyle>
            <a:lvl1pPr algn="ctr">
              <a:defRPr sz="1050">
                <a:solidFill>
                  <a:schemeClr val="tx1">
                    <a:lumMod val="50000"/>
                    <a:lumOff val="50000"/>
                  </a:schemeClr>
                </a:solidFill>
              </a:defRPr>
            </a:lvl1pPr>
          </a:lstStyle>
          <a:p>
            <a:fld id="{27417DE1-07D3-4166-AA54-A1B866857E1B}" type="slidenum">
              <a:rPr lang="tr-TR" smtClean="0"/>
              <a:t>‹#›</a:t>
            </a:fld>
            <a:endParaRPr lang="tr-TR"/>
          </a:p>
        </p:txBody>
      </p:sp>
      <p:sp>
        <p:nvSpPr>
          <p:cNvPr id="9" name="Date Placeholder 8"/>
          <p:cNvSpPr>
            <a:spLocks noGrp="1"/>
          </p:cNvSpPr>
          <p:nvPr>
            <p:ph type="dt" sz="half" idx="2"/>
          </p:nvPr>
        </p:nvSpPr>
        <p:spPr>
          <a:xfrm>
            <a:off x="4876801" y="6426201"/>
            <a:ext cx="2819399" cy="126999"/>
          </a:xfrm>
          <a:prstGeom prst="rect">
            <a:avLst/>
          </a:prstGeom>
        </p:spPr>
        <p:txBody>
          <a:bodyPr vert="horz" lIns="91440" tIns="45720" rIns="91440" bIns="45720" rtlCol="0" anchor="ctr"/>
          <a:lstStyle>
            <a:lvl1pPr algn="r">
              <a:defRPr sz="1050">
                <a:solidFill>
                  <a:schemeClr val="tx1">
                    <a:lumMod val="50000"/>
                    <a:lumOff val="50000"/>
                  </a:schemeClr>
                </a:solidFill>
              </a:defRPr>
            </a:lvl1pPr>
          </a:lstStyle>
          <a:p>
            <a:fld id="{461820A4-86DE-4946-B663-922AB262094D}" type="datetimeFigureOut">
              <a:rPr lang="tr-TR" smtClean="0"/>
              <a:t>11.09.2025</a:t>
            </a:fld>
            <a:endParaRPr lang="tr-TR"/>
          </a:p>
        </p:txBody>
      </p:sp>
      <p:sp>
        <p:nvSpPr>
          <p:cNvPr id="10" name="Footer Placeholder 9"/>
          <p:cNvSpPr>
            <a:spLocks noGrp="1"/>
          </p:cNvSpPr>
          <p:nvPr>
            <p:ph type="ftr" sz="quarter" idx="3"/>
          </p:nvPr>
        </p:nvSpPr>
        <p:spPr>
          <a:xfrm>
            <a:off x="4875213" y="6296248"/>
            <a:ext cx="2820987" cy="152400"/>
          </a:xfrm>
          <a:prstGeom prst="rect">
            <a:avLst/>
          </a:prstGeom>
        </p:spPr>
        <p:txBody>
          <a:bodyPr vert="horz" lIns="91440" tIns="45720" rIns="91440" bIns="45720" rtlCol="0" anchor="b"/>
          <a:lstStyle>
            <a:lvl1pPr algn="r">
              <a:defRPr sz="1050">
                <a:solidFill>
                  <a:schemeClr val="tx1"/>
                </a:solidFill>
              </a:defRPr>
            </a:lvl1pPr>
          </a:lstStyle>
          <a:p>
            <a:endParaRPr lang="tr-TR"/>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iming>
    <p:tnLst>
      <p:par>
        <p:cTn id="1" dur="indefinite" restart="never" nodeType="tmRoot"/>
      </p:par>
    </p:tnLst>
  </p:timing>
  <p:txStyles>
    <p:titleStyle>
      <a:lvl1pPr algn="r" defTabSz="914400" rtl="0" eaLnBrk="1" latinLnBrk="0" hangingPunct="1">
        <a:spcBef>
          <a:spcPct val="0"/>
        </a:spcBef>
        <a:buNone/>
        <a:defRPr sz="2800" kern="1200">
          <a:gradFill>
            <a:gsLst>
              <a:gs pos="0">
                <a:schemeClr val="tx1">
                  <a:lumMod val="50000"/>
                </a:schemeClr>
              </a:gs>
              <a:gs pos="61000">
                <a:schemeClr val="tx1"/>
              </a:gs>
            </a:gsLst>
            <a:lin ang="5400000" scaled="0"/>
          </a:gradFill>
          <a:effectLst/>
          <a:latin typeface="+mj-lt"/>
          <a:ea typeface="+mj-ea"/>
          <a:cs typeface="+mj-cs"/>
        </a:defRPr>
      </a:lvl1pPr>
    </p:titleStyle>
    <p:bodyStyle>
      <a:lvl1pPr marL="182880" indent="-182880" algn="l" defTabSz="914400" rtl="0" eaLnBrk="1" latinLnBrk="0" hangingPunct="1">
        <a:spcBef>
          <a:spcPct val="20000"/>
        </a:spcBef>
        <a:buClr>
          <a:schemeClr val="tx1">
            <a:lumMod val="50000"/>
            <a:lumOff val="50000"/>
          </a:schemeClr>
        </a:buClr>
        <a:buFont typeface="Wingdings" pitchFamily="2" charset="2"/>
        <a:buChar char="§"/>
        <a:defRPr sz="1800" kern="1200">
          <a:solidFill>
            <a:schemeClr val="tx1">
              <a:lumMod val="85000"/>
            </a:schemeClr>
          </a:solidFill>
          <a:latin typeface="+mn-lt"/>
          <a:ea typeface="+mn-ea"/>
          <a:cs typeface="+mn-cs"/>
        </a:defRPr>
      </a:lvl1pPr>
      <a:lvl2pPr marL="41148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2pPr>
      <a:lvl3pPr marL="59436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3pPr>
      <a:lvl4pPr marL="77724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4pPr>
      <a:lvl5pPr marL="96012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5pPr>
      <a:lvl6pPr marL="114300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6pPr>
      <a:lvl7pPr marL="132588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7pPr>
      <a:lvl8pPr marL="150876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8pPr>
      <a:lvl9pPr marL="169164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 Id="rId4" Type="http://schemas.openxmlformats.org/officeDocument/2006/relationships/image" Target="../media/image54.jpeg"/></Relationships>
</file>

<file path=ppt/slides/_rels/slide5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a:bodyPr>
          <a:lstStyle/>
          <a:p>
            <a:endParaRPr lang="tr-TR" sz="2000" b="1" dirty="0" smtClean="0">
              <a:solidFill>
                <a:schemeClr val="tx1"/>
              </a:solidFill>
              <a:latin typeface="Times New Roman" pitchFamily="18" charset="0"/>
              <a:cs typeface="Times New Roman" pitchFamily="18" charset="0"/>
            </a:endParaRPr>
          </a:p>
          <a:p>
            <a:endParaRPr lang="tr-TR" sz="2000" b="1" dirty="0">
              <a:solidFill>
                <a:schemeClr val="tx1"/>
              </a:solidFill>
              <a:latin typeface="Times New Roman" pitchFamily="18" charset="0"/>
              <a:cs typeface="Times New Roman" pitchFamily="18" charset="0"/>
            </a:endParaRPr>
          </a:p>
          <a:p>
            <a:endParaRPr lang="tr-TR" sz="2000" b="1" dirty="0" smtClean="0">
              <a:solidFill>
                <a:schemeClr val="tx1"/>
              </a:solidFill>
              <a:latin typeface="Times New Roman" pitchFamily="18" charset="0"/>
              <a:cs typeface="Times New Roman" pitchFamily="18" charset="0"/>
            </a:endParaRPr>
          </a:p>
          <a:p>
            <a:r>
              <a:rPr lang="tr-TR" sz="2400" b="1" dirty="0" smtClean="0">
                <a:solidFill>
                  <a:schemeClr val="tx1"/>
                </a:solidFill>
                <a:latin typeface="Times New Roman" pitchFamily="18" charset="0"/>
                <a:cs typeface="Times New Roman" pitchFamily="18" charset="0"/>
              </a:rPr>
              <a:t>Dr. Tuğçe Denizgil EVRE</a:t>
            </a:r>
          </a:p>
          <a:p>
            <a:r>
              <a:rPr lang="tr-TR" sz="2400" b="1" dirty="0" smtClean="0">
                <a:solidFill>
                  <a:schemeClr val="tx1"/>
                </a:solidFill>
                <a:latin typeface="Times New Roman" pitchFamily="18" charset="0"/>
                <a:cs typeface="Times New Roman" pitchFamily="18" charset="0"/>
              </a:rPr>
              <a:t>Klinik Psikolog</a:t>
            </a:r>
            <a:endParaRPr lang="tr-TR" sz="2400" b="1" dirty="0">
              <a:solidFill>
                <a:schemeClr val="tx1"/>
              </a:solidFill>
              <a:latin typeface="Times New Roman" pitchFamily="18" charset="0"/>
              <a:cs typeface="Times New Roman" pitchFamily="18" charset="0"/>
            </a:endParaRPr>
          </a:p>
        </p:txBody>
      </p:sp>
      <p:sp>
        <p:nvSpPr>
          <p:cNvPr id="2" name="Title 1"/>
          <p:cNvSpPr>
            <a:spLocks noGrp="1"/>
          </p:cNvSpPr>
          <p:nvPr>
            <p:ph type="title"/>
          </p:nvPr>
        </p:nvSpPr>
        <p:spPr>
          <a:xfrm>
            <a:off x="2195736" y="692696"/>
            <a:ext cx="4277072" cy="2413248"/>
          </a:xfrm>
        </p:spPr>
        <p:txBody>
          <a:bodyPr>
            <a:normAutofit fontScale="90000"/>
          </a:bodyPr>
          <a:lstStyle/>
          <a:p>
            <a:r>
              <a:rPr lang="tr-TR" sz="4800" dirty="0" smtClean="0">
                <a:solidFill>
                  <a:srgbClr val="FF0000"/>
                </a:solidFill>
                <a:latin typeface="Times New Roman" pitchFamily="18" charset="0"/>
                <a:cs typeface="Times New Roman" pitchFamily="18" charset="0"/>
              </a:rPr>
              <a:t>Hasta ve Hasta Yakınları ile İletişim </a:t>
            </a:r>
            <a:r>
              <a:rPr lang="tr-TR" dirty="0" smtClean="0"/>
              <a:t/>
            </a:r>
            <a:br>
              <a:rPr lang="tr-TR" dirty="0" smtClean="0"/>
            </a:br>
            <a:endParaRPr lang="tr-TR" dirty="0"/>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706" y="1700808"/>
            <a:ext cx="3117157" cy="2664296"/>
          </a:xfrm>
          <a:prstGeom prst="rect">
            <a:avLst/>
          </a:prstGeom>
        </p:spPr>
      </p:pic>
    </p:spTree>
    <p:extLst>
      <p:ext uri="{BB962C8B-B14F-4D97-AF65-F5344CB8AC3E}">
        <p14:creationId xmlns:p14="http://schemas.microsoft.com/office/powerpoint/2010/main" val="2197088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99592" y="1196752"/>
            <a:ext cx="2952327" cy="3456383"/>
          </a:xfrm>
        </p:spPr>
      </p:pic>
      <p:sp>
        <p:nvSpPr>
          <p:cNvPr id="3" name="Title 2"/>
          <p:cNvSpPr>
            <a:spLocks noGrp="1"/>
          </p:cNvSpPr>
          <p:nvPr>
            <p:ph type="title"/>
          </p:nvPr>
        </p:nvSpPr>
        <p:spPr>
          <a:xfrm>
            <a:off x="4427984" y="457200"/>
            <a:ext cx="3960440" cy="5715000"/>
          </a:xfrm>
        </p:spPr>
        <p:txBody>
          <a:bodyPr>
            <a:normAutofit/>
          </a:bodyPr>
          <a:lstStyle/>
          <a:p>
            <a:r>
              <a:rPr lang="tr-TR" b="1" dirty="0"/>
              <a:t>Biri mesleki yardıma gereksinmesi olan kişi(hasta); </a:t>
            </a:r>
            <a:r>
              <a:rPr lang="tr-TR" dirty="0"/>
              <a:t/>
            </a:r>
            <a:br>
              <a:rPr lang="tr-TR" dirty="0"/>
            </a:br>
            <a:r>
              <a:rPr lang="tr-TR" b="1" dirty="0"/>
              <a:t>diğeri bu yardımı verebilecek bilgi ve yeteneklerle donanmış kişi (sağlık çalışanı) arasındaki </a:t>
            </a:r>
            <a:r>
              <a:rPr lang="tr-TR" dirty="0"/>
              <a:t/>
            </a:r>
            <a:br>
              <a:rPr lang="tr-TR" dirty="0"/>
            </a:br>
            <a:r>
              <a:rPr lang="tr-TR" b="1" dirty="0"/>
              <a:t>ETKİLEŞİM SÜRECİ </a:t>
            </a:r>
            <a:r>
              <a:rPr lang="tr-TR" dirty="0"/>
              <a:t/>
            </a:r>
            <a:br>
              <a:rPr lang="tr-TR" dirty="0"/>
            </a:br>
            <a:r>
              <a:rPr lang="tr-TR" b="1" dirty="0"/>
              <a:t>Her ikisi de birbirini etkiler ve birbirinden etkilenir.</a:t>
            </a:r>
            <a:r>
              <a:rPr lang="tr-TR" dirty="0"/>
              <a:t/>
            </a:r>
            <a:br>
              <a:rPr lang="tr-TR" dirty="0"/>
            </a:br>
            <a:endParaRPr lang="tr-TR" dirty="0"/>
          </a:p>
        </p:txBody>
      </p:sp>
    </p:spTree>
    <p:extLst>
      <p:ext uri="{BB962C8B-B14F-4D97-AF65-F5344CB8AC3E}">
        <p14:creationId xmlns:p14="http://schemas.microsoft.com/office/powerpoint/2010/main" val="12640835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548680"/>
            <a:ext cx="3970784" cy="5328592"/>
          </a:xfrm>
        </p:spPr>
      </p:pic>
      <p:sp>
        <p:nvSpPr>
          <p:cNvPr id="3" name="Title 2"/>
          <p:cNvSpPr>
            <a:spLocks noGrp="1"/>
          </p:cNvSpPr>
          <p:nvPr>
            <p:ph type="title"/>
          </p:nvPr>
        </p:nvSpPr>
        <p:spPr>
          <a:xfrm>
            <a:off x="4876800" y="457200"/>
            <a:ext cx="3151584" cy="5715000"/>
          </a:xfrm>
        </p:spPr>
        <p:txBody>
          <a:bodyPr>
            <a:normAutofit fontScale="90000"/>
          </a:bodyPr>
          <a:lstStyle/>
          <a:p>
            <a:pPr lvl="0" algn="ctr"/>
            <a:r>
              <a:rPr lang="it-IT" sz="2700" b="1" dirty="0">
                <a:latin typeface="Times New Roman" pitchFamily="18" charset="0"/>
                <a:cs typeface="Times New Roman" pitchFamily="18" charset="0"/>
              </a:rPr>
              <a:t>İnsan ilişkileri selamlaşma ile başlar </a:t>
            </a:r>
            <a:r>
              <a:rPr lang="tr-TR" sz="2700" dirty="0">
                <a:latin typeface="Times New Roman" pitchFamily="18" charset="0"/>
                <a:cs typeface="Times New Roman" pitchFamily="18" charset="0"/>
              </a:rPr>
              <a:t/>
            </a:r>
            <a:br>
              <a:rPr lang="tr-TR" sz="2700" dirty="0">
                <a:latin typeface="Times New Roman" pitchFamily="18" charset="0"/>
                <a:cs typeface="Times New Roman" pitchFamily="18" charset="0"/>
              </a:rPr>
            </a:br>
            <a:r>
              <a:rPr lang="tr-TR" sz="2700" b="1" dirty="0">
                <a:latin typeface="Times New Roman" pitchFamily="18" charset="0"/>
                <a:cs typeface="Times New Roman" pitchFamily="18" charset="0"/>
              </a:rPr>
              <a:t>Hatır sorma ile devam eder </a:t>
            </a:r>
            <a:r>
              <a:rPr lang="tr-TR" sz="2700" dirty="0">
                <a:latin typeface="Times New Roman" pitchFamily="18" charset="0"/>
                <a:cs typeface="Times New Roman" pitchFamily="18" charset="0"/>
              </a:rPr>
              <a:t/>
            </a:r>
            <a:br>
              <a:rPr lang="tr-TR" sz="2700" dirty="0">
                <a:latin typeface="Times New Roman" pitchFamily="18" charset="0"/>
                <a:cs typeface="Times New Roman" pitchFamily="18" charset="0"/>
              </a:rPr>
            </a:br>
            <a:r>
              <a:rPr lang="tr-TR" sz="2700" b="1" dirty="0">
                <a:latin typeface="Times New Roman" pitchFamily="18" charset="0"/>
                <a:cs typeface="Times New Roman" pitchFamily="18" charset="0"/>
              </a:rPr>
              <a:t>Sağlık çalışanları için hatır sorma “geçmiş olsun, acil şifalar dileriz vb” şeklinde olabilir. </a:t>
            </a:r>
            <a:r>
              <a:rPr lang="tr-TR" sz="2700" dirty="0">
                <a:latin typeface="Times New Roman" pitchFamily="18" charset="0"/>
                <a:cs typeface="Times New Roman" pitchFamily="18" charset="0"/>
              </a:rPr>
              <a:t/>
            </a:r>
            <a:br>
              <a:rPr lang="tr-TR" sz="2700" dirty="0">
                <a:latin typeface="Times New Roman" pitchFamily="18" charset="0"/>
                <a:cs typeface="Times New Roman" pitchFamily="18" charset="0"/>
              </a:rPr>
            </a:br>
            <a:r>
              <a:rPr lang="tr-TR" sz="2700" b="1" dirty="0">
                <a:latin typeface="Times New Roman" pitchFamily="18" charset="0"/>
                <a:cs typeface="Times New Roman" pitchFamily="18" charset="0"/>
              </a:rPr>
              <a:t>Sonra hasta veya yakınına nasıl yardımcı olabileceğiniz konusuna girilmelidir</a:t>
            </a:r>
            <a:r>
              <a:rPr lang="tr-TR" b="1" dirty="0"/>
              <a:t>. </a:t>
            </a:r>
            <a:r>
              <a:rPr lang="tr-TR" dirty="0"/>
              <a:t/>
            </a:r>
            <a:br>
              <a:rPr lang="tr-TR" dirty="0"/>
            </a:br>
            <a:endParaRPr lang="tr-TR" dirty="0"/>
          </a:p>
        </p:txBody>
      </p:sp>
    </p:spTree>
    <p:extLst>
      <p:ext uri="{BB962C8B-B14F-4D97-AF65-F5344CB8AC3E}">
        <p14:creationId xmlns:p14="http://schemas.microsoft.com/office/powerpoint/2010/main" val="26776676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57200" y="2492897"/>
            <a:ext cx="4186808" cy="3528392"/>
          </a:xfrm>
        </p:spPr>
      </p:pic>
      <p:sp>
        <p:nvSpPr>
          <p:cNvPr id="3" name="Title 2"/>
          <p:cNvSpPr>
            <a:spLocks noGrp="1"/>
          </p:cNvSpPr>
          <p:nvPr>
            <p:ph type="title"/>
          </p:nvPr>
        </p:nvSpPr>
        <p:spPr/>
        <p:txBody>
          <a:bodyPr/>
          <a:lstStyle/>
          <a:p>
            <a:pPr marL="0" lvl="0" indent="0" algn="ctr"/>
            <a:r>
              <a:rPr lang="tr-TR" b="1" dirty="0">
                <a:solidFill>
                  <a:srgbClr val="FF0000"/>
                </a:solidFill>
                <a:latin typeface="Times New Roman" pitchFamily="18" charset="0"/>
                <a:cs typeface="Times New Roman" pitchFamily="18" charset="0"/>
              </a:rPr>
              <a:t> Hasta; </a:t>
            </a:r>
            <a:r>
              <a:rPr lang="tr-TR" dirty="0">
                <a:solidFill>
                  <a:srgbClr val="FF0000"/>
                </a:solidFill>
                <a:latin typeface="Times New Roman" pitchFamily="18" charset="0"/>
                <a:cs typeface="Times New Roman" pitchFamily="18" charset="0"/>
              </a:rPr>
              <a:t/>
            </a:r>
            <a:br>
              <a:rPr lang="tr-TR" dirty="0">
                <a:solidFill>
                  <a:srgbClr val="FF0000"/>
                </a:solidFill>
                <a:latin typeface="Times New Roman" pitchFamily="18" charset="0"/>
                <a:cs typeface="Times New Roman" pitchFamily="18" charset="0"/>
              </a:rPr>
            </a:br>
            <a:r>
              <a:rPr lang="tr-TR" b="1" dirty="0">
                <a:solidFill>
                  <a:srgbClr val="FF0000"/>
                </a:solidFill>
                <a:latin typeface="Times New Roman" pitchFamily="18" charset="0"/>
                <a:cs typeface="Times New Roman" pitchFamily="18" charset="0"/>
              </a:rPr>
              <a:t>Bir oda no</a:t>
            </a:r>
            <a:r>
              <a:rPr lang="tr-TR" dirty="0">
                <a:solidFill>
                  <a:srgbClr val="FF0000"/>
                </a:solidFill>
                <a:latin typeface="Times New Roman" pitchFamily="18" charset="0"/>
                <a:cs typeface="Times New Roman" pitchFamily="18" charset="0"/>
              </a:rPr>
              <a:t/>
            </a:r>
            <a:br>
              <a:rPr lang="tr-TR" dirty="0">
                <a:solidFill>
                  <a:srgbClr val="FF0000"/>
                </a:solidFill>
                <a:latin typeface="Times New Roman" pitchFamily="18" charset="0"/>
                <a:cs typeface="Times New Roman" pitchFamily="18" charset="0"/>
              </a:rPr>
            </a:br>
            <a:r>
              <a:rPr lang="tr-TR" b="1" dirty="0">
                <a:solidFill>
                  <a:srgbClr val="FF0000"/>
                </a:solidFill>
                <a:latin typeface="Times New Roman" pitchFamily="18" charset="0"/>
                <a:cs typeface="Times New Roman" pitchFamily="18" charset="0"/>
              </a:rPr>
              <a:t>Bir yatak no,</a:t>
            </a:r>
            <a:r>
              <a:rPr lang="tr-TR" dirty="0">
                <a:solidFill>
                  <a:srgbClr val="FF0000"/>
                </a:solidFill>
                <a:latin typeface="Times New Roman" pitchFamily="18" charset="0"/>
                <a:cs typeface="Times New Roman" pitchFamily="18" charset="0"/>
              </a:rPr>
              <a:t/>
            </a:r>
            <a:br>
              <a:rPr lang="tr-TR" dirty="0">
                <a:solidFill>
                  <a:srgbClr val="FF0000"/>
                </a:solidFill>
                <a:latin typeface="Times New Roman" pitchFamily="18" charset="0"/>
                <a:cs typeface="Times New Roman" pitchFamily="18" charset="0"/>
              </a:rPr>
            </a:br>
            <a:r>
              <a:rPr lang="tr-TR" b="1" dirty="0">
                <a:solidFill>
                  <a:srgbClr val="FF0000"/>
                </a:solidFill>
                <a:latin typeface="Times New Roman" pitchFamily="18" charset="0"/>
                <a:cs typeface="Times New Roman" pitchFamily="18" charset="0"/>
              </a:rPr>
              <a:t>Bir işlem adı,</a:t>
            </a:r>
            <a:r>
              <a:rPr lang="tr-TR" dirty="0">
                <a:solidFill>
                  <a:srgbClr val="FF0000"/>
                </a:solidFill>
                <a:latin typeface="Times New Roman" pitchFamily="18" charset="0"/>
                <a:cs typeface="Times New Roman" pitchFamily="18" charset="0"/>
              </a:rPr>
              <a:t/>
            </a:r>
            <a:br>
              <a:rPr lang="tr-TR" dirty="0">
                <a:solidFill>
                  <a:srgbClr val="FF0000"/>
                </a:solidFill>
                <a:latin typeface="Times New Roman" pitchFamily="18" charset="0"/>
                <a:cs typeface="Times New Roman" pitchFamily="18" charset="0"/>
              </a:rPr>
            </a:br>
            <a:r>
              <a:rPr lang="tr-TR" b="1" dirty="0">
                <a:solidFill>
                  <a:srgbClr val="FF0000"/>
                </a:solidFill>
                <a:latin typeface="Times New Roman" pitchFamily="18" charset="0"/>
                <a:cs typeface="Times New Roman" pitchFamily="18" charset="0"/>
              </a:rPr>
              <a:t>Bir hastalık adı, </a:t>
            </a:r>
            <a:r>
              <a:rPr lang="tr-TR" dirty="0">
                <a:solidFill>
                  <a:srgbClr val="FF0000"/>
                </a:solidFill>
                <a:latin typeface="Times New Roman" pitchFamily="18" charset="0"/>
                <a:cs typeface="Times New Roman" pitchFamily="18" charset="0"/>
              </a:rPr>
              <a:t/>
            </a:r>
            <a:br>
              <a:rPr lang="tr-TR" dirty="0">
                <a:solidFill>
                  <a:srgbClr val="FF0000"/>
                </a:solidFill>
                <a:latin typeface="Times New Roman" pitchFamily="18" charset="0"/>
                <a:cs typeface="Times New Roman" pitchFamily="18" charset="0"/>
              </a:rPr>
            </a:br>
            <a:r>
              <a:rPr lang="tr-TR" b="1" dirty="0">
                <a:solidFill>
                  <a:srgbClr val="FF0000"/>
                </a:solidFill>
                <a:latin typeface="Times New Roman" pitchFamily="18" charset="0"/>
                <a:cs typeface="Times New Roman" pitchFamily="18" charset="0"/>
              </a:rPr>
              <a:t>Bu hasta,</a:t>
            </a:r>
            <a:r>
              <a:rPr lang="tr-TR" dirty="0">
                <a:solidFill>
                  <a:srgbClr val="FF0000"/>
                </a:solidFill>
                <a:latin typeface="Times New Roman" pitchFamily="18" charset="0"/>
                <a:cs typeface="Times New Roman" pitchFamily="18" charset="0"/>
              </a:rPr>
              <a:t/>
            </a:r>
            <a:br>
              <a:rPr lang="tr-TR" dirty="0">
                <a:solidFill>
                  <a:srgbClr val="FF0000"/>
                </a:solidFill>
                <a:latin typeface="Times New Roman" pitchFamily="18" charset="0"/>
                <a:cs typeface="Times New Roman" pitchFamily="18" charset="0"/>
              </a:rPr>
            </a:br>
            <a:r>
              <a:rPr lang="tr-TR" b="1" dirty="0">
                <a:solidFill>
                  <a:srgbClr val="FF0000"/>
                </a:solidFill>
                <a:latin typeface="Times New Roman" pitchFamily="18" charset="0"/>
                <a:cs typeface="Times New Roman" pitchFamily="18" charset="0"/>
              </a:rPr>
              <a:t>Şu hasta olmanın ötesindedir.</a:t>
            </a:r>
            <a:endParaRPr lang="tr-TR" dirty="0">
              <a:solidFill>
                <a:srgbClr val="FF0000"/>
              </a:solidFill>
            </a:endParaRPr>
          </a:p>
        </p:txBody>
      </p:sp>
      <p:sp>
        <p:nvSpPr>
          <p:cNvPr id="5" name="Title 2"/>
          <p:cNvSpPr txBox="1">
            <a:spLocks/>
          </p:cNvSpPr>
          <p:nvPr/>
        </p:nvSpPr>
        <p:spPr>
          <a:xfrm>
            <a:off x="971600" y="332656"/>
            <a:ext cx="2819400" cy="2611760"/>
          </a:xfrm>
          <a:prstGeom prst="rect">
            <a:avLst/>
          </a:prstGeom>
        </p:spPr>
        <p:txBody>
          <a:bodyPr vert="horz" lIns="91440" tIns="45720" rIns="91440" bIns="45720" rtlCol="0" anchor="ctr">
            <a:normAutofit/>
          </a:bodyPr>
          <a:lstStyle>
            <a:lvl1pPr algn="r" defTabSz="914400" rtl="0" eaLnBrk="1" latinLnBrk="0" hangingPunct="1">
              <a:spcBef>
                <a:spcPct val="0"/>
              </a:spcBef>
              <a:buNone/>
              <a:defRPr sz="2800" kern="1200">
                <a:gradFill>
                  <a:gsLst>
                    <a:gs pos="0">
                      <a:schemeClr val="tx1">
                        <a:lumMod val="50000"/>
                      </a:schemeClr>
                    </a:gs>
                    <a:gs pos="61000">
                      <a:schemeClr val="tx1"/>
                    </a:gs>
                  </a:gsLst>
                  <a:lin ang="5400000" scaled="0"/>
                </a:gradFill>
                <a:effectLst/>
                <a:latin typeface="+mj-lt"/>
                <a:ea typeface="+mj-ea"/>
                <a:cs typeface="+mj-cs"/>
              </a:defRPr>
            </a:lvl1pPr>
          </a:lstStyle>
          <a:p>
            <a:pPr algn="ctr"/>
            <a:r>
              <a:rPr lang="tr-TR" b="1" dirty="0" smtClean="0">
                <a:latin typeface="Times New Roman" pitchFamily="18" charset="0"/>
                <a:cs typeface="Times New Roman" pitchFamily="18" charset="0"/>
              </a:rPr>
              <a:t>İlişkinin İnsan İnsana Olması Ne Anlama Geliyor?</a:t>
            </a:r>
            <a:r>
              <a:rPr lang="tr-TR" dirty="0" smtClean="0"/>
              <a:t/>
            </a:r>
            <a:br>
              <a:rPr lang="tr-TR" dirty="0" smtClean="0"/>
            </a:br>
            <a:endParaRPr lang="tr-TR" dirty="0"/>
          </a:p>
        </p:txBody>
      </p:sp>
    </p:spTree>
    <p:extLst>
      <p:ext uri="{BB962C8B-B14F-4D97-AF65-F5344CB8AC3E}">
        <p14:creationId xmlns:p14="http://schemas.microsoft.com/office/powerpoint/2010/main" val="24833433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457200"/>
            <a:ext cx="7499176" cy="5714999"/>
          </a:xfrm>
        </p:spPr>
        <p:txBody>
          <a:bodyPr/>
          <a:lstStyle/>
          <a:p>
            <a:pPr algn="ctr"/>
            <a:r>
              <a:rPr lang="tr-TR" sz="2400" b="1" u="sng" dirty="0">
                <a:solidFill>
                  <a:srgbClr val="FF0000"/>
                </a:solidFill>
                <a:latin typeface="Times New Roman" pitchFamily="18" charset="0"/>
                <a:cs typeface="Times New Roman" pitchFamily="18" charset="0"/>
              </a:rPr>
              <a:t>Çok değerli olan ve ismiyle hitap edilmeye hakkı olan değerli bir varlıktır. </a:t>
            </a:r>
            <a:endParaRPr lang="tr-TR" sz="2400" b="1" u="sng" dirty="0" smtClean="0">
              <a:solidFill>
                <a:srgbClr val="FF0000"/>
              </a:solidFill>
              <a:latin typeface="Times New Roman" pitchFamily="18" charset="0"/>
              <a:cs typeface="Times New Roman" pitchFamily="18" charset="0"/>
            </a:endParaRPr>
          </a:p>
          <a:p>
            <a:pPr algn="ctr"/>
            <a:endParaRPr lang="tr-TR" sz="2400" dirty="0">
              <a:solidFill>
                <a:srgbClr val="FF0000"/>
              </a:solidFill>
              <a:latin typeface="Times New Roman" pitchFamily="18" charset="0"/>
              <a:cs typeface="Times New Roman" pitchFamily="18" charset="0"/>
            </a:endParaRPr>
          </a:p>
          <a:p>
            <a:pPr algn="ctr"/>
            <a:r>
              <a:rPr lang="tr-TR" sz="2400" b="1" dirty="0" smtClean="0">
                <a:solidFill>
                  <a:srgbClr val="FF0000"/>
                </a:solidFill>
                <a:latin typeface="Times New Roman" pitchFamily="18" charset="0"/>
                <a:cs typeface="Times New Roman" pitchFamily="18" charset="0"/>
              </a:rPr>
              <a:t>İnsan </a:t>
            </a:r>
            <a:r>
              <a:rPr lang="tr-TR" sz="2400" b="1" dirty="0">
                <a:solidFill>
                  <a:srgbClr val="FF0000"/>
                </a:solidFill>
                <a:latin typeface="Times New Roman" pitchFamily="18" charset="0"/>
                <a:cs typeface="Times New Roman" pitchFamily="18" charset="0"/>
              </a:rPr>
              <a:t>olarak </a:t>
            </a:r>
            <a:r>
              <a:rPr lang="tr-TR" sz="2400" b="1" u="sng" dirty="0">
                <a:solidFill>
                  <a:srgbClr val="FF0000"/>
                </a:solidFill>
                <a:latin typeface="Times New Roman" pitchFamily="18" charset="0"/>
                <a:cs typeface="Times New Roman" pitchFamily="18" charset="0"/>
              </a:rPr>
              <a:t>değer görmeye, anlaşılmaya, yardım almaya , … hakkı var</a:t>
            </a:r>
            <a:r>
              <a:rPr lang="tr-TR" sz="2400" b="1" u="sng" dirty="0" smtClean="0">
                <a:solidFill>
                  <a:srgbClr val="FF0000"/>
                </a:solidFill>
                <a:latin typeface="Times New Roman" pitchFamily="18" charset="0"/>
                <a:cs typeface="Times New Roman" pitchFamily="18" charset="0"/>
              </a:rPr>
              <a:t>.</a:t>
            </a:r>
          </a:p>
          <a:p>
            <a:pPr marL="0" indent="0" algn="ctr">
              <a:buNone/>
            </a:pPr>
            <a:endParaRPr lang="tr-TR" sz="2400" dirty="0">
              <a:solidFill>
                <a:srgbClr val="FF0000"/>
              </a:solidFill>
              <a:latin typeface="Times New Roman" pitchFamily="18" charset="0"/>
              <a:cs typeface="Times New Roman" pitchFamily="18" charset="0"/>
            </a:endParaRPr>
          </a:p>
          <a:p>
            <a:pPr algn="ctr"/>
            <a:r>
              <a:rPr lang="tr-TR" sz="2400" b="1" dirty="0" smtClean="0">
                <a:solidFill>
                  <a:srgbClr val="FF0000"/>
                </a:solidFill>
                <a:latin typeface="Times New Roman" pitchFamily="18" charset="0"/>
                <a:cs typeface="Times New Roman" pitchFamily="18" charset="0"/>
              </a:rPr>
              <a:t>Zengin- </a:t>
            </a:r>
            <a:r>
              <a:rPr lang="tr-TR" sz="2400" b="1" dirty="0">
                <a:solidFill>
                  <a:srgbClr val="FF0000"/>
                </a:solidFill>
                <a:latin typeface="Times New Roman" pitchFamily="18" charset="0"/>
                <a:cs typeface="Times New Roman" pitchFamily="18" charset="0"/>
              </a:rPr>
              <a:t>fakir; kadın - erkek, inanan – inanmayan, müslüman- gayri müslim, eğitimli – eğitimsiz, kentli – köylü, kültürlü – kültürsüz gibi niteliklerle değil </a:t>
            </a:r>
            <a:r>
              <a:rPr lang="tr-TR" sz="2400" b="1" u="sng" dirty="0">
                <a:solidFill>
                  <a:srgbClr val="FF0000"/>
                </a:solidFill>
                <a:latin typeface="Times New Roman" pitchFamily="18" charset="0"/>
                <a:cs typeface="Times New Roman" pitchFamily="18" charset="0"/>
              </a:rPr>
              <a:t>insan olma sıfatıyla vardır.</a:t>
            </a:r>
            <a:endParaRPr lang="tr-TR" sz="2400" dirty="0">
              <a:solidFill>
                <a:srgbClr val="FF0000"/>
              </a:solidFill>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12935820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404664"/>
            <a:ext cx="4680520" cy="5793507"/>
          </a:xfrm>
        </p:spPr>
        <p:txBody>
          <a:bodyPr>
            <a:normAutofit fontScale="92500" lnSpcReduction="10000"/>
          </a:bodyPr>
          <a:lstStyle/>
          <a:p>
            <a:pPr marL="0" indent="0" algn="ctr">
              <a:buNone/>
            </a:pPr>
            <a:r>
              <a:rPr lang="tr-TR" sz="2400" b="1" dirty="0" smtClean="0">
                <a:latin typeface="Times New Roman" pitchFamily="18" charset="0"/>
                <a:cs typeface="Times New Roman" pitchFamily="18" charset="0"/>
              </a:rPr>
              <a:t>HASTA </a:t>
            </a:r>
            <a:r>
              <a:rPr lang="tr-TR" sz="2400" b="1" dirty="0">
                <a:latin typeface="Times New Roman" pitchFamily="18" charset="0"/>
                <a:cs typeface="Times New Roman" pitchFamily="18" charset="0"/>
              </a:rPr>
              <a:t>İLE </a:t>
            </a:r>
            <a:r>
              <a:rPr lang="tr-TR" sz="2400" b="1" dirty="0" smtClean="0">
                <a:latin typeface="Times New Roman" pitchFamily="18" charset="0"/>
                <a:cs typeface="Times New Roman" pitchFamily="18" charset="0"/>
              </a:rPr>
              <a:t>İLETİŞİMDE TEMEL İLKELER</a:t>
            </a:r>
          </a:p>
          <a:p>
            <a:pPr marL="0" indent="0">
              <a:buNone/>
            </a:pPr>
            <a:endParaRPr lang="tr-TR" sz="2400" dirty="0" smtClean="0">
              <a:latin typeface="Times New Roman" pitchFamily="18" charset="0"/>
              <a:cs typeface="Times New Roman" pitchFamily="18" charset="0"/>
            </a:endParaRPr>
          </a:p>
          <a:p>
            <a:pPr marL="0" indent="0" algn="ctr">
              <a:buNone/>
            </a:pPr>
            <a:r>
              <a:rPr lang="tr-TR" sz="2400" dirty="0" smtClean="0">
                <a:latin typeface="Times New Roman" pitchFamily="18" charset="0"/>
                <a:cs typeface="Times New Roman" pitchFamily="18" charset="0"/>
              </a:rPr>
              <a:t>İnsan </a:t>
            </a:r>
            <a:r>
              <a:rPr lang="tr-TR" sz="2400" dirty="0">
                <a:latin typeface="Times New Roman" pitchFamily="18" charset="0"/>
                <a:cs typeface="Times New Roman" pitchFamily="18" charset="0"/>
              </a:rPr>
              <a:t>ilişkilerinin çok yoğun olduğu sağlık sektöründe, çeşitli sağlık sorunları nedeniyle hizmet bekleyen insanlarla kurulacak iletişimde, sağlık hizmeti veren kişilerin bireysel tutum ve davranışları önemli rol oynar. </a:t>
            </a:r>
            <a:endParaRPr lang="tr-TR" sz="2400" dirty="0" smtClean="0">
              <a:latin typeface="Times New Roman" pitchFamily="18" charset="0"/>
              <a:cs typeface="Times New Roman" pitchFamily="18" charset="0"/>
            </a:endParaRPr>
          </a:p>
          <a:p>
            <a:pPr marL="0" indent="0" algn="ctr">
              <a:buNone/>
            </a:pPr>
            <a:endParaRPr lang="tr-TR" sz="2400" dirty="0" smtClean="0">
              <a:latin typeface="Times New Roman" pitchFamily="18" charset="0"/>
              <a:cs typeface="Times New Roman" pitchFamily="18" charset="0"/>
            </a:endParaRPr>
          </a:p>
          <a:p>
            <a:pPr marL="0" indent="0" algn="ctr">
              <a:buNone/>
            </a:pPr>
            <a:r>
              <a:rPr lang="tr-TR" sz="2400" dirty="0" smtClean="0">
                <a:solidFill>
                  <a:srgbClr val="FF0000"/>
                </a:solidFill>
                <a:latin typeface="Times New Roman" pitchFamily="18" charset="0"/>
                <a:cs typeface="Times New Roman" pitchFamily="18" charset="0"/>
              </a:rPr>
              <a:t>Etkili </a:t>
            </a:r>
            <a:r>
              <a:rPr lang="tr-TR" sz="2400" dirty="0">
                <a:solidFill>
                  <a:srgbClr val="FF0000"/>
                </a:solidFill>
                <a:latin typeface="Times New Roman" pitchFamily="18" charset="0"/>
                <a:cs typeface="Times New Roman" pitchFamily="18" charset="0"/>
              </a:rPr>
              <a:t>bir iletişim </a:t>
            </a:r>
            <a:r>
              <a:rPr lang="tr-TR" sz="2400" dirty="0" smtClean="0">
                <a:solidFill>
                  <a:srgbClr val="FF0000"/>
                </a:solidFill>
                <a:latin typeface="Times New Roman" pitchFamily="18" charset="0"/>
                <a:cs typeface="Times New Roman" pitchFamily="18" charset="0"/>
              </a:rPr>
              <a:t>için;</a:t>
            </a:r>
          </a:p>
          <a:p>
            <a:pPr marL="0" indent="0" algn="ctr">
              <a:buNone/>
            </a:pPr>
            <a:r>
              <a:rPr lang="tr-TR" sz="2400" dirty="0" smtClean="0">
                <a:latin typeface="Times New Roman" pitchFamily="18" charset="0"/>
                <a:cs typeface="Times New Roman" pitchFamily="18" charset="0"/>
              </a:rPr>
              <a:t> </a:t>
            </a:r>
          </a:p>
          <a:p>
            <a:pPr algn="ctr"/>
            <a:r>
              <a:rPr lang="tr-TR" sz="2400" dirty="0" smtClean="0">
                <a:latin typeface="Times New Roman" pitchFamily="18" charset="0"/>
                <a:cs typeface="Times New Roman" pitchFamily="18" charset="0"/>
              </a:rPr>
              <a:t>etkin </a:t>
            </a:r>
            <a:r>
              <a:rPr lang="tr-TR" sz="2400" dirty="0">
                <a:latin typeface="Times New Roman" pitchFamily="18" charset="0"/>
                <a:cs typeface="Times New Roman" pitchFamily="18" charset="0"/>
              </a:rPr>
              <a:t>dinleme, </a:t>
            </a:r>
            <a:endParaRPr lang="tr-TR" sz="2400" dirty="0" smtClean="0">
              <a:latin typeface="Times New Roman" pitchFamily="18" charset="0"/>
              <a:cs typeface="Times New Roman" pitchFamily="18" charset="0"/>
            </a:endParaRPr>
          </a:p>
          <a:p>
            <a:pPr algn="ctr"/>
            <a:r>
              <a:rPr lang="tr-TR" sz="2400" dirty="0" smtClean="0">
                <a:latin typeface="Times New Roman" pitchFamily="18" charset="0"/>
                <a:cs typeface="Times New Roman" pitchFamily="18" charset="0"/>
              </a:rPr>
              <a:t>etkin </a:t>
            </a:r>
            <a:r>
              <a:rPr lang="tr-TR" sz="2400" dirty="0">
                <a:latin typeface="Times New Roman" pitchFamily="18" charset="0"/>
                <a:cs typeface="Times New Roman" pitchFamily="18" charset="0"/>
              </a:rPr>
              <a:t>konuşma, </a:t>
            </a:r>
            <a:endParaRPr lang="tr-TR" sz="2400" dirty="0" smtClean="0">
              <a:latin typeface="Times New Roman" pitchFamily="18" charset="0"/>
              <a:cs typeface="Times New Roman" pitchFamily="18" charset="0"/>
            </a:endParaRPr>
          </a:p>
          <a:p>
            <a:pPr algn="ctr"/>
            <a:r>
              <a:rPr lang="tr-TR" sz="2400" dirty="0" smtClean="0">
                <a:latin typeface="Times New Roman" pitchFamily="18" charset="0"/>
                <a:cs typeface="Times New Roman" pitchFamily="18" charset="0"/>
              </a:rPr>
              <a:t>empatik </a:t>
            </a:r>
            <a:r>
              <a:rPr lang="tr-TR" sz="2400" dirty="0">
                <a:latin typeface="Times New Roman" pitchFamily="18" charset="0"/>
                <a:cs typeface="Times New Roman" pitchFamily="18" charset="0"/>
              </a:rPr>
              <a:t>yaklaşım </a:t>
            </a:r>
            <a:endParaRPr lang="tr-TR" sz="2400" dirty="0" smtClean="0">
              <a:latin typeface="Times New Roman" pitchFamily="18" charset="0"/>
              <a:cs typeface="Times New Roman" pitchFamily="18" charset="0"/>
            </a:endParaRPr>
          </a:p>
          <a:p>
            <a:pPr algn="ctr"/>
            <a:r>
              <a:rPr lang="tr-TR" sz="2400" dirty="0" smtClean="0">
                <a:latin typeface="Times New Roman" pitchFamily="18" charset="0"/>
                <a:cs typeface="Times New Roman" pitchFamily="18" charset="0"/>
              </a:rPr>
              <a:t>etkin </a:t>
            </a:r>
            <a:r>
              <a:rPr lang="tr-TR" sz="2400" dirty="0">
                <a:latin typeface="Times New Roman" pitchFamily="18" charset="0"/>
                <a:cs typeface="Times New Roman" pitchFamily="18" charset="0"/>
              </a:rPr>
              <a:t>bir beden dili sergilenmelidir. </a:t>
            </a:r>
            <a:endParaRPr lang="tr-TR" sz="2400" dirty="0" smtClean="0">
              <a:latin typeface="Times New Roman" pitchFamily="18" charset="0"/>
              <a:cs typeface="Times New Roman" pitchFamily="18" charset="0"/>
            </a:endParaRPr>
          </a:p>
          <a:p>
            <a:pPr marL="0" indent="0">
              <a:buNone/>
            </a:pPr>
            <a:endParaRPr lang="tr-TR" dirty="0" smtClean="0"/>
          </a:p>
        </p:txBody>
      </p:sp>
      <p:pic>
        <p:nvPicPr>
          <p:cNvPr id="4"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36096" y="620688"/>
            <a:ext cx="3240360" cy="5184576"/>
          </a:xfrm>
          <a:prstGeom prst="rect">
            <a:avLst/>
          </a:prstGeom>
        </p:spPr>
      </p:pic>
    </p:spTree>
    <p:extLst>
      <p:ext uri="{BB962C8B-B14F-4D97-AF65-F5344CB8AC3E}">
        <p14:creationId xmlns:p14="http://schemas.microsoft.com/office/powerpoint/2010/main" val="13362860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ctr">
              <a:buNone/>
            </a:pPr>
            <a:r>
              <a:rPr lang="tr-TR" b="1" dirty="0">
                <a:latin typeface="Times New Roman" pitchFamily="18" charset="0"/>
                <a:cs typeface="Times New Roman" pitchFamily="18" charset="0"/>
              </a:rPr>
              <a:t>HASTA BİREYLE İLETİŞİM KURMA </a:t>
            </a:r>
            <a:br>
              <a:rPr lang="tr-TR" b="1" dirty="0">
                <a:latin typeface="Times New Roman" pitchFamily="18" charset="0"/>
                <a:cs typeface="Times New Roman" pitchFamily="18" charset="0"/>
              </a:rPr>
            </a:br>
            <a:r>
              <a:rPr lang="tr-TR" b="1" dirty="0">
                <a:latin typeface="Times New Roman" pitchFamily="18" charset="0"/>
                <a:cs typeface="Times New Roman" pitchFamily="18" charset="0"/>
              </a:rPr>
              <a:t>VE </a:t>
            </a:r>
            <a:r>
              <a:rPr lang="tr-TR" b="1" dirty="0" smtClean="0">
                <a:latin typeface="Times New Roman" pitchFamily="18" charset="0"/>
                <a:cs typeface="Times New Roman" pitchFamily="18" charset="0"/>
              </a:rPr>
              <a:t>SÜRDÜRME</a:t>
            </a:r>
          </a:p>
          <a:p>
            <a:pPr algn="ctr"/>
            <a:endParaRPr lang="tr-TR" dirty="0">
              <a:latin typeface="Times New Roman" pitchFamily="18" charset="0"/>
              <a:cs typeface="Times New Roman" pitchFamily="18" charset="0"/>
            </a:endParaRPr>
          </a:p>
          <a:p>
            <a:pPr lvl="0" algn="ctr"/>
            <a:r>
              <a:rPr lang="tr-TR" sz="2000" b="1" dirty="0">
                <a:latin typeface="Times New Roman" pitchFamily="18" charset="0"/>
                <a:cs typeface="Times New Roman" pitchFamily="18" charset="0"/>
              </a:rPr>
              <a:t>Kendinizi tanıtın</a:t>
            </a:r>
            <a:endParaRPr lang="tr-TR" sz="2000" dirty="0">
              <a:latin typeface="Times New Roman" pitchFamily="18" charset="0"/>
              <a:cs typeface="Times New Roman" pitchFamily="18" charset="0"/>
            </a:endParaRPr>
          </a:p>
          <a:p>
            <a:pPr lvl="0" algn="ctr"/>
            <a:r>
              <a:rPr lang="tr-TR" sz="2000" b="1" dirty="0">
                <a:latin typeface="Times New Roman" pitchFamily="18" charset="0"/>
                <a:cs typeface="Times New Roman" pitchFamily="18" charset="0"/>
              </a:rPr>
              <a:t>İletişimle ilgili bilgi sahibi olun</a:t>
            </a:r>
            <a:endParaRPr lang="tr-TR" sz="2000" dirty="0">
              <a:latin typeface="Times New Roman" pitchFamily="18" charset="0"/>
              <a:cs typeface="Times New Roman" pitchFamily="18" charset="0"/>
            </a:endParaRPr>
          </a:p>
          <a:p>
            <a:pPr lvl="0" algn="ctr"/>
            <a:r>
              <a:rPr lang="tr-TR" sz="2000" b="1" dirty="0">
                <a:latin typeface="Times New Roman" pitchFamily="18" charset="0"/>
                <a:cs typeface="Times New Roman" pitchFamily="18" charset="0"/>
              </a:rPr>
              <a:t>Konuşmak için zaman ayırın</a:t>
            </a:r>
            <a:endParaRPr lang="tr-TR" sz="2000" dirty="0">
              <a:latin typeface="Times New Roman" pitchFamily="18" charset="0"/>
              <a:cs typeface="Times New Roman" pitchFamily="18" charset="0"/>
            </a:endParaRPr>
          </a:p>
          <a:p>
            <a:pPr lvl="0" algn="ctr"/>
            <a:r>
              <a:rPr lang="tr-TR" sz="2000" b="1" dirty="0">
                <a:latin typeface="Times New Roman" pitchFamily="18" charset="0"/>
                <a:cs typeface="Times New Roman" pitchFamily="18" charset="0"/>
              </a:rPr>
              <a:t>Hasta bireye ismiyle (Ayşe Hanım/ Ali Bey) hitap edin</a:t>
            </a:r>
            <a:endParaRPr lang="tr-TR" sz="2000" dirty="0">
              <a:latin typeface="Times New Roman" pitchFamily="18" charset="0"/>
              <a:cs typeface="Times New Roman" pitchFamily="18" charset="0"/>
            </a:endParaRPr>
          </a:p>
          <a:p>
            <a:pPr lvl="0" algn="ctr"/>
            <a:r>
              <a:rPr lang="tr-TR" sz="2000" b="1" dirty="0">
                <a:latin typeface="Times New Roman" pitchFamily="18" charset="0"/>
                <a:cs typeface="Times New Roman" pitchFamily="18" charset="0"/>
              </a:rPr>
              <a:t>Geri bildirimden yararlanın</a:t>
            </a:r>
            <a:endParaRPr lang="tr-TR" sz="2000" dirty="0">
              <a:latin typeface="Times New Roman" pitchFamily="18" charset="0"/>
              <a:cs typeface="Times New Roman" pitchFamily="18" charset="0"/>
            </a:endParaRPr>
          </a:p>
          <a:p>
            <a:pPr lvl="0" algn="ctr"/>
            <a:r>
              <a:rPr lang="tr-TR" sz="2000" b="1" dirty="0">
                <a:latin typeface="Times New Roman" pitchFamily="18" charset="0"/>
                <a:cs typeface="Times New Roman" pitchFamily="18" charset="0"/>
              </a:rPr>
              <a:t>Konuşurken ve dinlerken empati yapın</a:t>
            </a:r>
            <a:endParaRPr lang="tr-TR" sz="2000" dirty="0">
              <a:latin typeface="Times New Roman" pitchFamily="18" charset="0"/>
              <a:cs typeface="Times New Roman" pitchFamily="18" charset="0"/>
            </a:endParaRPr>
          </a:p>
          <a:p>
            <a:pPr lvl="0" algn="ctr"/>
            <a:r>
              <a:rPr lang="tr-TR" sz="2000" b="1" dirty="0">
                <a:latin typeface="Times New Roman" pitchFamily="18" charset="0"/>
                <a:cs typeface="Times New Roman" pitchFamily="18" charset="0"/>
              </a:rPr>
              <a:t>Gerekirse fiziksel dokunmayı </a:t>
            </a:r>
            <a:r>
              <a:rPr lang="tr-TR" sz="2000" b="1" dirty="0" smtClean="0">
                <a:latin typeface="Times New Roman" pitchFamily="18" charset="0"/>
                <a:cs typeface="Times New Roman" pitchFamily="18" charset="0"/>
              </a:rPr>
              <a:t>kullanın.</a:t>
            </a:r>
            <a:endParaRPr lang="tr-TR" sz="2000" dirty="0">
              <a:latin typeface="Times New Roman" pitchFamily="18" charset="0"/>
              <a:cs typeface="Times New Roman" pitchFamily="18" charset="0"/>
            </a:endParaRPr>
          </a:p>
          <a:p>
            <a:endParaRPr lang="tr-TR"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99992" y="1196752"/>
            <a:ext cx="3657600" cy="4104456"/>
          </a:xfrm>
        </p:spPr>
      </p:pic>
      <p:pic>
        <p:nvPicPr>
          <p:cNvPr id="5"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620688"/>
            <a:ext cx="3429000" cy="4824536"/>
          </a:xfrm>
          <a:prstGeom prst="rect">
            <a:avLst/>
          </a:prstGeom>
        </p:spPr>
      </p:pic>
    </p:spTree>
    <p:extLst>
      <p:ext uri="{BB962C8B-B14F-4D97-AF65-F5344CB8AC3E}">
        <p14:creationId xmlns:p14="http://schemas.microsoft.com/office/powerpoint/2010/main" val="23023602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15616" y="404664"/>
            <a:ext cx="6480720" cy="3600400"/>
          </a:xfrm>
        </p:spPr>
      </p:pic>
      <p:sp>
        <p:nvSpPr>
          <p:cNvPr id="5" name="Rectangle 4"/>
          <p:cNvSpPr/>
          <p:nvPr/>
        </p:nvSpPr>
        <p:spPr>
          <a:xfrm>
            <a:off x="1115616" y="4653136"/>
            <a:ext cx="7272808" cy="1477328"/>
          </a:xfrm>
          <a:prstGeom prst="rect">
            <a:avLst/>
          </a:prstGeom>
        </p:spPr>
        <p:txBody>
          <a:bodyPr wrap="square">
            <a:spAutoFit/>
          </a:bodyPr>
          <a:lstStyle/>
          <a:p>
            <a:pPr algn="ctr"/>
            <a:r>
              <a:rPr lang="tr-TR" b="1" dirty="0">
                <a:latin typeface="Times New Roman" pitchFamily="18" charset="0"/>
                <a:cs typeface="Times New Roman" pitchFamily="18" charset="0"/>
              </a:rPr>
              <a:t>Hastaların ilgi ve şefkat beklemeleri çok doğaldır. </a:t>
            </a:r>
          </a:p>
          <a:p>
            <a:pPr algn="ctr"/>
            <a:endParaRPr lang="tr-TR" b="1" dirty="0">
              <a:latin typeface="Times New Roman" pitchFamily="18" charset="0"/>
              <a:cs typeface="Times New Roman" pitchFamily="18" charset="0"/>
            </a:endParaRPr>
          </a:p>
          <a:p>
            <a:pPr algn="ctr"/>
            <a:r>
              <a:rPr lang="tr-TR" b="1" dirty="0">
                <a:latin typeface="Times New Roman" pitchFamily="18" charset="0"/>
                <a:cs typeface="Times New Roman" pitchFamily="18" charset="0"/>
              </a:rPr>
              <a:t>Hastalara gösterilecek güler yüz ve samimi bir ilgi, iletişimin başlangıcında gösterilen en etkili tutum ve davranış olarak kabul edilmektedir. </a:t>
            </a:r>
          </a:p>
        </p:txBody>
      </p:sp>
    </p:spTree>
    <p:extLst>
      <p:ext uri="{BB962C8B-B14F-4D97-AF65-F5344CB8AC3E}">
        <p14:creationId xmlns:p14="http://schemas.microsoft.com/office/powerpoint/2010/main" val="20425001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560" y="404664"/>
            <a:ext cx="7200800" cy="3384376"/>
          </a:xfrm>
        </p:spPr>
      </p:pic>
      <p:sp>
        <p:nvSpPr>
          <p:cNvPr id="5" name="Oval 4"/>
          <p:cNvSpPr/>
          <p:nvPr/>
        </p:nvSpPr>
        <p:spPr>
          <a:xfrm>
            <a:off x="323528" y="3933056"/>
            <a:ext cx="4320480" cy="2700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solidFill>
                  <a:schemeClr val="tx1"/>
                </a:solidFill>
                <a:latin typeface="Times New Roman" pitchFamily="18" charset="0"/>
                <a:cs typeface="Times New Roman" pitchFamily="18" charset="0"/>
              </a:rPr>
              <a:t>Bunun tam tersi olarak, hasta olmaları nedeniyle kaygı ve korku gibi duygular taşıyan hastalarla kurulacak iletişimde ilgisiz, sinirli ve asık suratlı bir iletişim tarzı, hastanın sağlığına olumsuz etki </a:t>
            </a:r>
            <a:r>
              <a:rPr lang="tr-TR" b="1" dirty="0" smtClean="0">
                <a:solidFill>
                  <a:schemeClr val="tx1"/>
                </a:solidFill>
                <a:latin typeface="Times New Roman" pitchFamily="18" charset="0"/>
                <a:cs typeface="Times New Roman" pitchFamily="18" charset="0"/>
              </a:rPr>
              <a:t>yapabilir.</a:t>
            </a:r>
            <a:endParaRPr lang="tr-TR" b="1" dirty="0">
              <a:solidFill>
                <a:schemeClr val="tx1"/>
              </a:solidFill>
            </a:endParaRPr>
          </a:p>
        </p:txBody>
      </p:sp>
      <p:sp>
        <p:nvSpPr>
          <p:cNvPr id="6" name="Oval 5"/>
          <p:cNvSpPr/>
          <p:nvPr/>
        </p:nvSpPr>
        <p:spPr>
          <a:xfrm>
            <a:off x="5220072" y="3922859"/>
            <a:ext cx="3168352" cy="25202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solidFill>
                  <a:schemeClr val="tx1"/>
                </a:solidFill>
                <a:latin typeface="Times New Roman" pitchFamily="18" charset="0"/>
                <a:cs typeface="Times New Roman" pitchFamily="18" charset="0"/>
              </a:rPr>
              <a:t>Sağlık personelinin hasta ile olan iletişimde tıbbi terminolojiyi kullanması sağlıklı iletişimi engelleyen en önemli </a:t>
            </a:r>
            <a:r>
              <a:rPr lang="tr-TR" b="1" dirty="0" smtClean="0">
                <a:solidFill>
                  <a:schemeClr val="tx1"/>
                </a:solidFill>
                <a:latin typeface="Times New Roman" pitchFamily="18" charset="0"/>
                <a:cs typeface="Times New Roman" pitchFamily="18" charset="0"/>
              </a:rPr>
              <a:t>faktördür</a:t>
            </a:r>
            <a:r>
              <a:rPr lang="tr-TR" b="1" dirty="0">
                <a:solidFill>
                  <a:schemeClr val="tx1"/>
                </a:solidFill>
                <a:latin typeface="Times New Roman" pitchFamily="18" charset="0"/>
                <a:cs typeface="Times New Roman" pitchFamily="18" charset="0"/>
              </a:rPr>
              <a:t>.</a:t>
            </a:r>
            <a:endParaRPr lang="tr-TR" b="1" dirty="0">
              <a:solidFill>
                <a:schemeClr val="tx1"/>
              </a:solidFill>
            </a:endParaRPr>
          </a:p>
        </p:txBody>
      </p:sp>
    </p:spTree>
    <p:extLst>
      <p:ext uri="{BB962C8B-B14F-4D97-AF65-F5344CB8AC3E}">
        <p14:creationId xmlns:p14="http://schemas.microsoft.com/office/powerpoint/2010/main" val="17927551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5536" y="188640"/>
            <a:ext cx="3816424" cy="6264696"/>
          </a:xfrm>
        </p:spPr>
      </p:pic>
      <p:sp>
        <p:nvSpPr>
          <p:cNvPr id="5" name="Rectangle 4"/>
          <p:cNvSpPr/>
          <p:nvPr/>
        </p:nvSpPr>
        <p:spPr>
          <a:xfrm>
            <a:off x="4860032" y="188640"/>
            <a:ext cx="3672408" cy="1584176"/>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solidFill>
                  <a:schemeClr val="tx1"/>
                </a:solidFill>
                <a:latin typeface="Times New Roman" pitchFamily="18" charset="0"/>
                <a:cs typeface="Times New Roman" pitchFamily="18" charset="0"/>
              </a:rPr>
              <a:t>Sağlık personeli hasta ile olan iletişiminde hastanın eğitim durumu, kültürel ve sosyal durumunu göz önünde bulundurarak iletişime girilmelidir. </a:t>
            </a:r>
          </a:p>
        </p:txBody>
      </p:sp>
      <p:sp>
        <p:nvSpPr>
          <p:cNvPr id="6" name="Rectangle 5"/>
          <p:cNvSpPr/>
          <p:nvPr/>
        </p:nvSpPr>
        <p:spPr>
          <a:xfrm>
            <a:off x="4860032" y="2132856"/>
            <a:ext cx="3672408" cy="1728192"/>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b="1" dirty="0">
              <a:solidFill>
                <a:schemeClr val="tx1"/>
              </a:solidFill>
              <a:latin typeface="Times New Roman" pitchFamily="18" charset="0"/>
              <a:cs typeface="Times New Roman" pitchFamily="18" charset="0"/>
            </a:endParaRPr>
          </a:p>
          <a:p>
            <a:pPr algn="ctr"/>
            <a:r>
              <a:rPr lang="tr-TR" b="1" dirty="0">
                <a:solidFill>
                  <a:schemeClr val="tx1"/>
                </a:solidFill>
                <a:latin typeface="Times New Roman" pitchFamily="18" charset="0"/>
                <a:cs typeface="Times New Roman" pitchFamily="18" charset="0"/>
              </a:rPr>
              <a:t>Uygun dil ve iletişim tarzı dikkate alınmadan kurulan iletişimde hastalar korku, utanma, çekinme gibi duygulara kapılarak soru sormaktan kaçınmaktadır. </a:t>
            </a:r>
          </a:p>
        </p:txBody>
      </p:sp>
      <p:sp>
        <p:nvSpPr>
          <p:cNvPr id="7" name="Rectangle 6"/>
          <p:cNvSpPr/>
          <p:nvPr/>
        </p:nvSpPr>
        <p:spPr>
          <a:xfrm>
            <a:off x="4860032" y="4221088"/>
            <a:ext cx="3816424" cy="2232248"/>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solidFill>
                  <a:schemeClr val="tx1"/>
                </a:solidFill>
                <a:latin typeface="Times New Roman" pitchFamily="18" charset="0"/>
                <a:cs typeface="Times New Roman" pitchFamily="18" charset="0"/>
              </a:rPr>
              <a:t>Bu tür iletişim sorunlarını ortadan kaldırmak için hastalara empatik yaklaşım sergilenmeli ve tıbbi terim kullanmaktan kaçınılmalıdır. </a:t>
            </a:r>
          </a:p>
        </p:txBody>
      </p:sp>
    </p:spTree>
    <p:extLst>
      <p:ext uri="{BB962C8B-B14F-4D97-AF65-F5344CB8AC3E}">
        <p14:creationId xmlns:p14="http://schemas.microsoft.com/office/powerpoint/2010/main" val="355207920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5536" y="476672"/>
            <a:ext cx="3657600" cy="2611755"/>
          </a:xfrm>
        </p:spPr>
      </p:pic>
      <p:sp>
        <p:nvSpPr>
          <p:cNvPr id="3" name="Title 2"/>
          <p:cNvSpPr>
            <a:spLocks noGrp="1"/>
          </p:cNvSpPr>
          <p:nvPr>
            <p:ph type="title"/>
          </p:nvPr>
        </p:nvSpPr>
        <p:spPr>
          <a:xfrm>
            <a:off x="4876800" y="457200"/>
            <a:ext cx="2819400" cy="2251720"/>
          </a:xfrm>
        </p:spPr>
        <p:txBody>
          <a:bodyPr/>
          <a:lstStyle/>
          <a:p>
            <a:pPr algn="ctr"/>
            <a:r>
              <a:rPr lang="tr-TR" dirty="0" smtClean="0">
                <a:latin typeface="Times New Roman" pitchFamily="18" charset="0"/>
                <a:cs typeface="Times New Roman" pitchFamily="18" charset="0"/>
              </a:rPr>
              <a:t>Her hastanın sorularına yanıt alma hakkı vardır.  </a:t>
            </a:r>
            <a:endParaRPr lang="tr-TR" dirty="0">
              <a:latin typeface="Times New Roman" pitchFamily="18" charset="0"/>
              <a:cs typeface="Times New Roman" pitchFamily="18" charset="0"/>
            </a:endParaRPr>
          </a:p>
        </p:txBody>
      </p:sp>
      <p:sp>
        <p:nvSpPr>
          <p:cNvPr id="6" name="Oval 5"/>
          <p:cNvSpPr/>
          <p:nvPr/>
        </p:nvSpPr>
        <p:spPr>
          <a:xfrm>
            <a:off x="755576" y="3573016"/>
            <a:ext cx="7344816" cy="3096344"/>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itchFamily="34" charset="0"/>
              <a:buChar char="•"/>
            </a:pPr>
            <a:r>
              <a:rPr lang="tr-TR" b="1" dirty="0">
                <a:solidFill>
                  <a:schemeClr val="tx1"/>
                </a:solidFill>
                <a:latin typeface="Times New Roman" pitchFamily="18" charset="0"/>
                <a:cs typeface="Times New Roman" pitchFamily="18" charset="0"/>
              </a:rPr>
              <a:t>Etkili bir dinleme ile hastanın soruları alınarak sosyo - kültürel özelliklerine uygun, anlayabileceği açık, net ve anlaşılır bir dille gerekli bilgilendirme yapılmalıdır. </a:t>
            </a:r>
          </a:p>
          <a:p>
            <a:pPr algn="ctr"/>
            <a:endParaRPr lang="tr-TR" b="1" dirty="0">
              <a:solidFill>
                <a:schemeClr val="tx1"/>
              </a:solidFill>
              <a:latin typeface="Times New Roman" pitchFamily="18" charset="0"/>
              <a:cs typeface="Times New Roman" pitchFamily="18" charset="0"/>
            </a:endParaRPr>
          </a:p>
          <a:p>
            <a:pPr marL="285750" indent="-285750" algn="ctr">
              <a:buFont typeface="Arial" pitchFamily="34" charset="0"/>
              <a:buChar char="•"/>
            </a:pPr>
            <a:r>
              <a:rPr lang="tr-TR" b="1" dirty="0">
                <a:solidFill>
                  <a:schemeClr val="tx1"/>
                </a:solidFill>
                <a:latin typeface="Times New Roman" pitchFamily="18" charset="0"/>
                <a:cs typeface="Times New Roman" pitchFamily="18" charset="0"/>
              </a:rPr>
              <a:t>Hasta hastalığı ile ilgili tedavi süresince neler yapması gerektiği konusunda aydınlatılmalıdır.</a:t>
            </a:r>
          </a:p>
        </p:txBody>
      </p:sp>
    </p:spTree>
    <p:extLst>
      <p:ext uri="{BB962C8B-B14F-4D97-AF65-F5344CB8AC3E}">
        <p14:creationId xmlns:p14="http://schemas.microsoft.com/office/powerpoint/2010/main" val="12186712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457200"/>
            <a:ext cx="5050904" cy="5714999"/>
          </a:xfrm>
        </p:spPr>
        <p:txBody>
          <a:bodyPr>
            <a:normAutofit fontScale="92500" lnSpcReduction="10000"/>
          </a:bodyPr>
          <a:lstStyle/>
          <a:p>
            <a:r>
              <a:rPr lang="tr-TR" sz="3600" b="1" dirty="0" smtClean="0">
                <a:latin typeface="Times New Roman" pitchFamily="18" charset="0"/>
                <a:cs typeface="Times New Roman" pitchFamily="18" charset="0"/>
              </a:rPr>
              <a:t>Giriş</a:t>
            </a:r>
          </a:p>
          <a:p>
            <a:r>
              <a:rPr lang="tr-TR" sz="3600" b="1" dirty="0" smtClean="0">
                <a:latin typeface="Times New Roman" pitchFamily="18" charset="0"/>
                <a:cs typeface="Times New Roman" pitchFamily="18" charset="0"/>
              </a:rPr>
              <a:t>İletişim Nedir?</a:t>
            </a:r>
          </a:p>
          <a:p>
            <a:r>
              <a:rPr lang="tr-TR" sz="3600" b="1" dirty="0" smtClean="0">
                <a:latin typeface="Times New Roman" pitchFamily="18" charset="0"/>
                <a:cs typeface="Times New Roman" pitchFamily="18" charset="0"/>
              </a:rPr>
              <a:t>Hasta ile İletişimde Temel İlkeler</a:t>
            </a:r>
          </a:p>
          <a:p>
            <a:r>
              <a:rPr lang="tr-TR" sz="3600" b="1" dirty="0" smtClean="0">
                <a:latin typeface="Times New Roman" pitchFamily="18" charset="0"/>
                <a:cs typeface="Times New Roman" pitchFamily="18" charset="0"/>
              </a:rPr>
              <a:t>Hasta Yakınları ile İletişim</a:t>
            </a:r>
          </a:p>
          <a:p>
            <a:r>
              <a:rPr lang="tr-TR" sz="3600" b="1" dirty="0" smtClean="0">
                <a:latin typeface="Times New Roman" pitchFamily="18" charset="0"/>
                <a:cs typeface="Times New Roman" pitchFamily="18" charset="0"/>
              </a:rPr>
              <a:t>Zor Durumlar ve Kriz Anları</a:t>
            </a:r>
          </a:p>
          <a:p>
            <a:r>
              <a:rPr lang="tr-TR" sz="3600" b="1" dirty="0" smtClean="0">
                <a:latin typeface="Times New Roman" pitchFamily="18" charset="0"/>
                <a:cs typeface="Times New Roman" pitchFamily="18" charset="0"/>
              </a:rPr>
              <a:t>Psikolojik Dayanıklılık ve Stres Yönetimi</a:t>
            </a:r>
          </a:p>
          <a:p>
            <a:r>
              <a:rPr lang="tr-TR" sz="3600" b="1" dirty="0" smtClean="0">
                <a:latin typeface="Times New Roman" pitchFamily="18" charset="0"/>
                <a:cs typeface="Times New Roman" pitchFamily="18" charset="0"/>
              </a:rPr>
              <a:t>Kapanış</a:t>
            </a:r>
          </a:p>
          <a:p>
            <a:endParaRPr lang="tr-TR" dirty="0"/>
          </a:p>
        </p:txBody>
      </p:sp>
      <p:pic>
        <p:nvPicPr>
          <p:cNvPr id="3"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0112" y="332656"/>
            <a:ext cx="2952328" cy="5760640"/>
          </a:xfrm>
          <a:prstGeom prst="rect">
            <a:avLst/>
          </a:prstGeom>
        </p:spPr>
      </p:pic>
    </p:spTree>
    <p:extLst>
      <p:ext uri="{BB962C8B-B14F-4D97-AF65-F5344CB8AC3E}">
        <p14:creationId xmlns:p14="http://schemas.microsoft.com/office/powerpoint/2010/main" val="35819863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755576" y="692696"/>
            <a:ext cx="7488832" cy="5616624"/>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solidFill>
                  <a:schemeClr val="tx1"/>
                </a:solidFill>
                <a:latin typeface="Times New Roman" pitchFamily="18" charset="0"/>
                <a:cs typeface="Times New Roman" pitchFamily="18" charset="0"/>
              </a:rPr>
              <a:t>Sağlık personeli, hekim ve hasta üçlüsünde iletişim </a:t>
            </a:r>
          </a:p>
          <a:p>
            <a:pPr algn="ctr"/>
            <a:endParaRPr lang="tr-TR" b="1" dirty="0">
              <a:solidFill>
                <a:schemeClr val="tx1"/>
              </a:solidFill>
              <a:latin typeface="Times New Roman" pitchFamily="18" charset="0"/>
              <a:cs typeface="Times New Roman" pitchFamily="18" charset="0"/>
            </a:endParaRPr>
          </a:p>
          <a:p>
            <a:pPr algn="ctr">
              <a:buFont typeface="Wingdings" panose="05000000000000000000" pitchFamily="2" charset="2"/>
              <a:buChar char="ü"/>
            </a:pPr>
            <a:r>
              <a:rPr lang="tr-TR" b="1" dirty="0">
                <a:solidFill>
                  <a:schemeClr val="tx1"/>
                </a:solidFill>
                <a:latin typeface="Times New Roman" pitchFamily="18" charset="0"/>
                <a:cs typeface="Times New Roman" pitchFamily="18" charset="0"/>
              </a:rPr>
              <a:t>İletişim sırasında hastanın görme, işitme ve doku kanallarını etkileyebilecek ısı, ışık, havalandırma durumlarını dikkate almak, </a:t>
            </a:r>
          </a:p>
          <a:p>
            <a:pPr algn="ctr"/>
            <a:endParaRPr lang="tr-TR" b="1" dirty="0">
              <a:solidFill>
                <a:schemeClr val="tx1"/>
              </a:solidFill>
              <a:latin typeface="Times New Roman" pitchFamily="18" charset="0"/>
              <a:cs typeface="Times New Roman" pitchFamily="18" charset="0"/>
            </a:endParaRPr>
          </a:p>
          <a:p>
            <a:pPr algn="ctr">
              <a:buFont typeface="Wingdings" panose="05000000000000000000" pitchFamily="2" charset="2"/>
              <a:buChar char="ü"/>
            </a:pPr>
            <a:r>
              <a:rPr lang="tr-TR" b="1" dirty="0">
                <a:solidFill>
                  <a:schemeClr val="tx1"/>
                </a:solidFill>
                <a:latin typeface="Times New Roman" pitchFamily="18" charset="0"/>
                <a:cs typeface="Times New Roman" pitchFamily="18" charset="0"/>
              </a:rPr>
              <a:t>Rutin işler sırasında iletişimin kopabileceği dikkate alınarak geribildirimde bulunmak, </a:t>
            </a:r>
          </a:p>
          <a:p>
            <a:pPr algn="ctr">
              <a:buFont typeface="Wingdings" panose="05000000000000000000" pitchFamily="2" charset="2"/>
              <a:buChar char="ü"/>
            </a:pPr>
            <a:endParaRPr lang="tr-TR" b="1" dirty="0">
              <a:solidFill>
                <a:schemeClr val="tx1"/>
              </a:solidFill>
              <a:latin typeface="Times New Roman" pitchFamily="18" charset="0"/>
              <a:cs typeface="Times New Roman" pitchFamily="18" charset="0"/>
            </a:endParaRPr>
          </a:p>
          <a:p>
            <a:pPr algn="ctr">
              <a:buFont typeface="Wingdings" panose="05000000000000000000" pitchFamily="2" charset="2"/>
              <a:buChar char="ü"/>
            </a:pPr>
            <a:r>
              <a:rPr lang="tr-TR" b="1" dirty="0">
                <a:solidFill>
                  <a:schemeClr val="tx1"/>
                </a:solidFill>
                <a:latin typeface="Times New Roman" pitchFamily="18" charset="0"/>
                <a:cs typeface="Times New Roman" pitchFamily="18" charset="0"/>
              </a:rPr>
              <a:t>Servisteki diğer sağlık personelleri ile iyi ilişkiler kurmak, </a:t>
            </a:r>
          </a:p>
          <a:p>
            <a:pPr algn="ctr">
              <a:buFont typeface="Wingdings" panose="05000000000000000000" pitchFamily="2" charset="2"/>
              <a:buChar char="ü"/>
            </a:pPr>
            <a:endParaRPr lang="tr-TR" b="1" dirty="0">
              <a:solidFill>
                <a:schemeClr val="tx1"/>
              </a:solidFill>
              <a:latin typeface="Times New Roman" pitchFamily="18" charset="0"/>
              <a:cs typeface="Times New Roman" pitchFamily="18" charset="0"/>
            </a:endParaRPr>
          </a:p>
          <a:p>
            <a:pPr algn="ctr">
              <a:buFont typeface="Wingdings" panose="05000000000000000000" pitchFamily="2" charset="2"/>
              <a:buChar char="ü"/>
            </a:pPr>
            <a:r>
              <a:rPr lang="tr-TR" b="1" dirty="0">
                <a:solidFill>
                  <a:schemeClr val="tx1"/>
                </a:solidFill>
                <a:latin typeface="Times New Roman" pitchFamily="18" charset="0"/>
                <a:cs typeface="Times New Roman" pitchFamily="18" charset="0"/>
              </a:rPr>
              <a:t>Hastanın konuşmasını cesaretlendirmek için zaman zaman sessiz kalmak, konuşması için fırsat </a:t>
            </a:r>
            <a:r>
              <a:rPr lang="tr-TR" b="1" dirty="0" smtClean="0">
                <a:solidFill>
                  <a:schemeClr val="tx1"/>
                </a:solidFill>
                <a:latin typeface="Times New Roman" pitchFamily="18" charset="0"/>
                <a:cs typeface="Times New Roman" pitchFamily="18" charset="0"/>
              </a:rPr>
              <a:t>vermek.</a:t>
            </a:r>
            <a:endParaRPr lang="tr-TR"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6881507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611560" y="476672"/>
            <a:ext cx="7776864" cy="576064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Font typeface="Wingdings" panose="05000000000000000000" pitchFamily="2" charset="2"/>
              <a:buChar char="ü"/>
            </a:pPr>
            <a:r>
              <a:rPr lang="tr-TR" sz="2400" b="1" dirty="0" smtClean="0">
                <a:solidFill>
                  <a:schemeClr val="tx1"/>
                </a:solidFill>
                <a:latin typeface="Times New Roman" pitchFamily="18" charset="0"/>
                <a:cs typeface="Times New Roman" pitchFamily="18" charset="0"/>
              </a:rPr>
              <a:t>Hastanın </a:t>
            </a:r>
            <a:r>
              <a:rPr lang="tr-TR" sz="2400" b="1" dirty="0">
                <a:solidFill>
                  <a:schemeClr val="tx1"/>
                </a:solidFill>
                <a:latin typeface="Times New Roman" pitchFamily="18" charset="0"/>
                <a:cs typeface="Times New Roman" pitchFamily="18" charset="0"/>
              </a:rPr>
              <a:t>kendi bakımı ile ilgili alınacak kararlarda işbirliği yapmak, </a:t>
            </a:r>
          </a:p>
          <a:p>
            <a:pPr algn="ctr">
              <a:buFont typeface="Wingdings" panose="05000000000000000000" pitchFamily="2" charset="2"/>
              <a:buChar char="ü"/>
            </a:pPr>
            <a:endParaRPr lang="tr-TR" sz="2400" b="1" dirty="0">
              <a:solidFill>
                <a:schemeClr val="tx1"/>
              </a:solidFill>
              <a:latin typeface="Times New Roman" pitchFamily="18" charset="0"/>
              <a:cs typeface="Times New Roman" pitchFamily="18" charset="0"/>
            </a:endParaRPr>
          </a:p>
          <a:p>
            <a:pPr algn="ctr">
              <a:buFont typeface="Wingdings" panose="05000000000000000000" pitchFamily="2" charset="2"/>
              <a:buChar char="ü"/>
            </a:pPr>
            <a:r>
              <a:rPr lang="tr-TR" sz="2400" b="1" dirty="0">
                <a:solidFill>
                  <a:schemeClr val="tx1"/>
                </a:solidFill>
                <a:latin typeface="Times New Roman" pitchFamily="18" charset="0"/>
                <a:cs typeface="Times New Roman" pitchFamily="18" charset="0"/>
              </a:rPr>
              <a:t>Hastanın kendine olan inancı ve güvenini güçlendirmek, </a:t>
            </a:r>
          </a:p>
          <a:p>
            <a:pPr algn="ctr">
              <a:buFont typeface="Wingdings" panose="05000000000000000000" pitchFamily="2" charset="2"/>
              <a:buChar char="ü"/>
            </a:pPr>
            <a:endParaRPr lang="tr-TR" sz="2400" b="1" dirty="0">
              <a:solidFill>
                <a:schemeClr val="tx1"/>
              </a:solidFill>
              <a:latin typeface="Times New Roman" pitchFamily="18" charset="0"/>
              <a:cs typeface="Times New Roman" pitchFamily="18" charset="0"/>
            </a:endParaRPr>
          </a:p>
          <a:p>
            <a:pPr algn="ctr">
              <a:buFont typeface="Wingdings" panose="05000000000000000000" pitchFamily="2" charset="2"/>
              <a:buChar char="ü"/>
            </a:pPr>
            <a:r>
              <a:rPr lang="tr-TR" sz="2400" b="1" dirty="0">
                <a:solidFill>
                  <a:schemeClr val="tx1"/>
                </a:solidFill>
                <a:latin typeface="Times New Roman" pitchFamily="18" charset="0"/>
                <a:cs typeface="Times New Roman" pitchFamily="18" charset="0"/>
              </a:rPr>
              <a:t>Hasta ile konuşurken ses tonunu iyi ayarlamak, </a:t>
            </a:r>
          </a:p>
          <a:p>
            <a:pPr algn="ctr">
              <a:buFont typeface="Wingdings" panose="05000000000000000000" pitchFamily="2" charset="2"/>
              <a:buChar char="ü"/>
            </a:pPr>
            <a:endParaRPr lang="tr-TR" sz="2400" b="1" dirty="0">
              <a:solidFill>
                <a:schemeClr val="tx1"/>
              </a:solidFill>
              <a:latin typeface="Times New Roman" pitchFamily="18" charset="0"/>
              <a:cs typeface="Times New Roman" pitchFamily="18" charset="0"/>
            </a:endParaRPr>
          </a:p>
          <a:p>
            <a:pPr algn="ctr">
              <a:buFont typeface="Wingdings" panose="05000000000000000000" pitchFamily="2" charset="2"/>
              <a:buChar char="ü"/>
            </a:pPr>
            <a:r>
              <a:rPr lang="tr-TR" sz="2400" b="1" dirty="0">
                <a:solidFill>
                  <a:schemeClr val="tx1"/>
                </a:solidFill>
                <a:latin typeface="Times New Roman" pitchFamily="18" charset="0"/>
                <a:cs typeface="Times New Roman" pitchFamily="18" charset="0"/>
              </a:rPr>
              <a:t>Hastanın sağlığına kavuşmasında ona yardımcı olacak inançları desteklemek.</a:t>
            </a:r>
          </a:p>
        </p:txBody>
      </p:sp>
    </p:spTree>
    <p:extLst>
      <p:ext uri="{BB962C8B-B14F-4D97-AF65-F5344CB8AC3E}">
        <p14:creationId xmlns:p14="http://schemas.microsoft.com/office/powerpoint/2010/main" val="26464897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79512" y="332656"/>
            <a:ext cx="8496944" cy="6120680"/>
          </a:xfrm>
        </p:spPr>
      </p:pic>
    </p:spTree>
    <p:extLst>
      <p:ext uri="{BB962C8B-B14F-4D97-AF65-F5344CB8AC3E}">
        <p14:creationId xmlns:p14="http://schemas.microsoft.com/office/powerpoint/2010/main" val="326904292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3568" y="404664"/>
            <a:ext cx="7499176" cy="5714999"/>
          </a:xfrm>
        </p:spPr>
        <p:txBody>
          <a:bodyPr>
            <a:normAutofit lnSpcReduction="10000"/>
          </a:bodyPr>
          <a:lstStyle/>
          <a:p>
            <a:pPr marL="0" indent="0" algn="ctr">
              <a:buNone/>
            </a:pPr>
            <a:endParaRPr lang="tr-TR" sz="3200" b="1" dirty="0" smtClean="0">
              <a:latin typeface="Times New Roman" pitchFamily="18" charset="0"/>
              <a:cs typeface="Times New Roman" pitchFamily="18" charset="0"/>
            </a:endParaRPr>
          </a:p>
          <a:p>
            <a:pPr marL="0" indent="0" algn="ctr">
              <a:buNone/>
            </a:pPr>
            <a:endParaRPr lang="tr-TR" sz="3200" b="1" dirty="0">
              <a:latin typeface="Times New Roman" pitchFamily="18" charset="0"/>
              <a:cs typeface="Times New Roman" pitchFamily="18" charset="0"/>
            </a:endParaRPr>
          </a:p>
          <a:p>
            <a:pPr marL="0" indent="0" algn="ctr">
              <a:buNone/>
            </a:pPr>
            <a:endParaRPr lang="tr-TR" sz="3200" b="1" dirty="0" smtClean="0">
              <a:latin typeface="Times New Roman" pitchFamily="18" charset="0"/>
              <a:cs typeface="Times New Roman" pitchFamily="18" charset="0"/>
            </a:endParaRPr>
          </a:p>
          <a:p>
            <a:pPr marL="0" indent="0" algn="ctr">
              <a:buNone/>
            </a:pPr>
            <a:endParaRPr lang="tr-TR" sz="3200" b="1" dirty="0">
              <a:latin typeface="Times New Roman" pitchFamily="18" charset="0"/>
              <a:cs typeface="Times New Roman" pitchFamily="18" charset="0"/>
            </a:endParaRPr>
          </a:p>
          <a:p>
            <a:pPr marL="0" indent="0" algn="ctr">
              <a:buNone/>
            </a:pPr>
            <a:endParaRPr lang="tr-TR" sz="3200" b="1" dirty="0" smtClean="0">
              <a:latin typeface="Times New Roman" pitchFamily="18" charset="0"/>
              <a:cs typeface="Times New Roman" pitchFamily="18" charset="0"/>
            </a:endParaRPr>
          </a:p>
          <a:p>
            <a:pPr marL="0" indent="0" algn="ctr">
              <a:buNone/>
            </a:pPr>
            <a:endParaRPr lang="tr-TR" sz="3200" b="1" dirty="0">
              <a:latin typeface="Times New Roman" pitchFamily="18" charset="0"/>
              <a:cs typeface="Times New Roman" pitchFamily="18" charset="0"/>
            </a:endParaRPr>
          </a:p>
          <a:p>
            <a:pPr marL="0" indent="0" algn="ctr">
              <a:buNone/>
            </a:pPr>
            <a:r>
              <a:rPr lang="tr-TR" sz="3200" b="1" dirty="0" smtClean="0">
                <a:latin typeface="Times New Roman" pitchFamily="18" charset="0"/>
                <a:cs typeface="Times New Roman" pitchFamily="18" charset="0"/>
              </a:rPr>
              <a:t>       </a:t>
            </a:r>
          </a:p>
          <a:p>
            <a:pPr marL="0" indent="0" algn="ctr">
              <a:buNone/>
            </a:pPr>
            <a:endParaRPr lang="tr-TR" sz="3200" b="1" dirty="0">
              <a:latin typeface="Times New Roman" pitchFamily="18" charset="0"/>
              <a:cs typeface="Times New Roman" pitchFamily="18" charset="0"/>
            </a:endParaRPr>
          </a:p>
          <a:p>
            <a:pPr marL="0" indent="0" algn="ctr">
              <a:buNone/>
            </a:pPr>
            <a:endParaRPr lang="tr-TR" sz="3200" b="1" dirty="0" smtClean="0">
              <a:latin typeface="Times New Roman" pitchFamily="18" charset="0"/>
              <a:cs typeface="Times New Roman" pitchFamily="18" charset="0"/>
            </a:endParaRPr>
          </a:p>
          <a:p>
            <a:pPr marL="0" indent="0" algn="ctr">
              <a:buNone/>
            </a:pPr>
            <a:r>
              <a:rPr lang="tr-TR" sz="3200" b="1" dirty="0" smtClean="0">
                <a:latin typeface="Times New Roman" pitchFamily="18" charset="0"/>
                <a:cs typeface="Times New Roman" pitchFamily="18" charset="0"/>
              </a:rPr>
              <a:t>HASTA YAKINLARI İLE İLETİŞİM</a:t>
            </a:r>
          </a:p>
          <a:p>
            <a:endParaRPr lang="tr-TR" dirty="0" smtClean="0"/>
          </a:p>
          <a:p>
            <a:endParaRPr lang="tr-TR" dirty="0"/>
          </a:p>
          <a:p>
            <a:pPr marL="0" indent="0">
              <a:buNone/>
            </a:pPr>
            <a:endParaRPr lang="tr-TR" dirty="0"/>
          </a:p>
        </p:txBody>
      </p:sp>
      <p:pic>
        <p:nvPicPr>
          <p:cNvPr id="3"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584" y="764704"/>
            <a:ext cx="6984776" cy="3744416"/>
          </a:xfrm>
          <a:prstGeom prst="rect">
            <a:avLst/>
          </a:prstGeom>
        </p:spPr>
      </p:pic>
    </p:spTree>
    <p:extLst>
      <p:ext uri="{BB962C8B-B14F-4D97-AF65-F5344CB8AC3E}">
        <p14:creationId xmlns:p14="http://schemas.microsoft.com/office/powerpoint/2010/main" val="302784924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332656"/>
            <a:ext cx="4824536" cy="5793507"/>
          </a:xfrm>
        </p:spPr>
        <p:txBody>
          <a:bodyPr>
            <a:normAutofit/>
          </a:bodyPr>
          <a:lstStyle/>
          <a:p>
            <a:pPr marL="0" indent="0" algn="ctr">
              <a:buNone/>
            </a:pPr>
            <a:r>
              <a:rPr lang="tr-TR" sz="2800" b="1" dirty="0" smtClean="0">
                <a:latin typeface="Times New Roman" pitchFamily="18" charset="0"/>
                <a:cs typeface="Times New Roman" pitchFamily="18" charset="0"/>
              </a:rPr>
              <a:t>Hasta ve Hasta Yakınları  </a:t>
            </a:r>
            <a:r>
              <a:rPr lang="tr-TR" sz="2800" b="1" dirty="0">
                <a:latin typeface="Times New Roman" pitchFamily="18" charset="0"/>
                <a:cs typeface="Times New Roman" pitchFamily="18" charset="0"/>
              </a:rPr>
              <a:t>ile Sağlık Personeli İletişimindeki </a:t>
            </a:r>
            <a:r>
              <a:rPr lang="tr-TR" sz="2800" b="1" dirty="0" smtClean="0">
                <a:latin typeface="Times New Roman" pitchFamily="18" charset="0"/>
                <a:cs typeface="Times New Roman" pitchFamily="18" charset="0"/>
              </a:rPr>
              <a:t>Davranışlar</a:t>
            </a:r>
          </a:p>
          <a:p>
            <a:pPr marL="0" indent="0" algn="ctr">
              <a:buNone/>
            </a:pPr>
            <a:endParaRPr lang="tr-TR" sz="2800" b="1" dirty="0" smtClean="0">
              <a:latin typeface="Times New Roman" pitchFamily="18" charset="0"/>
              <a:cs typeface="Times New Roman" pitchFamily="18" charset="0"/>
            </a:endParaRPr>
          </a:p>
          <a:p>
            <a:pPr algn="ctr"/>
            <a:r>
              <a:rPr lang="tr-TR" sz="2000" dirty="0" smtClean="0">
                <a:latin typeface="Times New Roman" pitchFamily="18" charset="0"/>
                <a:cs typeface="Times New Roman" pitchFamily="18" charset="0"/>
              </a:rPr>
              <a:t>Sağlık </a:t>
            </a:r>
            <a:r>
              <a:rPr lang="tr-TR" sz="2000" dirty="0">
                <a:latin typeface="Times New Roman" pitchFamily="18" charset="0"/>
                <a:cs typeface="Times New Roman" pitchFamily="18" charset="0"/>
              </a:rPr>
              <a:t>hizmetlerinin sunumunda hastaların içinde bulunduğu ruh halinin </a:t>
            </a:r>
            <a:r>
              <a:rPr lang="tr-TR" sz="2000" dirty="0" smtClean="0">
                <a:latin typeface="Times New Roman" pitchFamily="18" charset="0"/>
                <a:cs typeface="Times New Roman" pitchFamily="18" charset="0"/>
              </a:rPr>
              <a:t>hassasiyeti nedeniyle </a:t>
            </a:r>
            <a:r>
              <a:rPr lang="tr-TR" sz="2000" dirty="0">
                <a:latin typeface="Times New Roman" pitchFamily="18" charset="0"/>
                <a:cs typeface="Times New Roman" pitchFamily="18" charset="0"/>
              </a:rPr>
              <a:t>onlarla iletişime girerken dikkatli </a:t>
            </a:r>
            <a:r>
              <a:rPr lang="tr-TR" sz="2000" dirty="0" smtClean="0">
                <a:latin typeface="Times New Roman" pitchFamily="18" charset="0"/>
                <a:cs typeface="Times New Roman" pitchFamily="18" charset="0"/>
              </a:rPr>
              <a:t>davranılmalıdır.</a:t>
            </a:r>
            <a:endParaRPr lang="tr-TR" sz="2000" dirty="0">
              <a:latin typeface="Times New Roman" pitchFamily="18" charset="0"/>
              <a:cs typeface="Times New Roman" pitchFamily="18" charset="0"/>
            </a:endParaRPr>
          </a:p>
          <a:p>
            <a:pPr algn="ctr"/>
            <a:endParaRPr lang="tr-TR" sz="2000" dirty="0" smtClean="0">
              <a:latin typeface="Times New Roman" pitchFamily="18" charset="0"/>
              <a:cs typeface="Times New Roman" pitchFamily="18" charset="0"/>
            </a:endParaRPr>
          </a:p>
          <a:p>
            <a:pPr algn="ctr"/>
            <a:r>
              <a:rPr lang="tr-TR" sz="2000" dirty="0" smtClean="0">
                <a:latin typeface="Times New Roman" pitchFamily="18" charset="0"/>
                <a:cs typeface="Times New Roman" pitchFamily="18" charset="0"/>
              </a:rPr>
              <a:t>Sağlık </a:t>
            </a:r>
            <a:r>
              <a:rPr lang="tr-TR" sz="2000" dirty="0">
                <a:latin typeface="Times New Roman" pitchFamily="18" charset="0"/>
                <a:cs typeface="Times New Roman" pitchFamily="18" charset="0"/>
              </a:rPr>
              <a:t>personeli ile hasta </a:t>
            </a:r>
            <a:r>
              <a:rPr lang="tr-TR" sz="2000" dirty="0" smtClean="0">
                <a:latin typeface="Times New Roman" pitchFamily="18" charset="0"/>
                <a:cs typeface="Times New Roman" pitchFamily="18" charset="0"/>
              </a:rPr>
              <a:t>ve hasta yakınları iletişiminde ön </a:t>
            </a:r>
            <a:r>
              <a:rPr lang="tr-TR" sz="2000" dirty="0">
                <a:latin typeface="Times New Roman" pitchFamily="18" charset="0"/>
                <a:cs typeface="Times New Roman" pitchFamily="18" charset="0"/>
              </a:rPr>
              <a:t>plana çıkan bazı davranışlar bulunmaktadır. </a:t>
            </a:r>
            <a:endParaRPr lang="tr-TR" sz="2000" dirty="0" smtClean="0">
              <a:latin typeface="Times New Roman" pitchFamily="18" charset="0"/>
              <a:cs typeface="Times New Roman" pitchFamily="18" charset="0"/>
            </a:endParaRPr>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08104" y="1052737"/>
            <a:ext cx="3096344" cy="4392488"/>
          </a:xfrm>
          <a:prstGeom prst="rect">
            <a:avLst/>
          </a:prstGeom>
        </p:spPr>
      </p:pic>
    </p:spTree>
    <p:extLst>
      <p:ext uri="{BB962C8B-B14F-4D97-AF65-F5344CB8AC3E}">
        <p14:creationId xmlns:p14="http://schemas.microsoft.com/office/powerpoint/2010/main" val="28602638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332656"/>
            <a:ext cx="5040560" cy="5793507"/>
          </a:xfrm>
        </p:spPr>
        <p:txBody>
          <a:bodyPr>
            <a:normAutofit fontScale="85000" lnSpcReduction="10000"/>
          </a:bodyPr>
          <a:lstStyle/>
          <a:p>
            <a:pPr marL="0" indent="0" algn="ctr">
              <a:buNone/>
            </a:pPr>
            <a:r>
              <a:rPr lang="tr-TR" sz="2800" b="1" dirty="0" smtClean="0">
                <a:latin typeface="Times New Roman" pitchFamily="18" charset="0"/>
                <a:cs typeface="Times New Roman" pitchFamily="18" charset="0"/>
              </a:rPr>
              <a:t>Sabırlı Olma</a:t>
            </a:r>
          </a:p>
          <a:p>
            <a:pPr marL="0" indent="0" algn="just">
              <a:buNone/>
            </a:pPr>
            <a:endParaRPr lang="tr-TR" sz="2800" dirty="0" smtClean="0">
              <a:latin typeface="Times New Roman" pitchFamily="18" charset="0"/>
              <a:cs typeface="Times New Roman" pitchFamily="18" charset="0"/>
            </a:endParaRPr>
          </a:p>
          <a:p>
            <a:pPr marL="0" indent="0" algn="just">
              <a:buNone/>
            </a:pPr>
            <a:r>
              <a:rPr lang="tr-TR" sz="2800" dirty="0" smtClean="0">
                <a:latin typeface="Times New Roman" pitchFamily="18" charset="0"/>
                <a:cs typeface="Times New Roman" pitchFamily="18" charset="0"/>
              </a:rPr>
              <a:t>Hasta </a:t>
            </a:r>
            <a:r>
              <a:rPr lang="tr-TR" sz="2800" dirty="0">
                <a:latin typeface="Times New Roman" pitchFamily="18" charset="0"/>
                <a:cs typeface="Times New Roman" pitchFamily="18" charset="0"/>
              </a:rPr>
              <a:t>ve yakınları, muhtemel bir hastalık ya da acil ve </a:t>
            </a:r>
            <a:r>
              <a:rPr lang="tr-TR" sz="2800" dirty="0" smtClean="0">
                <a:latin typeface="Times New Roman" pitchFamily="18" charset="0"/>
                <a:cs typeface="Times New Roman" pitchFamily="18" charset="0"/>
              </a:rPr>
              <a:t>ölümlü durumlarda </a:t>
            </a:r>
            <a:r>
              <a:rPr lang="tr-TR" sz="2800" dirty="0">
                <a:latin typeface="Times New Roman" pitchFamily="18" charset="0"/>
                <a:cs typeface="Times New Roman" pitchFamily="18" charset="0"/>
              </a:rPr>
              <a:t>sinirli ve saldırgan olabilir. </a:t>
            </a:r>
            <a:endParaRPr lang="tr-TR" sz="2800" dirty="0" smtClean="0">
              <a:latin typeface="Times New Roman" pitchFamily="18" charset="0"/>
              <a:cs typeface="Times New Roman" pitchFamily="18" charset="0"/>
            </a:endParaRPr>
          </a:p>
          <a:p>
            <a:pPr marL="0" indent="0" algn="just">
              <a:buNone/>
            </a:pPr>
            <a:endParaRPr lang="tr-TR" sz="2800" dirty="0" smtClean="0">
              <a:latin typeface="Times New Roman" pitchFamily="18" charset="0"/>
              <a:cs typeface="Times New Roman" pitchFamily="18" charset="0"/>
            </a:endParaRPr>
          </a:p>
          <a:p>
            <a:pPr marL="0" indent="0" algn="just">
              <a:buNone/>
            </a:pPr>
            <a:r>
              <a:rPr lang="tr-TR" sz="2800" dirty="0" smtClean="0">
                <a:latin typeface="Times New Roman" pitchFamily="18" charset="0"/>
                <a:cs typeface="Times New Roman" pitchFamily="18" charset="0"/>
              </a:rPr>
              <a:t>Bu </a:t>
            </a:r>
            <a:r>
              <a:rPr lang="tr-TR" sz="2800" dirty="0">
                <a:latin typeface="Times New Roman" pitchFamily="18" charset="0"/>
                <a:cs typeface="Times New Roman" pitchFamily="18" charset="0"/>
              </a:rPr>
              <a:t>nedenle sağlık personelinin </a:t>
            </a:r>
            <a:r>
              <a:rPr lang="tr-TR" sz="2800" dirty="0" smtClean="0">
                <a:latin typeface="Times New Roman" pitchFamily="18" charset="0"/>
                <a:cs typeface="Times New Roman" pitchFamily="18" charset="0"/>
              </a:rPr>
              <a:t>sabırlı olması</a:t>
            </a:r>
            <a:r>
              <a:rPr lang="tr-TR" sz="2800" dirty="0">
                <a:latin typeface="Times New Roman" pitchFamily="18" charset="0"/>
                <a:cs typeface="Times New Roman" pitchFamily="18" charset="0"/>
              </a:rPr>
              <a:t>, hastayla yaşanabilecek muhtemel olumsuzlukları önler. </a:t>
            </a:r>
            <a:endParaRPr lang="tr-TR" sz="2800" dirty="0" smtClean="0">
              <a:latin typeface="Times New Roman" pitchFamily="18" charset="0"/>
              <a:cs typeface="Times New Roman" pitchFamily="18" charset="0"/>
            </a:endParaRPr>
          </a:p>
          <a:p>
            <a:pPr marL="0" indent="0" algn="just">
              <a:buNone/>
            </a:pPr>
            <a:endParaRPr lang="tr-TR" sz="2800" dirty="0">
              <a:latin typeface="Times New Roman" pitchFamily="18" charset="0"/>
              <a:cs typeface="Times New Roman" pitchFamily="18" charset="0"/>
            </a:endParaRPr>
          </a:p>
          <a:p>
            <a:pPr marL="0" indent="0" algn="just">
              <a:buNone/>
            </a:pPr>
            <a:r>
              <a:rPr lang="tr-TR" sz="2800" dirty="0" smtClean="0">
                <a:latin typeface="Times New Roman" pitchFamily="18" charset="0"/>
                <a:cs typeface="Times New Roman" pitchFamily="18" charset="0"/>
              </a:rPr>
              <a:t>Bu çerçevede sağlık </a:t>
            </a:r>
            <a:r>
              <a:rPr lang="tr-TR" sz="2800" dirty="0">
                <a:latin typeface="Times New Roman" pitchFamily="18" charset="0"/>
                <a:cs typeface="Times New Roman" pitchFamily="18" charset="0"/>
              </a:rPr>
              <a:t>personeline düşen görev, hastasına zaman ayırarak sabırla ve yaratıcı </a:t>
            </a:r>
            <a:r>
              <a:rPr lang="tr-TR" sz="2800" dirty="0" smtClean="0">
                <a:latin typeface="Times New Roman" pitchFamily="18" charset="0"/>
                <a:cs typeface="Times New Roman" pitchFamily="18" charset="0"/>
              </a:rPr>
              <a:t>bir düşüncenin </a:t>
            </a:r>
            <a:r>
              <a:rPr lang="tr-TR" sz="2800" dirty="0">
                <a:latin typeface="Times New Roman" pitchFamily="18" charset="0"/>
                <a:cs typeface="Times New Roman" pitchFamily="18" charset="0"/>
              </a:rPr>
              <a:t>ışığı altında onu dinlemesidir</a:t>
            </a:r>
            <a:r>
              <a:rPr lang="tr-TR" sz="2800" dirty="0" smtClean="0">
                <a:latin typeface="Times New Roman" pitchFamily="18" charset="0"/>
                <a:cs typeface="Times New Roman" pitchFamily="18" charset="0"/>
              </a:rPr>
              <a:t>.</a:t>
            </a:r>
            <a:endParaRPr lang="tr-TR" sz="2800" dirty="0">
              <a:latin typeface="Times New Roman" pitchFamily="18" charset="0"/>
              <a:cs typeface="Times New Roman" pitchFamily="18" charset="0"/>
            </a:endParaRPr>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56176" y="836712"/>
            <a:ext cx="2232248" cy="4896544"/>
          </a:xfrm>
          <a:prstGeom prst="rect">
            <a:avLst/>
          </a:prstGeom>
        </p:spPr>
      </p:pic>
    </p:spTree>
    <p:extLst>
      <p:ext uri="{BB962C8B-B14F-4D97-AF65-F5344CB8AC3E}">
        <p14:creationId xmlns:p14="http://schemas.microsoft.com/office/powerpoint/2010/main" val="131161775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332656"/>
            <a:ext cx="4392488" cy="5793507"/>
          </a:xfrm>
        </p:spPr>
        <p:txBody>
          <a:bodyPr>
            <a:normAutofit fontScale="77500" lnSpcReduction="20000"/>
          </a:bodyPr>
          <a:lstStyle/>
          <a:p>
            <a:pPr marL="0" indent="0">
              <a:buNone/>
            </a:pPr>
            <a:endParaRPr lang="tr-TR" sz="2800" dirty="0" smtClean="0">
              <a:latin typeface="Times New Roman" pitchFamily="18" charset="0"/>
              <a:cs typeface="Times New Roman" pitchFamily="18" charset="0"/>
            </a:endParaRPr>
          </a:p>
          <a:p>
            <a:pPr marL="0" indent="0" algn="ctr">
              <a:buNone/>
            </a:pPr>
            <a:r>
              <a:rPr lang="tr-TR" sz="2800" b="1" dirty="0" smtClean="0">
                <a:latin typeface="Times New Roman" pitchFamily="18" charset="0"/>
                <a:cs typeface="Times New Roman" pitchFamily="18" charset="0"/>
              </a:rPr>
              <a:t>İlgili Olma</a:t>
            </a:r>
          </a:p>
          <a:p>
            <a:pPr marL="0" indent="0" algn="just">
              <a:buNone/>
            </a:pPr>
            <a:endParaRPr lang="tr-TR" sz="2800" dirty="0">
              <a:latin typeface="Times New Roman" pitchFamily="18" charset="0"/>
              <a:cs typeface="Times New Roman" pitchFamily="18" charset="0"/>
            </a:endParaRPr>
          </a:p>
          <a:p>
            <a:pPr marL="0" indent="0" algn="just">
              <a:buNone/>
            </a:pPr>
            <a:r>
              <a:rPr lang="tr-TR" sz="2800" dirty="0" smtClean="0">
                <a:latin typeface="Times New Roman" pitchFamily="18" charset="0"/>
                <a:cs typeface="Times New Roman" pitchFamily="18" charset="0"/>
              </a:rPr>
              <a:t>Hasta </a:t>
            </a:r>
            <a:r>
              <a:rPr lang="tr-TR" sz="2800" dirty="0">
                <a:latin typeface="Times New Roman" pitchFamily="18" charset="0"/>
                <a:cs typeface="Times New Roman" pitchFamily="18" charset="0"/>
              </a:rPr>
              <a:t>hastaneye ilk geldiğinde psikolojik olarak tedirgin </a:t>
            </a:r>
            <a:r>
              <a:rPr lang="tr-TR" sz="2800" dirty="0" smtClean="0">
                <a:latin typeface="Times New Roman" pitchFamily="18" charset="0"/>
                <a:cs typeface="Times New Roman" pitchFamily="18" charset="0"/>
              </a:rPr>
              <a:t>ve ürkeklik </a:t>
            </a:r>
            <a:r>
              <a:rPr lang="tr-TR" sz="2800" dirty="0">
                <a:latin typeface="Times New Roman" pitchFamily="18" charset="0"/>
                <a:cs typeface="Times New Roman" pitchFamily="18" charset="0"/>
              </a:rPr>
              <a:t>içindedir. </a:t>
            </a:r>
            <a:endParaRPr lang="tr-TR" sz="2800" dirty="0" smtClean="0">
              <a:latin typeface="Times New Roman" pitchFamily="18" charset="0"/>
              <a:cs typeface="Times New Roman" pitchFamily="18" charset="0"/>
            </a:endParaRPr>
          </a:p>
          <a:p>
            <a:pPr marL="0" indent="0" algn="just">
              <a:buNone/>
            </a:pPr>
            <a:endParaRPr lang="tr-TR" sz="2800" dirty="0" smtClean="0">
              <a:latin typeface="Times New Roman" pitchFamily="18" charset="0"/>
              <a:cs typeface="Times New Roman" pitchFamily="18" charset="0"/>
            </a:endParaRPr>
          </a:p>
          <a:p>
            <a:pPr marL="0" indent="0" algn="just">
              <a:buNone/>
            </a:pPr>
            <a:r>
              <a:rPr lang="tr-TR" sz="2800" dirty="0" smtClean="0">
                <a:latin typeface="Times New Roman" pitchFamily="18" charset="0"/>
                <a:cs typeface="Times New Roman" pitchFamily="18" charset="0"/>
              </a:rPr>
              <a:t>Bundan </a:t>
            </a:r>
            <a:r>
              <a:rPr lang="tr-TR" sz="2800" dirty="0">
                <a:latin typeface="Times New Roman" pitchFamily="18" charset="0"/>
                <a:cs typeface="Times New Roman" pitchFamily="18" charset="0"/>
              </a:rPr>
              <a:t>dolayı ilgiye ihtiyacı vardır. </a:t>
            </a:r>
            <a:endParaRPr lang="tr-TR" sz="2800" dirty="0" smtClean="0">
              <a:latin typeface="Times New Roman" pitchFamily="18" charset="0"/>
              <a:cs typeface="Times New Roman" pitchFamily="18" charset="0"/>
            </a:endParaRPr>
          </a:p>
          <a:p>
            <a:pPr marL="0" indent="0" algn="just">
              <a:buNone/>
            </a:pPr>
            <a:endParaRPr lang="tr-TR" sz="2800" dirty="0" smtClean="0">
              <a:latin typeface="Times New Roman" pitchFamily="18" charset="0"/>
              <a:cs typeface="Times New Roman" pitchFamily="18" charset="0"/>
            </a:endParaRPr>
          </a:p>
          <a:p>
            <a:pPr marL="0" indent="0" algn="just">
              <a:buNone/>
            </a:pPr>
            <a:r>
              <a:rPr lang="tr-TR" sz="2800" dirty="0" smtClean="0">
                <a:latin typeface="Times New Roman" pitchFamily="18" charset="0"/>
                <a:cs typeface="Times New Roman" pitchFamily="18" charset="0"/>
              </a:rPr>
              <a:t>Sağlık </a:t>
            </a:r>
            <a:r>
              <a:rPr lang="tr-TR" sz="2800" dirty="0">
                <a:latin typeface="Times New Roman" pitchFamily="18" charset="0"/>
                <a:cs typeface="Times New Roman" pitchFamily="18" charset="0"/>
              </a:rPr>
              <a:t>personelinin </a:t>
            </a:r>
            <a:r>
              <a:rPr lang="tr-TR" sz="2800" dirty="0" smtClean="0">
                <a:latin typeface="Times New Roman" pitchFamily="18" charset="0"/>
                <a:cs typeface="Times New Roman" pitchFamily="18" charset="0"/>
              </a:rPr>
              <a:t>ona göstereceği </a:t>
            </a:r>
            <a:r>
              <a:rPr lang="tr-TR" sz="2800" dirty="0">
                <a:latin typeface="Times New Roman" pitchFamily="18" charset="0"/>
                <a:cs typeface="Times New Roman" pitchFamily="18" charset="0"/>
              </a:rPr>
              <a:t>ilgi hastayı rahatlatır ve tedirginliğini giderir. </a:t>
            </a:r>
            <a:endParaRPr lang="tr-TR" sz="2800" dirty="0" smtClean="0">
              <a:latin typeface="Times New Roman" pitchFamily="18" charset="0"/>
              <a:cs typeface="Times New Roman" pitchFamily="18" charset="0"/>
            </a:endParaRPr>
          </a:p>
          <a:p>
            <a:pPr marL="0" indent="0" algn="just">
              <a:buNone/>
            </a:pPr>
            <a:endParaRPr lang="tr-TR" sz="2800" dirty="0" smtClean="0">
              <a:latin typeface="Times New Roman" pitchFamily="18" charset="0"/>
              <a:cs typeface="Times New Roman" pitchFamily="18" charset="0"/>
            </a:endParaRPr>
          </a:p>
          <a:p>
            <a:pPr marL="0" indent="0" algn="just">
              <a:buNone/>
            </a:pPr>
            <a:r>
              <a:rPr lang="tr-TR" sz="2800" dirty="0" smtClean="0">
                <a:latin typeface="Times New Roman" pitchFamily="18" charset="0"/>
                <a:cs typeface="Times New Roman" pitchFamily="18" charset="0"/>
              </a:rPr>
              <a:t>Hasta </a:t>
            </a:r>
            <a:r>
              <a:rPr lang="tr-TR" sz="2800" dirty="0">
                <a:latin typeface="Times New Roman" pitchFamily="18" charset="0"/>
                <a:cs typeface="Times New Roman" pitchFamily="18" charset="0"/>
              </a:rPr>
              <a:t>ile aynı </a:t>
            </a:r>
            <a:r>
              <a:rPr lang="tr-TR" sz="2800" dirty="0" smtClean="0">
                <a:latin typeface="Times New Roman" pitchFamily="18" charset="0"/>
                <a:cs typeface="Times New Roman" pitchFamily="18" charset="0"/>
              </a:rPr>
              <a:t>göz hizasında </a:t>
            </a:r>
            <a:r>
              <a:rPr lang="tr-TR" sz="2800" dirty="0">
                <a:latin typeface="Times New Roman" pitchFamily="18" charset="0"/>
                <a:cs typeface="Times New Roman" pitchFamily="18" charset="0"/>
              </a:rPr>
              <a:t>oturmak, onunla göz teması kurmak, söylenenleri ilgi ile </a:t>
            </a:r>
            <a:r>
              <a:rPr lang="tr-TR" sz="2800" dirty="0" smtClean="0">
                <a:latin typeface="Times New Roman" pitchFamily="18" charset="0"/>
                <a:cs typeface="Times New Roman" pitchFamily="18" charset="0"/>
              </a:rPr>
              <a:t>dinlemek, uygun </a:t>
            </a:r>
            <a:r>
              <a:rPr lang="tr-TR" sz="2800" dirty="0">
                <a:latin typeface="Times New Roman" pitchFamily="18" charset="0"/>
                <a:cs typeface="Times New Roman" pitchFamily="18" charset="0"/>
              </a:rPr>
              <a:t>jest ve mimikler yapmak ona ilgi duyulduğunu gösterir.</a:t>
            </a:r>
          </a:p>
          <a:p>
            <a:pPr marL="0" indent="0">
              <a:buNone/>
            </a:pPr>
            <a:endParaRPr lang="tr-TR" dirty="0"/>
          </a:p>
        </p:txBody>
      </p:sp>
      <p:pic>
        <p:nvPicPr>
          <p:cNvPr id="5" name="Content Placeholder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2120" y="836712"/>
            <a:ext cx="2808312" cy="4752528"/>
          </a:xfrm>
          <a:prstGeom prst="rect">
            <a:avLst/>
          </a:prstGeom>
        </p:spPr>
      </p:pic>
    </p:spTree>
    <p:extLst>
      <p:ext uri="{BB962C8B-B14F-4D97-AF65-F5344CB8AC3E}">
        <p14:creationId xmlns:p14="http://schemas.microsoft.com/office/powerpoint/2010/main" val="363670858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332656"/>
            <a:ext cx="5112568" cy="5793507"/>
          </a:xfrm>
        </p:spPr>
        <p:txBody>
          <a:bodyPr>
            <a:normAutofit fontScale="92500" lnSpcReduction="10000"/>
          </a:bodyPr>
          <a:lstStyle/>
          <a:p>
            <a:pPr marL="0" indent="0" algn="ctr">
              <a:buNone/>
            </a:pPr>
            <a:r>
              <a:rPr lang="tr-TR" sz="2800" b="1" dirty="0" smtClean="0">
                <a:latin typeface="Times New Roman" pitchFamily="18" charset="0"/>
                <a:cs typeface="Times New Roman" pitchFamily="18" charset="0"/>
              </a:rPr>
              <a:t>Güler Yüzlü Ve Hoşgörülü Olma</a:t>
            </a:r>
          </a:p>
          <a:p>
            <a:pPr marL="0" indent="0">
              <a:buNone/>
            </a:pPr>
            <a:endParaRPr lang="tr-TR" sz="2800" dirty="0">
              <a:latin typeface="Times New Roman" pitchFamily="18" charset="0"/>
              <a:cs typeface="Times New Roman" pitchFamily="18" charset="0"/>
            </a:endParaRPr>
          </a:p>
          <a:p>
            <a:pPr marL="0" indent="0">
              <a:buNone/>
            </a:pPr>
            <a:r>
              <a:rPr lang="tr-TR" sz="2000" dirty="0" smtClean="0">
                <a:latin typeface="Times New Roman" pitchFamily="18" charset="0"/>
                <a:cs typeface="Times New Roman" pitchFamily="18" charset="0"/>
              </a:rPr>
              <a:t>Nezaket</a:t>
            </a:r>
            <a:r>
              <a:rPr lang="tr-TR" sz="2000" dirty="0">
                <a:latin typeface="Times New Roman" pitchFamily="18" charset="0"/>
                <a:cs typeface="Times New Roman" pitchFamily="18" charset="0"/>
              </a:rPr>
              <a:t>, ilgi, zaman ayırma, </a:t>
            </a:r>
            <a:r>
              <a:rPr lang="tr-TR" sz="2000" dirty="0" smtClean="0">
                <a:latin typeface="Times New Roman" pitchFamily="18" charset="0"/>
                <a:cs typeface="Times New Roman" pitchFamily="18" charset="0"/>
              </a:rPr>
              <a:t>hastanın rahatlatılması</a:t>
            </a:r>
            <a:r>
              <a:rPr lang="tr-TR" sz="2000" dirty="0">
                <a:latin typeface="Times New Roman" pitchFamily="18" charset="0"/>
                <a:cs typeface="Times New Roman" pitchFamily="18" charset="0"/>
              </a:rPr>
              <a:t>, kural ve yaklaşımlara özen gösterilmesi, hastada </a:t>
            </a:r>
            <a:r>
              <a:rPr lang="tr-TR" sz="2000" dirty="0" smtClean="0">
                <a:latin typeface="Times New Roman" pitchFamily="18" charset="0"/>
                <a:cs typeface="Times New Roman" pitchFamily="18" charset="0"/>
              </a:rPr>
              <a:t>güven duygusunu </a:t>
            </a:r>
            <a:r>
              <a:rPr lang="tr-TR" sz="2000" dirty="0">
                <a:latin typeface="Times New Roman" pitchFamily="18" charset="0"/>
                <a:cs typeface="Times New Roman" pitchFamily="18" charset="0"/>
              </a:rPr>
              <a:t>geliştirir. </a:t>
            </a:r>
            <a:endParaRPr lang="tr-TR" sz="2000" dirty="0" smtClean="0">
              <a:latin typeface="Times New Roman" pitchFamily="18" charset="0"/>
              <a:cs typeface="Times New Roman" pitchFamily="18" charset="0"/>
            </a:endParaRPr>
          </a:p>
          <a:p>
            <a:pPr marL="0" indent="0">
              <a:buNone/>
            </a:pPr>
            <a:endParaRPr lang="tr-TR" sz="2000" dirty="0">
              <a:latin typeface="Times New Roman" pitchFamily="18" charset="0"/>
              <a:cs typeface="Times New Roman" pitchFamily="18" charset="0"/>
            </a:endParaRPr>
          </a:p>
          <a:p>
            <a:pPr marL="0" indent="0">
              <a:buNone/>
            </a:pPr>
            <a:r>
              <a:rPr lang="tr-TR" sz="2000" dirty="0" smtClean="0">
                <a:latin typeface="Times New Roman" pitchFamily="18" charset="0"/>
                <a:cs typeface="Times New Roman" pitchFamily="18" charset="0"/>
              </a:rPr>
              <a:t>Gülümseme </a:t>
            </a:r>
            <a:r>
              <a:rPr lang="tr-TR" sz="2000" dirty="0">
                <a:latin typeface="Times New Roman" pitchFamily="18" charset="0"/>
                <a:cs typeface="Times New Roman" pitchFamily="18" charset="0"/>
              </a:rPr>
              <a:t>ve hoşgörü az bir çabayla </a:t>
            </a:r>
            <a:r>
              <a:rPr lang="tr-TR" sz="2000" dirty="0" smtClean="0">
                <a:latin typeface="Times New Roman" pitchFamily="18" charset="0"/>
                <a:cs typeface="Times New Roman" pitchFamily="18" charset="0"/>
              </a:rPr>
              <a:t>geliştirilebilecek sorun </a:t>
            </a:r>
            <a:r>
              <a:rPr lang="tr-TR" sz="2000" dirty="0">
                <a:latin typeface="Times New Roman" pitchFamily="18" charset="0"/>
                <a:cs typeface="Times New Roman" pitchFamily="18" charset="0"/>
              </a:rPr>
              <a:t>çözme yöntemlerinin en kolaylarındandır.</a:t>
            </a:r>
          </a:p>
          <a:p>
            <a:pPr marL="0" indent="0">
              <a:buNone/>
            </a:pPr>
            <a:endParaRPr lang="tr-TR" sz="2000" dirty="0" smtClean="0">
              <a:latin typeface="Times New Roman" pitchFamily="18" charset="0"/>
              <a:cs typeface="Times New Roman" pitchFamily="18" charset="0"/>
            </a:endParaRPr>
          </a:p>
          <a:p>
            <a:pPr marL="0" indent="0" algn="ctr">
              <a:buNone/>
            </a:pPr>
            <a:r>
              <a:rPr lang="tr-TR" sz="2800" b="1" dirty="0" smtClean="0">
                <a:latin typeface="Times New Roman" pitchFamily="18" charset="0"/>
                <a:cs typeface="Times New Roman" pitchFamily="18" charset="0"/>
              </a:rPr>
              <a:t>Saygılı Olma</a:t>
            </a:r>
          </a:p>
          <a:p>
            <a:pPr marL="0" indent="0">
              <a:buNone/>
            </a:pPr>
            <a:endParaRPr lang="tr-TR" sz="2000" dirty="0">
              <a:latin typeface="Times New Roman" pitchFamily="18" charset="0"/>
              <a:cs typeface="Times New Roman" pitchFamily="18" charset="0"/>
            </a:endParaRPr>
          </a:p>
          <a:p>
            <a:pPr marL="0" indent="0">
              <a:buNone/>
            </a:pPr>
            <a:r>
              <a:rPr lang="tr-TR" sz="2000" dirty="0" smtClean="0">
                <a:latin typeface="Times New Roman" pitchFamily="18" charset="0"/>
                <a:cs typeface="Times New Roman" pitchFamily="18" charset="0"/>
              </a:rPr>
              <a:t>Saygı</a:t>
            </a:r>
            <a:r>
              <a:rPr lang="tr-TR" sz="2000" dirty="0">
                <a:latin typeface="Times New Roman" pitchFamily="18" charset="0"/>
                <a:cs typeface="Times New Roman" pitchFamily="18" charset="0"/>
              </a:rPr>
              <a:t>, kişinin kendini ilgiye, tanınmaya ve onura </a:t>
            </a:r>
            <a:r>
              <a:rPr lang="tr-TR" sz="2000" dirty="0" smtClean="0">
                <a:latin typeface="Times New Roman" pitchFamily="18" charset="0"/>
                <a:cs typeface="Times New Roman" pitchFamily="18" charset="0"/>
              </a:rPr>
              <a:t>layık bulunduğunu </a:t>
            </a:r>
            <a:r>
              <a:rPr lang="tr-TR" sz="2000" dirty="0">
                <a:latin typeface="Times New Roman" pitchFamily="18" charset="0"/>
                <a:cs typeface="Times New Roman" pitchFamily="18" charset="0"/>
              </a:rPr>
              <a:t>hissettiren duygudur. </a:t>
            </a:r>
            <a:endParaRPr lang="tr-TR" sz="2000" dirty="0" smtClean="0">
              <a:latin typeface="Times New Roman" pitchFamily="18" charset="0"/>
              <a:cs typeface="Times New Roman" pitchFamily="18" charset="0"/>
            </a:endParaRPr>
          </a:p>
          <a:p>
            <a:pPr marL="0" indent="0">
              <a:buNone/>
            </a:pPr>
            <a:endParaRPr lang="tr-TR" sz="2000" dirty="0">
              <a:latin typeface="Times New Roman" pitchFamily="18" charset="0"/>
              <a:cs typeface="Times New Roman" pitchFamily="18" charset="0"/>
            </a:endParaRPr>
          </a:p>
          <a:p>
            <a:pPr marL="0" indent="0">
              <a:buNone/>
            </a:pPr>
            <a:r>
              <a:rPr lang="tr-TR" sz="2000" dirty="0" smtClean="0">
                <a:latin typeface="Times New Roman" pitchFamily="18" charset="0"/>
                <a:cs typeface="Times New Roman" pitchFamily="18" charset="0"/>
              </a:rPr>
              <a:t>Hastalara </a:t>
            </a:r>
            <a:r>
              <a:rPr lang="tr-TR" sz="2000" dirty="0">
                <a:latin typeface="Times New Roman" pitchFamily="18" charset="0"/>
                <a:cs typeface="Times New Roman" pitchFamily="18" charset="0"/>
              </a:rPr>
              <a:t>saygılı davranmak, hizmeti </a:t>
            </a:r>
            <a:r>
              <a:rPr lang="tr-TR" sz="2000" dirty="0" smtClean="0">
                <a:latin typeface="Times New Roman" pitchFamily="18" charset="0"/>
                <a:cs typeface="Times New Roman" pitchFamily="18" charset="0"/>
              </a:rPr>
              <a:t>alan bireylerin </a:t>
            </a:r>
            <a:r>
              <a:rPr lang="tr-TR" sz="2000" dirty="0">
                <a:latin typeface="Times New Roman" pitchFamily="18" charset="0"/>
                <a:cs typeface="Times New Roman" pitchFamily="18" charset="0"/>
              </a:rPr>
              <a:t>daha az sorunlar çıkarmasına neden olur</a:t>
            </a:r>
            <a:r>
              <a:rPr lang="tr-TR" sz="2000" dirty="0" smtClean="0">
                <a:latin typeface="Times New Roman" pitchFamily="18" charset="0"/>
                <a:cs typeface="Times New Roman" pitchFamily="18" charset="0"/>
              </a:rPr>
              <a:t>.</a:t>
            </a:r>
            <a:endParaRPr lang="tr-TR" sz="2000" dirty="0">
              <a:latin typeface="Times New Roman" pitchFamily="18" charset="0"/>
              <a:cs typeface="Times New Roman" pitchFamily="18" charset="0"/>
            </a:endParaRPr>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6136" y="708542"/>
            <a:ext cx="2751956" cy="5096722"/>
          </a:xfrm>
          <a:prstGeom prst="rect">
            <a:avLst/>
          </a:prstGeom>
        </p:spPr>
      </p:pic>
    </p:spTree>
    <p:extLst>
      <p:ext uri="{BB962C8B-B14F-4D97-AF65-F5344CB8AC3E}">
        <p14:creationId xmlns:p14="http://schemas.microsoft.com/office/powerpoint/2010/main" val="335447996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332656"/>
            <a:ext cx="4176464" cy="5793507"/>
          </a:xfrm>
        </p:spPr>
        <p:txBody>
          <a:bodyPr>
            <a:normAutofit fontScale="92500" lnSpcReduction="20000"/>
          </a:bodyPr>
          <a:lstStyle/>
          <a:p>
            <a:pPr marL="0" indent="0" algn="ctr">
              <a:buNone/>
            </a:pPr>
            <a:r>
              <a:rPr lang="tr-TR" sz="2800" b="1" dirty="0">
                <a:latin typeface="Times New Roman" pitchFamily="18" charset="0"/>
                <a:cs typeface="Times New Roman" pitchFamily="18" charset="0"/>
              </a:rPr>
              <a:t>Herkese eşit </a:t>
            </a:r>
            <a:r>
              <a:rPr lang="tr-TR" sz="2800" b="1" dirty="0" smtClean="0">
                <a:latin typeface="Times New Roman" pitchFamily="18" charset="0"/>
                <a:cs typeface="Times New Roman" pitchFamily="18" charset="0"/>
              </a:rPr>
              <a:t>davranma </a:t>
            </a:r>
          </a:p>
          <a:p>
            <a:pPr marL="0" indent="0">
              <a:buNone/>
            </a:pPr>
            <a:endParaRPr lang="tr-TR" sz="2400" dirty="0">
              <a:latin typeface="Times New Roman" pitchFamily="18" charset="0"/>
              <a:cs typeface="Times New Roman" pitchFamily="18" charset="0"/>
            </a:endParaRPr>
          </a:p>
          <a:p>
            <a:pPr marL="0" indent="0">
              <a:buNone/>
            </a:pPr>
            <a:r>
              <a:rPr lang="tr-TR" sz="2400" dirty="0" smtClean="0">
                <a:latin typeface="Times New Roman" pitchFamily="18" charset="0"/>
                <a:cs typeface="Times New Roman" pitchFamily="18" charset="0"/>
              </a:rPr>
              <a:t>Milliyet</a:t>
            </a:r>
            <a:r>
              <a:rPr lang="tr-TR" sz="2400" dirty="0">
                <a:latin typeface="Times New Roman" pitchFamily="18" charset="0"/>
                <a:cs typeface="Times New Roman" pitchFamily="18" charset="0"/>
              </a:rPr>
              <a:t>, ırk, mezhep, renk, yaş, cinsiyet, politik ve sosyal statü ayrımı yapılmadan herkese eşit davranılması gerekir.</a:t>
            </a:r>
          </a:p>
          <a:p>
            <a:pPr marL="0" indent="0">
              <a:buNone/>
            </a:pPr>
            <a:endParaRPr lang="tr-TR" sz="2400" dirty="0" smtClean="0">
              <a:latin typeface="Times New Roman" pitchFamily="18" charset="0"/>
              <a:cs typeface="Times New Roman" pitchFamily="18" charset="0"/>
            </a:endParaRPr>
          </a:p>
          <a:p>
            <a:pPr marL="0" indent="0" algn="ctr">
              <a:buNone/>
            </a:pPr>
            <a:r>
              <a:rPr lang="tr-TR" sz="2600" b="1" dirty="0" smtClean="0">
                <a:latin typeface="Times New Roman" pitchFamily="18" charset="0"/>
                <a:cs typeface="Times New Roman" pitchFamily="18" charset="0"/>
              </a:rPr>
              <a:t>Yardım </a:t>
            </a:r>
            <a:r>
              <a:rPr lang="tr-TR" sz="2600" b="1" dirty="0">
                <a:latin typeface="Times New Roman" pitchFamily="18" charset="0"/>
                <a:cs typeface="Times New Roman" pitchFamily="18" charset="0"/>
              </a:rPr>
              <a:t>edici </a:t>
            </a:r>
            <a:r>
              <a:rPr lang="tr-TR" sz="2600" b="1" dirty="0" smtClean="0">
                <a:latin typeface="Times New Roman" pitchFamily="18" charset="0"/>
                <a:cs typeface="Times New Roman" pitchFamily="18" charset="0"/>
              </a:rPr>
              <a:t>iletişim</a:t>
            </a:r>
          </a:p>
          <a:p>
            <a:pPr marL="0" indent="0">
              <a:buNone/>
            </a:pPr>
            <a:endParaRPr lang="tr-TR" sz="2400" dirty="0">
              <a:latin typeface="Times New Roman" pitchFamily="18" charset="0"/>
              <a:cs typeface="Times New Roman" pitchFamily="18" charset="0"/>
            </a:endParaRPr>
          </a:p>
          <a:p>
            <a:pPr marL="0" indent="0">
              <a:buNone/>
            </a:pPr>
            <a:r>
              <a:rPr lang="tr-TR" sz="2400" dirty="0" smtClean="0">
                <a:latin typeface="Times New Roman" pitchFamily="18" charset="0"/>
                <a:cs typeface="Times New Roman" pitchFamily="18" charset="0"/>
              </a:rPr>
              <a:t>Hasta </a:t>
            </a:r>
            <a:r>
              <a:rPr lang="tr-TR" sz="2400" dirty="0">
                <a:latin typeface="Times New Roman" pitchFamily="18" charset="0"/>
                <a:cs typeface="Times New Roman" pitchFamily="18" charset="0"/>
              </a:rPr>
              <a:t>ile sağlık personeli iletişiminde hastanın duygularını açıklamasına imkân verilmelidir. </a:t>
            </a:r>
            <a:endParaRPr lang="tr-TR" sz="2400" dirty="0" smtClean="0">
              <a:latin typeface="Times New Roman" pitchFamily="18" charset="0"/>
              <a:cs typeface="Times New Roman" pitchFamily="18" charset="0"/>
            </a:endParaRPr>
          </a:p>
          <a:p>
            <a:pPr marL="0" indent="0">
              <a:buNone/>
            </a:pPr>
            <a:endParaRPr lang="tr-TR" sz="2400" dirty="0">
              <a:latin typeface="Times New Roman" pitchFamily="18" charset="0"/>
              <a:cs typeface="Times New Roman" pitchFamily="18" charset="0"/>
            </a:endParaRPr>
          </a:p>
          <a:p>
            <a:pPr marL="0" indent="0">
              <a:buNone/>
            </a:pPr>
            <a:r>
              <a:rPr lang="tr-TR" sz="2400" dirty="0" smtClean="0">
                <a:latin typeface="Times New Roman" pitchFamily="18" charset="0"/>
                <a:cs typeface="Times New Roman" pitchFamily="18" charset="0"/>
              </a:rPr>
              <a:t>Sağlık </a:t>
            </a:r>
            <a:r>
              <a:rPr lang="tr-TR" sz="2400" dirty="0">
                <a:latin typeface="Times New Roman" pitchFamily="18" charset="0"/>
                <a:cs typeface="Times New Roman" pitchFamily="18" charset="0"/>
              </a:rPr>
              <a:t>personeli iyi niyetli, ilgili, sevecen, şefkatli olmanın yanı sıra planlı, amaçlı ve hasta yararına </a:t>
            </a:r>
            <a:r>
              <a:rPr lang="tr-TR" sz="2400" dirty="0" smtClean="0">
                <a:latin typeface="Times New Roman" pitchFamily="18" charset="0"/>
                <a:cs typeface="Times New Roman" pitchFamily="18" charset="0"/>
              </a:rPr>
              <a:t>yaklaşımda bulunmalıdır</a:t>
            </a:r>
            <a:r>
              <a:rPr lang="tr-TR" sz="2400" dirty="0">
                <a:latin typeface="Times New Roman" pitchFamily="18" charset="0"/>
                <a:cs typeface="Times New Roman" pitchFamily="18" charset="0"/>
              </a:rPr>
              <a:t>.</a:t>
            </a:r>
          </a:p>
          <a:p>
            <a:pPr marL="0" indent="0">
              <a:buNone/>
            </a:pPr>
            <a:endParaRPr lang="tr-TR" dirty="0" smtClean="0"/>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16016" y="692696"/>
            <a:ext cx="3945632" cy="5256584"/>
          </a:xfrm>
          <a:prstGeom prst="rect">
            <a:avLst/>
          </a:prstGeom>
        </p:spPr>
      </p:pic>
    </p:spTree>
    <p:extLst>
      <p:ext uri="{BB962C8B-B14F-4D97-AF65-F5344CB8AC3E}">
        <p14:creationId xmlns:p14="http://schemas.microsoft.com/office/powerpoint/2010/main" val="309037611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332656"/>
            <a:ext cx="4320480" cy="5793507"/>
          </a:xfrm>
        </p:spPr>
        <p:txBody>
          <a:bodyPr>
            <a:normAutofit fontScale="92500" lnSpcReduction="10000"/>
          </a:bodyPr>
          <a:lstStyle/>
          <a:p>
            <a:pPr marL="0" indent="0" algn="just">
              <a:buNone/>
            </a:pPr>
            <a:r>
              <a:rPr lang="tr-TR" dirty="0" smtClean="0"/>
              <a:t> </a:t>
            </a:r>
            <a:endParaRPr lang="tr-TR" sz="2000" dirty="0" smtClean="0">
              <a:latin typeface="Times New Roman" pitchFamily="18" charset="0"/>
              <a:cs typeface="Times New Roman" pitchFamily="18" charset="0"/>
            </a:endParaRPr>
          </a:p>
          <a:p>
            <a:pPr marL="0" indent="0" algn="ctr">
              <a:buNone/>
            </a:pPr>
            <a:r>
              <a:rPr lang="tr-TR" sz="2800" b="1" dirty="0" smtClean="0">
                <a:latin typeface="Times New Roman" pitchFamily="18" charset="0"/>
                <a:cs typeface="Times New Roman" pitchFamily="18" charset="0"/>
              </a:rPr>
              <a:t>Hastanın Güven Duymasını Sağlama</a:t>
            </a:r>
          </a:p>
          <a:p>
            <a:pPr marL="0" indent="0" algn="just">
              <a:buNone/>
            </a:pPr>
            <a:endParaRPr lang="tr-TR" sz="2000" dirty="0">
              <a:latin typeface="Times New Roman" pitchFamily="18" charset="0"/>
              <a:cs typeface="Times New Roman" pitchFamily="18" charset="0"/>
            </a:endParaRPr>
          </a:p>
          <a:p>
            <a:pPr marL="0" indent="0" algn="just">
              <a:buNone/>
            </a:pPr>
            <a:r>
              <a:rPr lang="tr-TR" sz="2000" dirty="0" smtClean="0">
                <a:latin typeface="Times New Roman" pitchFamily="18" charset="0"/>
                <a:cs typeface="Times New Roman" pitchFamily="18" charset="0"/>
              </a:rPr>
              <a:t>Hasta </a:t>
            </a:r>
            <a:r>
              <a:rPr lang="tr-TR" sz="2000" dirty="0">
                <a:latin typeface="Times New Roman" pitchFamily="18" charset="0"/>
                <a:cs typeface="Times New Roman" pitchFamily="18" charset="0"/>
              </a:rPr>
              <a:t>ile sağlık personelinin arasında güven ortamının oluşması hastalıkların tanısını kolaylaştırır.</a:t>
            </a:r>
          </a:p>
          <a:p>
            <a:pPr marL="0" indent="0" algn="just">
              <a:buNone/>
            </a:pPr>
            <a:endParaRPr lang="tr-TR" sz="2000" dirty="0">
              <a:latin typeface="Times New Roman" pitchFamily="18" charset="0"/>
              <a:cs typeface="Times New Roman" pitchFamily="18" charset="0"/>
            </a:endParaRPr>
          </a:p>
          <a:p>
            <a:pPr marL="0" indent="0" algn="ctr">
              <a:buNone/>
            </a:pPr>
            <a:r>
              <a:rPr lang="tr-TR" sz="2800" b="1" dirty="0" smtClean="0">
                <a:latin typeface="Times New Roman" pitchFamily="18" charset="0"/>
                <a:cs typeface="Times New Roman" pitchFamily="18" charset="0"/>
              </a:rPr>
              <a:t>Stres</a:t>
            </a:r>
            <a:endParaRPr lang="tr-TR" sz="2800" b="1" dirty="0">
              <a:latin typeface="Times New Roman" pitchFamily="18" charset="0"/>
              <a:cs typeface="Times New Roman" pitchFamily="18" charset="0"/>
            </a:endParaRPr>
          </a:p>
          <a:p>
            <a:pPr marL="0" indent="0" algn="just">
              <a:buNone/>
            </a:pPr>
            <a:endParaRPr lang="tr-TR" sz="2000" dirty="0">
              <a:latin typeface="Times New Roman" pitchFamily="18" charset="0"/>
              <a:cs typeface="Times New Roman" pitchFamily="18" charset="0"/>
            </a:endParaRPr>
          </a:p>
          <a:p>
            <a:pPr marL="0" indent="0" algn="just">
              <a:buNone/>
            </a:pPr>
            <a:r>
              <a:rPr lang="tr-TR" sz="2000" dirty="0" smtClean="0">
                <a:latin typeface="Times New Roman" pitchFamily="18" charset="0"/>
                <a:cs typeface="Times New Roman" pitchFamily="18" charset="0"/>
              </a:rPr>
              <a:t>Hasta </a:t>
            </a:r>
            <a:r>
              <a:rPr lang="tr-TR" sz="2000" dirty="0">
                <a:latin typeface="Times New Roman" pitchFamily="18" charset="0"/>
                <a:cs typeface="Times New Roman" pitchFamily="18" charset="0"/>
              </a:rPr>
              <a:t>ile sağlık personeli arasında iletişim engellerine yol açan ve </a:t>
            </a:r>
            <a:r>
              <a:rPr lang="tr-TR" sz="2000" dirty="0" smtClean="0">
                <a:latin typeface="Times New Roman" pitchFamily="18" charset="0"/>
                <a:cs typeface="Times New Roman" pitchFamily="18" charset="0"/>
              </a:rPr>
              <a:t>stresi meydana </a:t>
            </a:r>
            <a:r>
              <a:rPr lang="tr-TR" sz="2000" dirty="0">
                <a:latin typeface="Times New Roman" pitchFamily="18" charset="0"/>
                <a:cs typeface="Times New Roman" pitchFamily="18" charset="0"/>
              </a:rPr>
              <a:t>getiren etkenleri ortadan kaldırmak gerekmektedir. </a:t>
            </a:r>
            <a:endParaRPr lang="tr-TR" sz="2000" dirty="0" smtClean="0">
              <a:latin typeface="Times New Roman" pitchFamily="18" charset="0"/>
              <a:cs typeface="Times New Roman" pitchFamily="18" charset="0"/>
            </a:endParaRPr>
          </a:p>
          <a:p>
            <a:pPr marL="0" indent="0" algn="just">
              <a:buNone/>
            </a:pPr>
            <a:endParaRPr lang="tr-TR" sz="2000" dirty="0">
              <a:latin typeface="Times New Roman" pitchFamily="18" charset="0"/>
              <a:cs typeface="Times New Roman" pitchFamily="18" charset="0"/>
            </a:endParaRPr>
          </a:p>
          <a:p>
            <a:pPr marL="0" indent="0" algn="just">
              <a:buNone/>
            </a:pPr>
            <a:r>
              <a:rPr lang="tr-TR" sz="2000" dirty="0" smtClean="0">
                <a:latin typeface="Times New Roman" pitchFamily="18" charset="0"/>
                <a:cs typeface="Times New Roman" pitchFamily="18" charset="0"/>
              </a:rPr>
              <a:t>Bu </a:t>
            </a:r>
            <a:r>
              <a:rPr lang="tr-TR" sz="2000" dirty="0">
                <a:latin typeface="Times New Roman" pitchFamily="18" charset="0"/>
                <a:cs typeface="Times New Roman" pitchFamily="18" charset="0"/>
              </a:rPr>
              <a:t>nedenle </a:t>
            </a:r>
            <a:r>
              <a:rPr lang="tr-TR" sz="2000" dirty="0" smtClean="0">
                <a:latin typeface="Times New Roman" pitchFamily="18" charset="0"/>
                <a:cs typeface="Times New Roman" pitchFamily="18" charset="0"/>
              </a:rPr>
              <a:t>sağlık personeli</a:t>
            </a:r>
            <a:r>
              <a:rPr lang="tr-TR" sz="2000" dirty="0">
                <a:latin typeface="Times New Roman" pitchFamily="18" charset="0"/>
                <a:cs typeface="Times New Roman" pitchFamily="18" charset="0"/>
              </a:rPr>
              <a:t>, sağlık kuruluşlarına başvuran kişilere karşı davranışlarında </a:t>
            </a:r>
            <a:r>
              <a:rPr lang="tr-TR" sz="2000" dirty="0" smtClean="0">
                <a:latin typeface="Times New Roman" pitchFamily="18" charset="0"/>
                <a:cs typeface="Times New Roman" pitchFamily="18" charset="0"/>
              </a:rPr>
              <a:t>daha hoşgörülü </a:t>
            </a:r>
            <a:r>
              <a:rPr lang="tr-TR" sz="2000" dirty="0">
                <a:latin typeface="Times New Roman" pitchFamily="18" charset="0"/>
                <a:cs typeface="Times New Roman" pitchFamily="18" charset="0"/>
              </a:rPr>
              <a:t>olmalıdır.</a:t>
            </a:r>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48064" y="692696"/>
            <a:ext cx="3657600" cy="5400600"/>
          </a:xfrm>
          <a:prstGeom prst="rect">
            <a:avLst/>
          </a:prstGeom>
        </p:spPr>
      </p:pic>
    </p:spTree>
    <p:extLst>
      <p:ext uri="{BB962C8B-B14F-4D97-AF65-F5344CB8AC3E}">
        <p14:creationId xmlns:p14="http://schemas.microsoft.com/office/powerpoint/2010/main" val="13386812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34187" y="404664"/>
            <a:ext cx="7416824" cy="3096344"/>
          </a:xfrm>
        </p:spPr>
        <p:txBody>
          <a:bodyPr>
            <a:normAutofit fontScale="25000" lnSpcReduction="20000"/>
          </a:bodyPr>
          <a:lstStyle/>
          <a:p>
            <a:pPr marL="0" indent="0" algn="ctr">
              <a:buNone/>
            </a:pPr>
            <a:endParaRPr lang="tr-TR" sz="2800" b="1" dirty="0" smtClean="0">
              <a:latin typeface="Times New Roman" pitchFamily="18" charset="0"/>
              <a:cs typeface="Times New Roman" pitchFamily="18" charset="0"/>
            </a:endParaRPr>
          </a:p>
          <a:p>
            <a:pPr marL="0" indent="0" algn="ctr">
              <a:buNone/>
            </a:pPr>
            <a:endParaRPr lang="tr-TR" sz="2800" b="1" dirty="0">
              <a:latin typeface="Times New Roman" pitchFamily="18" charset="0"/>
              <a:cs typeface="Times New Roman" pitchFamily="18" charset="0"/>
            </a:endParaRPr>
          </a:p>
          <a:p>
            <a:pPr marL="0" indent="0" algn="ctr">
              <a:buNone/>
            </a:pPr>
            <a:endParaRPr lang="tr-TR" sz="2800" b="1" dirty="0" smtClean="0">
              <a:latin typeface="Times New Roman" pitchFamily="18" charset="0"/>
              <a:cs typeface="Times New Roman" pitchFamily="18" charset="0"/>
            </a:endParaRPr>
          </a:p>
          <a:p>
            <a:pPr marL="0" indent="0" algn="ctr">
              <a:buNone/>
            </a:pPr>
            <a:endParaRPr lang="tr-TR" sz="2800" b="1" dirty="0" smtClean="0">
              <a:latin typeface="Times New Roman" pitchFamily="18" charset="0"/>
              <a:cs typeface="Times New Roman" pitchFamily="18" charset="0"/>
            </a:endParaRPr>
          </a:p>
          <a:p>
            <a:pPr marL="0" indent="0" algn="ctr">
              <a:buNone/>
            </a:pPr>
            <a:endParaRPr lang="tr-TR" sz="2800" b="1" dirty="0">
              <a:latin typeface="Times New Roman" pitchFamily="18" charset="0"/>
              <a:cs typeface="Times New Roman" pitchFamily="18" charset="0"/>
            </a:endParaRPr>
          </a:p>
          <a:p>
            <a:pPr marL="0" indent="0" algn="ctr">
              <a:buNone/>
            </a:pPr>
            <a:endParaRPr lang="tr-TR" sz="2800" b="1" dirty="0" smtClean="0">
              <a:latin typeface="Times New Roman" pitchFamily="18" charset="0"/>
              <a:cs typeface="Times New Roman" pitchFamily="18" charset="0"/>
            </a:endParaRPr>
          </a:p>
          <a:p>
            <a:pPr marL="0" indent="0">
              <a:buNone/>
            </a:pPr>
            <a:endParaRPr lang="tr-TR" sz="8000" b="1" dirty="0">
              <a:latin typeface="Times New Roman" pitchFamily="18" charset="0"/>
              <a:cs typeface="Times New Roman" pitchFamily="18" charset="0"/>
            </a:endParaRPr>
          </a:p>
          <a:p>
            <a:pPr marL="0" indent="0" algn="ctr">
              <a:buNone/>
            </a:pPr>
            <a:r>
              <a:rPr lang="tr-TR" sz="8000" b="1" dirty="0" smtClean="0">
                <a:solidFill>
                  <a:srgbClr val="FF0000"/>
                </a:solidFill>
                <a:latin typeface="Times New Roman" pitchFamily="18" charset="0"/>
                <a:cs typeface="Times New Roman" pitchFamily="18" charset="0"/>
              </a:rPr>
              <a:t>İletişim Nedir?</a:t>
            </a:r>
          </a:p>
          <a:p>
            <a:pPr marL="0" indent="0" algn="ctr">
              <a:buNone/>
            </a:pPr>
            <a:endParaRPr lang="tr-TR" sz="8000" b="1" dirty="0" smtClean="0">
              <a:solidFill>
                <a:srgbClr val="FF0000"/>
              </a:solidFill>
              <a:latin typeface="Times New Roman" pitchFamily="18" charset="0"/>
              <a:cs typeface="Times New Roman" pitchFamily="18" charset="0"/>
            </a:endParaRPr>
          </a:p>
          <a:p>
            <a:pPr algn="ctr"/>
            <a:r>
              <a:rPr lang="tr-TR" sz="8000" dirty="0" smtClean="0">
                <a:solidFill>
                  <a:srgbClr val="FF0000"/>
                </a:solidFill>
                <a:latin typeface="Times New Roman" pitchFamily="18" charset="0"/>
                <a:cs typeface="Times New Roman" pitchFamily="18" charset="0"/>
              </a:rPr>
              <a:t>Duygu, düşünce ve bilgilerin sözlü ya da sözsüz yollarla paylaşılmasıdır. </a:t>
            </a:r>
          </a:p>
          <a:p>
            <a:pPr algn="ctr"/>
            <a:endParaRPr lang="tr-TR" sz="8000" dirty="0">
              <a:solidFill>
                <a:srgbClr val="FF0000"/>
              </a:solidFill>
              <a:latin typeface="Times New Roman" pitchFamily="18" charset="0"/>
              <a:cs typeface="Times New Roman" pitchFamily="18" charset="0"/>
            </a:endParaRPr>
          </a:p>
          <a:p>
            <a:pPr algn="ctr"/>
            <a:r>
              <a:rPr lang="tr-TR" sz="8000" dirty="0" smtClean="0">
                <a:solidFill>
                  <a:srgbClr val="FF0000"/>
                </a:solidFill>
                <a:latin typeface="Times New Roman" pitchFamily="18" charset="0"/>
                <a:cs typeface="Times New Roman" pitchFamily="18" charset="0"/>
              </a:rPr>
              <a:t>İki insanın birbirinin farkına vardığı andan itibaren iletişim başlar;    </a:t>
            </a:r>
          </a:p>
          <a:p>
            <a:pPr algn="ctr"/>
            <a:endParaRPr lang="tr-TR" sz="8000" dirty="0">
              <a:solidFill>
                <a:srgbClr val="FF0000"/>
              </a:solidFill>
              <a:latin typeface="Times New Roman" pitchFamily="18" charset="0"/>
              <a:cs typeface="Times New Roman" pitchFamily="18" charset="0"/>
            </a:endParaRPr>
          </a:p>
          <a:p>
            <a:pPr marL="0" indent="0" algn="ctr">
              <a:buNone/>
            </a:pPr>
            <a:r>
              <a:rPr lang="tr-TR" sz="8000" dirty="0" smtClean="0">
                <a:solidFill>
                  <a:srgbClr val="FF0000"/>
                </a:solidFill>
                <a:latin typeface="Times New Roman" pitchFamily="18" charset="0"/>
                <a:cs typeface="Times New Roman" pitchFamily="18" charset="0"/>
              </a:rPr>
              <a:t>         söylediği / söylemediği</a:t>
            </a:r>
          </a:p>
          <a:p>
            <a:pPr marL="0" indent="0" algn="ctr">
              <a:buNone/>
            </a:pPr>
            <a:r>
              <a:rPr lang="tr-TR" sz="8000" dirty="0">
                <a:solidFill>
                  <a:srgbClr val="FF0000"/>
                </a:solidFill>
                <a:latin typeface="Times New Roman" pitchFamily="18" charset="0"/>
                <a:cs typeface="Times New Roman" pitchFamily="18" charset="0"/>
              </a:rPr>
              <a:t> </a:t>
            </a:r>
            <a:r>
              <a:rPr lang="tr-TR" sz="8000" dirty="0" smtClean="0">
                <a:solidFill>
                  <a:srgbClr val="FF0000"/>
                </a:solidFill>
                <a:latin typeface="Times New Roman" pitchFamily="18" charset="0"/>
                <a:cs typeface="Times New Roman" pitchFamily="18" charset="0"/>
              </a:rPr>
              <a:t>             yaptığı/ yapmadığı    </a:t>
            </a:r>
          </a:p>
          <a:p>
            <a:pPr marL="0" indent="0" algn="ctr">
              <a:buNone/>
            </a:pPr>
            <a:r>
              <a:rPr lang="tr-TR" sz="8000" dirty="0">
                <a:solidFill>
                  <a:srgbClr val="FF0000"/>
                </a:solidFill>
                <a:latin typeface="Times New Roman" pitchFamily="18" charset="0"/>
                <a:cs typeface="Times New Roman" pitchFamily="18" charset="0"/>
              </a:rPr>
              <a:t> </a:t>
            </a:r>
            <a:r>
              <a:rPr lang="tr-TR" sz="8000" dirty="0" smtClean="0">
                <a:solidFill>
                  <a:srgbClr val="FF0000"/>
                </a:solidFill>
                <a:latin typeface="Times New Roman" pitchFamily="18" charset="0"/>
                <a:cs typeface="Times New Roman" pitchFamily="18" charset="0"/>
              </a:rPr>
              <a:t>     </a:t>
            </a:r>
          </a:p>
          <a:p>
            <a:pPr marL="0" indent="0" algn="ctr">
              <a:buNone/>
            </a:pPr>
            <a:r>
              <a:rPr lang="tr-TR" sz="8000" dirty="0" smtClean="0">
                <a:solidFill>
                  <a:srgbClr val="FF0000"/>
                </a:solidFill>
                <a:latin typeface="Times New Roman" pitchFamily="18" charset="0"/>
                <a:cs typeface="Times New Roman" pitchFamily="18" charset="0"/>
              </a:rPr>
              <a:t>        HERŞEYİN BİR ANLAMI VARDIR. </a:t>
            </a:r>
            <a:endParaRPr lang="tr-TR" sz="8000" dirty="0">
              <a:solidFill>
                <a:srgbClr val="FF0000"/>
              </a:solidFill>
              <a:latin typeface="Times New Roman" pitchFamily="18" charset="0"/>
              <a:cs typeface="Times New Roman" pitchFamily="18" charset="0"/>
            </a:endParaRPr>
          </a:p>
          <a:p>
            <a:pPr marL="0" indent="0">
              <a:buNone/>
            </a:pPr>
            <a:endParaRPr lang="tr-TR" dirty="0" smtClean="0"/>
          </a:p>
          <a:p>
            <a:pPr marL="0" indent="0">
              <a:buNone/>
            </a:pPr>
            <a:endParaRPr lang="tr-TR" dirty="0" smtClean="0"/>
          </a:p>
          <a:p>
            <a:endParaRPr lang="tr-TR" dirty="0"/>
          </a:p>
          <a:p>
            <a:endParaRPr lang="tr-TR" dirty="0"/>
          </a:p>
          <a:p>
            <a:endParaRPr lang="tr-TR"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1311" y="4149080"/>
            <a:ext cx="6986622" cy="2088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8724955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404664"/>
            <a:ext cx="4104456" cy="5793507"/>
          </a:xfrm>
        </p:spPr>
        <p:txBody>
          <a:bodyPr>
            <a:normAutofit fontScale="85000" lnSpcReduction="10000"/>
          </a:bodyPr>
          <a:lstStyle/>
          <a:p>
            <a:pPr marL="0" indent="0" algn="ctr">
              <a:buNone/>
            </a:pPr>
            <a:r>
              <a:rPr lang="tr-TR" sz="2000" b="1" dirty="0" smtClean="0">
                <a:latin typeface="Times New Roman" pitchFamily="18" charset="0"/>
                <a:cs typeface="Times New Roman" pitchFamily="18" charset="0"/>
              </a:rPr>
              <a:t>Otorite</a:t>
            </a:r>
          </a:p>
          <a:p>
            <a:pPr marL="0" indent="0" algn="just">
              <a:buNone/>
            </a:pPr>
            <a:r>
              <a:rPr lang="tr-TR" sz="2000" dirty="0" smtClean="0">
                <a:latin typeface="Times New Roman" pitchFamily="18" charset="0"/>
                <a:cs typeface="Times New Roman" pitchFamily="18" charset="0"/>
              </a:rPr>
              <a:t>Sağlık </a:t>
            </a:r>
            <a:r>
              <a:rPr lang="tr-TR" sz="2000" dirty="0">
                <a:latin typeface="Times New Roman" pitchFamily="18" charset="0"/>
                <a:cs typeface="Times New Roman" pitchFamily="18" charset="0"/>
              </a:rPr>
              <a:t>personeli mesleklerinin kendilerine sağladığı </a:t>
            </a:r>
            <a:r>
              <a:rPr lang="tr-TR" sz="2000" dirty="0" smtClean="0">
                <a:latin typeface="Times New Roman" pitchFamily="18" charset="0"/>
                <a:cs typeface="Times New Roman" pitchFamily="18" charset="0"/>
              </a:rPr>
              <a:t>otoriteyi kullanmalıdır</a:t>
            </a:r>
            <a:r>
              <a:rPr lang="tr-TR" sz="2000" dirty="0">
                <a:latin typeface="Times New Roman" pitchFamily="18" charset="0"/>
                <a:cs typeface="Times New Roman" pitchFamily="18" charset="0"/>
              </a:rPr>
              <a:t>. </a:t>
            </a:r>
            <a:endParaRPr lang="tr-TR" sz="2000" dirty="0" smtClean="0">
              <a:latin typeface="Times New Roman" pitchFamily="18" charset="0"/>
              <a:cs typeface="Times New Roman" pitchFamily="18" charset="0"/>
            </a:endParaRPr>
          </a:p>
          <a:p>
            <a:pPr marL="0" indent="0" algn="just">
              <a:buNone/>
            </a:pPr>
            <a:endParaRPr lang="tr-TR" sz="2000" dirty="0" smtClean="0">
              <a:latin typeface="Times New Roman" pitchFamily="18" charset="0"/>
              <a:cs typeface="Times New Roman" pitchFamily="18" charset="0"/>
            </a:endParaRPr>
          </a:p>
          <a:p>
            <a:pPr marL="0" indent="0" algn="just">
              <a:buNone/>
            </a:pPr>
            <a:r>
              <a:rPr lang="tr-TR" sz="2000" dirty="0" smtClean="0">
                <a:latin typeface="Times New Roman" pitchFamily="18" charset="0"/>
                <a:cs typeface="Times New Roman" pitchFamily="18" charset="0"/>
              </a:rPr>
              <a:t>Yaklaşımlarında </a:t>
            </a:r>
            <a:r>
              <a:rPr lang="tr-TR" sz="2000" dirty="0">
                <a:latin typeface="Times New Roman" pitchFamily="18" charset="0"/>
                <a:cs typeface="Times New Roman" pitchFamily="18" charset="0"/>
              </a:rPr>
              <a:t>gereksiz yumuşaklıktan </a:t>
            </a:r>
            <a:r>
              <a:rPr lang="tr-TR" sz="2000" dirty="0" smtClean="0">
                <a:latin typeface="Times New Roman" pitchFamily="18" charset="0"/>
                <a:cs typeface="Times New Roman" pitchFamily="18" charset="0"/>
              </a:rPr>
              <a:t>kaçınmaları gerekmektedir</a:t>
            </a:r>
            <a:r>
              <a:rPr lang="tr-TR" sz="2000" dirty="0">
                <a:latin typeface="Times New Roman" pitchFamily="18" charset="0"/>
                <a:cs typeface="Times New Roman" pitchFamily="18" charset="0"/>
              </a:rPr>
              <a:t>.</a:t>
            </a:r>
          </a:p>
          <a:p>
            <a:pPr marL="0" indent="0" algn="just">
              <a:buNone/>
            </a:pPr>
            <a:endParaRPr lang="tr-TR" sz="2000" dirty="0" smtClean="0">
              <a:latin typeface="Times New Roman" pitchFamily="18" charset="0"/>
              <a:cs typeface="Times New Roman" pitchFamily="18" charset="0"/>
            </a:endParaRPr>
          </a:p>
          <a:p>
            <a:pPr marL="0" indent="0" algn="ctr">
              <a:buNone/>
            </a:pPr>
            <a:r>
              <a:rPr lang="tr-TR" sz="2000" b="1" dirty="0" smtClean="0">
                <a:latin typeface="Times New Roman" pitchFamily="18" charset="0"/>
                <a:cs typeface="Times New Roman" pitchFamily="18" charset="0"/>
              </a:rPr>
              <a:t>Empati Kurma</a:t>
            </a:r>
          </a:p>
          <a:p>
            <a:pPr marL="0" indent="0" algn="ctr">
              <a:buNone/>
            </a:pPr>
            <a:endParaRPr lang="tr-TR" sz="2000" b="1" dirty="0" smtClean="0">
              <a:latin typeface="Times New Roman" pitchFamily="18" charset="0"/>
              <a:cs typeface="Times New Roman" pitchFamily="18" charset="0"/>
            </a:endParaRPr>
          </a:p>
          <a:p>
            <a:pPr marL="0" indent="0" algn="just">
              <a:buNone/>
            </a:pPr>
            <a:r>
              <a:rPr lang="tr-TR" sz="2000" dirty="0" smtClean="0">
                <a:latin typeface="Times New Roman" pitchFamily="18" charset="0"/>
                <a:cs typeface="Times New Roman" pitchFamily="18" charset="0"/>
              </a:rPr>
              <a:t>Bir </a:t>
            </a:r>
            <a:r>
              <a:rPr lang="tr-TR" sz="2000" dirty="0">
                <a:latin typeface="Times New Roman" pitchFamily="18" charset="0"/>
                <a:cs typeface="Times New Roman" pitchFamily="18" charset="0"/>
              </a:rPr>
              <a:t>insanın kendisini, karşısındakinin yerine koyarak </a:t>
            </a:r>
            <a:r>
              <a:rPr lang="tr-TR" sz="2000" dirty="0" smtClean="0">
                <a:latin typeface="Times New Roman" pitchFamily="18" charset="0"/>
                <a:cs typeface="Times New Roman" pitchFamily="18" charset="0"/>
              </a:rPr>
              <a:t>olaylara onun </a:t>
            </a:r>
            <a:r>
              <a:rPr lang="tr-TR" sz="2000" dirty="0">
                <a:latin typeface="Times New Roman" pitchFamily="18" charset="0"/>
                <a:cs typeface="Times New Roman" pitchFamily="18" charset="0"/>
              </a:rPr>
              <a:t>bakış açısıyla bakmasına, o kişinin duygu ve düşüncelerini doğru </a:t>
            </a:r>
            <a:r>
              <a:rPr lang="tr-TR" sz="2000" dirty="0" smtClean="0">
                <a:latin typeface="Times New Roman" pitchFamily="18" charset="0"/>
                <a:cs typeface="Times New Roman" pitchFamily="18" charset="0"/>
              </a:rPr>
              <a:t>olarak anlamasına</a:t>
            </a:r>
            <a:r>
              <a:rPr lang="tr-TR" sz="2000" dirty="0">
                <a:latin typeface="Times New Roman" pitchFamily="18" charset="0"/>
                <a:cs typeface="Times New Roman" pitchFamily="18" charset="0"/>
              </a:rPr>
              <a:t>, hissetmesine ve bu durumu ona iletmesine denir. </a:t>
            </a:r>
            <a:endParaRPr lang="tr-TR" sz="2000" dirty="0" smtClean="0">
              <a:latin typeface="Times New Roman" pitchFamily="18" charset="0"/>
              <a:cs typeface="Times New Roman" pitchFamily="18" charset="0"/>
            </a:endParaRPr>
          </a:p>
          <a:p>
            <a:pPr marL="0" indent="0" algn="just">
              <a:buNone/>
            </a:pPr>
            <a:endParaRPr lang="tr-TR" sz="2000" dirty="0" smtClean="0">
              <a:latin typeface="Times New Roman" pitchFamily="18" charset="0"/>
              <a:cs typeface="Times New Roman" pitchFamily="18" charset="0"/>
            </a:endParaRPr>
          </a:p>
          <a:p>
            <a:pPr marL="0" indent="0" algn="just">
              <a:buNone/>
            </a:pPr>
            <a:r>
              <a:rPr lang="tr-TR" sz="2000" dirty="0" smtClean="0">
                <a:latin typeface="Times New Roman" pitchFamily="18" charset="0"/>
                <a:cs typeface="Times New Roman" pitchFamily="18" charset="0"/>
              </a:rPr>
              <a:t>Empati kurmak isteyen </a:t>
            </a:r>
            <a:r>
              <a:rPr lang="tr-TR" sz="2000" dirty="0">
                <a:latin typeface="Times New Roman" pitchFamily="18" charset="0"/>
                <a:cs typeface="Times New Roman" pitchFamily="18" charset="0"/>
              </a:rPr>
              <a:t>sağlık personeli kendisine öncelikle şunu sormalıdır: “Onun yerinde </a:t>
            </a:r>
            <a:r>
              <a:rPr lang="tr-TR" sz="2000" dirty="0" smtClean="0">
                <a:latin typeface="Times New Roman" pitchFamily="18" charset="0"/>
                <a:cs typeface="Times New Roman" pitchFamily="18" charset="0"/>
              </a:rPr>
              <a:t>ben olsam </a:t>
            </a:r>
            <a:r>
              <a:rPr lang="tr-TR" sz="2000" dirty="0">
                <a:latin typeface="Times New Roman" pitchFamily="18" charset="0"/>
                <a:cs typeface="Times New Roman" pitchFamily="18" charset="0"/>
              </a:rPr>
              <a:t>ne hissederdim?” Bu soru olayları öteki kişinin bakış </a:t>
            </a:r>
            <a:r>
              <a:rPr lang="tr-TR" sz="2000" dirty="0" smtClean="0">
                <a:latin typeface="Times New Roman" pitchFamily="18" charset="0"/>
                <a:cs typeface="Times New Roman" pitchFamily="18" charset="0"/>
              </a:rPr>
              <a:t>açısından görebilmeyi </a:t>
            </a:r>
            <a:r>
              <a:rPr lang="tr-TR" sz="2000" dirty="0">
                <a:latin typeface="Times New Roman" pitchFamily="18" charset="0"/>
                <a:cs typeface="Times New Roman" pitchFamily="18" charset="0"/>
              </a:rPr>
              <a:t>sağlayan empati cümlesidir.</a:t>
            </a:r>
          </a:p>
          <a:p>
            <a:endParaRPr lang="tr-TR" dirty="0"/>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32040" y="764704"/>
            <a:ext cx="3657600" cy="5040560"/>
          </a:xfrm>
          <a:prstGeom prst="rect">
            <a:avLst/>
          </a:prstGeom>
        </p:spPr>
      </p:pic>
    </p:spTree>
    <p:extLst>
      <p:ext uri="{BB962C8B-B14F-4D97-AF65-F5344CB8AC3E}">
        <p14:creationId xmlns:p14="http://schemas.microsoft.com/office/powerpoint/2010/main" val="277058026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067944" y="404664"/>
            <a:ext cx="4896544" cy="5793507"/>
          </a:xfrm>
        </p:spPr>
        <p:txBody>
          <a:bodyPr>
            <a:normAutofit fontScale="77500" lnSpcReduction="20000"/>
          </a:bodyPr>
          <a:lstStyle/>
          <a:p>
            <a:pPr marL="0" indent="0">
              <a:buNone/>
            </a:pPr>
            <a:endParaRPr lang="tr-TR" sz="2000" dirty="0">
              <a:latin typeface="Times New Roman" pitchFamily="18" charset="0"/>
              <a:cs typeface="Times New Roman" pitchFamily="18" charset="0"/>
            </a:endParaRPr>
          </a:p>
          <a:p>
            <a:pPr marL="0" indent="0" algn="ctr">
              <a:buNone/>
            </a:pPr>
            <a:r>
              <a:rPr lang="tr-TR" sz="3000" b="1" dirty="0" smtClean="0">
                <a:latin typeface="Times New Roman" pitchFamily="18" charset="0"/>
                <a:cs typeface="Times New Roman" pitchFamily="18" charset="0"/>
              </a:rPr>
              <a:t>Ön Yargı</a:t>
            </a:r>
          </a:p>
          <a:p>
            <a:pPr marL="0" indent="0">
              <a:buNone/>
            </a:pPr>
            <a:endParaRPr lang="tr-TR" sz="2000" dirty="0" smtClean="0">
              <a:latin typeface="Times New Roman" pitchFamily="18" charset="0"/>
              <a:cs typeface="Times New Roman" pitchFamily="18" charset="0"/>
            </a:endParaRPr>
          </a:p>
          <a:p>
            <a:pPr marL="0" indent="0">
              <a:buNone/>
            </a:pPr>
            <a:r>
              <a:rPr lang="tr-TR" sz="2000" dirty="0" smtClean="0">
                <a:latin typeface="Times New Roman" pitchFamily="18" charset="0"/>
                <a:cs typeface="Times New Roman" pitchFamily="18" charset="0"/>
              </a:rPr>
              <a:t>Her </a:t>
            </a:r>
            <a:r>
              <a:rPr lang="tr-TR" sz="2000" dirty="0">
                <a:latin typeface="Times New Roman" pitchFamily="18" charset="0"/>
                <a:cs typeface="Times New Roman" pitchFamily="18" charset="0"/>
              </a:rPr>
              <a:t>hangi bir kişi ya da konu hakkında önceden verilmiş </a:t>
            </a:r>
            <a:r>
              <a:rPr lang="tr-TR" sz="2000" dirty="0" smtClean="0">
                <a:latin typeface="Times New Roman" pitchFamily="18" charset="0"/>
                <a:cs typeface="Times New Roman" pitchFamily="18" charset="0"/>
              </a:rPr>
              <a:t>olumlu veya </a:t>
            </a:r>
            <a:r>
              <a:rPr lang="tr-TR" sz="2000" dirty="0">
                <a:latin typeface="Times New Roman" pitchFamily="18" charset="0"/>
                <a:cs typeface="Times New Roman" pitchFamily="18" charset="0"/>
              </a:rPr>
              <a:t>olumsuz karardır. </a:t>
            </a:r>
            <a:endParaRPr lang="tr-TR" sz="2000" dirty="0" smtClean="0">
              <a:latin typeface="Times New Roman" pitchFamily="18" charset="0"/>
              <a:cs typeface="Times New Roman" pitchFamily="18" charset="0"/>
            </a:endParaRPr>
          </a:p>
          <a:p>
            <a:pPr marL="0" indent="0">
              <a:buNone/>
            </a:pPr>
            <a:r>
              <a:rPr lang="tr-TR" sz="2000" dirty="0" smtClean="0">
                <a:latin typeface="Times New Roman" pitchFamily="18" charset="0"/>
                <a:cs typeface="Times New Roman" pitchFamily="18" charset="0"/>
              </a:rPr>
              <a:t>Ön </a:t>
            </a:r>
            <a:r>
              <a:rPr lang="tr-TR" sz="2000" dirty="0">
                <a:latin typeface="Times New Roman" pitchFamily="18" charset="0"/>
                <a:cs typeface="Times New Roman" pitchFamily="18" charset="0"/>
              </a:rPr>
              <a:t>yargıların olduğu bir iletişimde ciddi anlamda </a:t>
            </a:r>
            <a:r>
              <a:rPr lang="tr-TR" sz="2000" dirty="0" smtClean="0">
                <a:latin typeface="Times New Roman" pitchFamily="18" charset="0"/>
                <a:cs typeface="Times New Roman" pitchFamily="18" charset="0"/>
              </a:rPr>
              <a:t>bir anlaşma </a:t>
            </a:r>
            <a:r>
              <a:rPr lang="tr-TR" sz="2000" dirty="0">
                <a:latin typeface="Times New Roman" pitchFamily="18" charset="0"/>
                <a:cs typeface="Times New Roman" pitchFamily="18" charset="0"/>
              </a:rPr>
              <a:t>sürecinden söz edilemez. </a:t>
            </a:r>
            <a:endParaRPr lang="tr-TR" sz="2000" dirty="0" smtClean="0">
              <a:latin typeface="Times New Roman" pitchFamily="18" charset="0"/>
              <a:cs typeface="Times New Roman" pitchFamily="18" charset="0"/>
            </a:endParaRPr>
          </a:p>
          <a:p>
            <a:pPr marL="0" indent="0">
              <a:buNone/>
            </a:pPr>
            <a:r>
              <a:rPr lang="tr-TR" sz="2000" dirty="0" smtClean="0">
                <a:latin typeface="Times New Roman" pitchFamily="18" charset="0"/>
                <a:cs typeface="Times New Roman" pitchFamily="18" charset="0"/>
              </a:rPr>
              <a:t>Hasta </a:t>
            </a:r>
            <a:r>
              <a:rPr lang="tr-TR" sz="2000" dirty="0">
                <a:latin typeface="Times New Roman" pitchFamily="18" charset="0"/>
                <a:cs typeface="Times New Roman" pitchFamily="18" charset="0"/>
              </a:rPr>
              <a:t>ve sağlık personelinin bazı olumsuz </a:t>
            </a:r>
            <a:r>
              <a:rPr lang="tr-TR" sz="2000" dirty="0" smtClean="0">
                <a:latin typeface="Times New Roman" pitchFamily="18" charset="0"/>
                <a:cs typeface="Times New Roman" pitchFamily="18" charset="0"/>
              </a:rPr>
              <a:t>ön yargılara </a:t>
            </a:r>
            <a:r>
              <a:rPr lang="tr-TR" sz="2000" dirty="0">
                <a:latin typeface="Times New Roman" pitchFamily="18" charset="0"/>
                <a:cs typeface="Times New Roman" pitchFamily="18" charset="0"/>
              </a:rPr>
              <a:t>sahip olması, sağlıksız bir iletişimin alt yapısını meydana getirir.</a:t>
            </a:r>
          </a:p>
          <a:p>
            <a:pPr marL="0" indent="0">
              <a:buNone/>
            </a:pPr>
            <a:endParaRPr lang="tr-TR" sz="2000" dirty="0" smtClean="0">
              <a:latin typeface="Times New Roman" pitchFamily="18" charset="0"/>
              <a:cs typeface="Times New Roman" pitchFamily="18" charset="0"/>
            </a:endParaRPr>
          </a:p>
          <a:p>
            <a:pPr marL="0" indent="0" algn="ctr">
              <a:buNone/>
            </a:pPr>
            <a:r>
              <a:rPr lang="tr-TR" sz="3000" b="1" dirty="0" smtClean="0">
                <a:latin typeface="Times New Roman" pitchFamily="18" charset="0"/>
                <a:cs typeface="Times New Roman" pitchFamily="18" charset="0"/>
              </a:rPr>
              <a:t>Sağlık Personelinin İmajı</a:t>
            </a:r>
          </a:p>
          <a:p>
            <a:pPr marL="0" indent="0">
              <a:buNone/>
            </a:pPr>
            <a:endParaRPr lang="tr-TR" sz="2000" dirty="0" smtClean="0">
              <a:latin typeface="Times New Roman" pitchFamily="18" charset="0"/>
              <a:cs typeface="Times New Roman" pitchFamily="18" charset="0"/>
            </a:endParaRPr>
          </a:p>
          <a:p>
            <a:pPr marL="0" indent="0">
              <a:buNone/>
            </a:pPr>
            <a:r>
              <a:rPr lang="tr-TR" sz="2000" dirty="0" smtClean="0">
                <a:latin typeface="Times New Roman" pitchFamily="18" charset="0"/>
                <a:cs typeface="Times New Roman" pitchFamily="18" charset="0"/>
              </a:rPr>
              <a:t>Kişilerin </a:t>
            </a:r>
            <a:r>
              <a:rPr lang="tr-TR" sz="2000" dirty="0">
                <a:latin typeface="Times New Roman" pitchFamily="18" charset="0"/>
                <a:cs typeface="Times New Roman" pitchFamily="18" charset="0"/>
              </a:rPr>
              <a:t>bir obje, kurum veya başka bir </a:t>
            </a:r>
            <a:r>
              <a:rPr lang="tr-TR" sz="2000" dirty="0" smtClean="0">
                <a:latin typeface="Times New Roman" pitchFamily="18" charset="0"/>
                <a:cs typeface="Times New Roman" pitchFamily="18" charset="0"/>
              </a:rPr>
              <a:t>kişi hakkındaki </a:t>
            </a:r>
            <a:r>
              <a:rPr lang="tr-TR" sz="2000" dirty="0">
                <a:latin typeface="Times New Roman" pitchFamily="18" charset="0"/>
                <a:cs typeface="Times New Roman" pitchFamily="18" charset="0"/>
              </a:rPr>
              <a:t>düşünceleri imaj olarak bilinir. </a:t>
            </a:r>
            <a:endParaRPr lang="tr-TR" sz="2000" dirty="0" smtClean="0">
              <a:latin typeface="Times New Roman" pitchFamily="18" charset="0"/>
              <a:cs typeface="Times New Roman" pitchFamily="18" charset="0"/>
            </a:endParaRPr>
          </a:p>
          <a:p>
            <a:pPr marL="0" indent="0">
              <a:buNone/>
            </a:pPr>
            <a:endParaRPr lang="tr-TR" sz="2000" dirty="0" smtClean="0">
              <a:latin typeface="Times New Roman" pitchFamily="18" charset="0"/>
              <a:cs typeface="Times New Roman" pitchFamily="18" charset="0"/>
            </a:endParaRPr>
          </a:p>
          <a:p>
            <a:pPr marL="0" indent="0">
              <a:buNone/>
            </a:pPr>
            <a:r>
              <a:rPr lang="tr-TR" sz="2000" dirty="0" smtClean="0">
                <a:latin typeface="Times New Roman" pitchFamily="18" charset="0"/>
                <a:cs typeface="Times New Roman" pitchFamily="18" charset="0"/>
              </a:rPr>
              <a:t>Sağlık </a:t>
            </a:r>
            <a:r>
              <a:rPr lang="tr-TR" sz="2000" dirty="0">
                <a:latin typeface="Times New Roman" pitchFamily="18" charset="0"/>
                <a:cs typeface="Times New Roman" pitchFamily="18" charset="0"/>
              </a:rPr>
              <a:t>personeli ve </a:t>
            </a:r>
            <a:r>
              <a:rPr lang="tr-TR" sz="2000" dirty="0" smtClean="0">
                <a:latin typeface="Times New Roman" pitchFamily="18" charset="0"/>
                <a:cs typeface="Times New Roman" pitchFamily="18" charset="0"/>
              </a:rPr>
              <a:t>sağlık kuruluşlarının </a:t>
            </a:r>
            <a:r>
              <a:rPr lang="tr-TR" sz="2000" dirty="0">
                <a:latin typeface="Times New Roman" pitchFamily="18" charset="0"/>
                <a:cs typeface="Times New Roman" pitchFamily="18" charset="0"/>
              </a:rPr>
              <a:t>imajı, vatandaşların sağlık hizmeti almalarını olumlu </a:t>
            </a:r>
            <a:r>
              <a:rPr lang="tr-TR" sz="2000" dirty="0" smtClean="0">
                <a:latin typeface="Times New Roman" pitchFamily="18" charset="0"/>
                <a:cs typeface="Times New Roman" pitchFamily="18" charset="0"/>
              </a:rPr>
              <a:t>veya olumsuz </a:t>
            </a:r>
            <a:r>
              <a:rPr lang="tr-TR" sz="2000" dirty="0">
                <a:latin typeface="Times New Roman" pitchFamily="18" charset="0"/>
                <a:cs typeface="Times New Roman" pitchFamily="18" charset="0"/>
              </a:rPr>
              <a:t>şekilde etkiler. </a:t>
            </a:r>
            <a:endParaRPr lang="tr-TR" sz="2000" dirty="0" smtClean="0">
              <a:latin typeface="Times New Roman" pitchFamily="18" charset="0"/>
              <a:cs typeface="Times New Roman" pitchFamily="18" charset="0"/>
            </a:endParaRPr>
          </a:p>
          <a:p>
            <a:pPr marL="0" indent="0">
              <a:buNone/>
            </a:pPr>
            <a:endParaRPr lang="tr-TR" sz="2000" dirty="0">
              <a:latin typeface="Times New Roman" pitchFamily="18" charset="0"/>
              <a:cs typeface="Times New Roman" pitchFamily="18" charset="0"/>
            </a:endParaRPr>
          </a:p>
          <a:p>
            <a:pPr marL="0" indent="0">
              <a:buNone/>
            </a:pPr>
            <a:r>
              <a:rPr lang="tr-TR" sz="2000" dirty="0" smtClean="0">
                <a:latin typeface="Times New Roman" pitchFamily="18" charset="0"/>
                <a:cs typeface="Times New Roman" pitchFamily="18" charset="0"/>
              </a:rPr>
              <a:t>Örneğin</a:t>
            </a:r>
            <a:r>
              <a:rPr lang="tr-TR" sz="2000" dirty="0">
                <a:latin typeface="Times New Roman" pitchFamily="18" charset="0"/>
                <a:cs typeface="Times New Roman" pitchFamily="18" charset="0"/>
              </a:rPr>
              <a:t>, kötü bir imaja sahip sağlık </a:t>
            </a:r>
            <a:r>
              <a:rPr lang="tr-TR" sz="2000" dirty="0" smtClean="0">
                <a:latin typeface="Times New Roman" pitchFamily="18" charset="0"/>
                <a:cs typeface="Times New Roman" pitchFamily="18" charset="0"/>
              </a:rPr>
              <a:t>kuruluşunda çalışan </a:t>
            </a:r>
            <a:r>
              <a:rPr lang="tr-TR" sz="2000" dirty="0">
                <a:latin typeface="Times New Roman" pitchFamily="18" charset="0"/>
                <a:cs typeface="Times New Roman" pitchFamily="18" charset="0"/>
              </a:rPr>
              <a:t>sağlık personeli, başvuru yapan hastaların birtakım ön </a:t>
            </a:r>
            <a:r>
              <a:rPr lang="tr-TR" sz="2000" dirty="0" smtClean="0">
                <a:latin typeface="Times New Roman" pitchFamily="18" charset="0"/>
                <a:cs typeface="Times New Roman" pitchFamily="18" charset="0"/>
              </a:rPr>
              <a:t>yargılarla geldiklerini </a:t>
            </a:r>
            <a:r>
              <a:rPr lang="tr-TR" sz="2000" dirty="0">
                <a:latin typeface="Times New Roman" pitchFamily="18" charset="0"/>
                <a:cs typeface="Times New Roman" pitchFamily="18" charset="0"/>
              </a:rPr>
              <a:t>bilir.</a:t>
            </a:r>
          </a:p>
          <a:p>
            <a:endParaRPr lang="tr-TR" dirty="0"/>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052736"/>
            <a:ext cx="3466728" cy="5040560"/>
          </a:xfrm>
          <a:prstGeom prst="rect">
            <a:avLst/>
          </a:prstGeom>
        </p:spPr>
      </p:pic>
    </p:spTree>
    <p:extLst>
      <p:ext uri="{BB962C8B-B14F-4D97-AF65-F5344CB8AC3E}">
        <p14:creationId xmlns:p14="http://schemas.microsoft.com/office/powerpoint/2010/main" val="412081872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7544" y="620688"/>
            <a:ext cx="3657600" cy="5328592"/>
          </a:xfrm>
        </p:spPr>
      </p:pic>
      <p:sp>
        <p:nvSpPr>
          <p:cNvPr id="3" name="Title 2"/>
          <p:cNvSpPr>
            <a:spLocks noGrp="1"/>
          </p:cNvSpPr>
          <p:nvPr>
            <p:ph type="title"/>
          </p:nvPr>
        </p:nvSpPr>
        <p:spPr/>
        <p:txBody>
          <a:bodyPr>
            <a:normAutofit fontScale="90000"/>
          </a:bodyPr>
          <a:lstStyle/>
          <a:p>
            <a:pPr lvl="0" algn="ctr"/>
            <a:r>
              <a:rPr lang="tr-TR" b="1" dirty="0" smtClean="0">
                <a:latin typeface="Times New Roman" pitchFamily="18" charset="0"/>
                <a:cs typeface="Times New Roman" pitchFamily="18" charset="0"/>
              </a:rPr>
              <a:t>*Sağlık </a:t>
            </a:r>
            <a:r>
              <a:rPr lang="tr-TR" b="1" dirty="0">
                <a:latin typeface="Times New Roman" pitchFamily="18" charset="0"/>
                <a:cs typeface="Times New Roman" pitchFamily="18" charset="0"/>
              </a:rPr>
              <a:t>çalışanı </a:t>
            </a:r>
            <a:r>
              <a:rPr lang="tr-TR" b="1" dirty="0" smtClean="0">
                <a:latin typeface="Times New Roman" pitchFamily="18" charset="0"/>
                <a:cs typeface="Times New Roman" pitchFamily="18" charset="0"/>
              </a:rPr>
              <a:t>da </a:t>
            </a:r>
            <a:r>
              <a:rPr lang="tr-TR" b="1" dirty="0">
                <a:latin typeface="Times New Roman" pitchFamily="18" charset="0"/>
                <a:cs typeface="Times New Roman" pitchFamily="18" charset="0"/>
              </a:rPr>
              <a:t>bir </a:t>
            </a:r>
            <a:r>
              <a:rPr lang="tr-TR" b="1" dirty="0" smtClean="0">
                <a:latin typeface="Times New Roman" pitchFamily="18" charset="0"/>
                <a:cs typeface="Times New Roman" pitchFamily="18" charset="0"/>
              </a:rPr>
              <a:t>insan</a:t>
            </a:r>
            <a:br>
              <a:rPr lang="tr-TR" b="1" dirty="0" smtClean="0">
                <a:latin typeface="Times New Roman" pitchFamily="18" charset="0"/>
                <a:cs typeface="Times New Roman" pitchFamily="18" charset="0"/>
              </a:rPr>
            </a:br>
            <a:r>
              <a:rPr lang="tr-TR" b="1" dirty="0">
                <a:latin typeface="Times New Roman" pitchFamily="18" charset="0"/>
                <a:cs typeface="Times New Roman" pitchFamily="18" charset="0"/>
              </a:rPr>
              <a:t/>
            </a:r>
            <a:br>
              <a:rPr lang="tr-TR" b="1" dirty="0">
                <a:latin typeface="Times New Roman" pitchFamily="18" charset="0"/>
                <a:cs typeface="Times New Roman" pitchFamily="18" charset="0"/>
              </a:rPr>
            </a:br>
            <a:r>
              <a:rPr lang="tr-TR" b="1" dirty="0" smtClean="0">
                <a:latin typeface="Times New Roman" pitchFamily="18" charset="0"/>
                <a:cs typeface="Times New Roman" pitchFamily="18" charset="0"/>
              </a:rPr>
              <a:t>*Onun </a:t>
            </a:r>
            <a:r>
              <a:rPr lang="tr-TR" b="1" dirty="0">
                <a:latin typeface="Times New Roman" pitchFamily="18" charset="0"/>
                <a:cs typeface="Times New Roman" pitchFamily="18" charset="0"/>
              </a:rPr>
              <a:t>da duyguları var, </a:t>
            </a:r>
            <a:br>
              <a:rPr lang="tr-TR" b="1" dirty="0">
                <a:latin typeface="Times New Roman" pitchFamily="18" charset="0"/>
                <a:cs typeface="Times New Roman" pitchFamily="18" charset="0"/>
              </a:rPr>
            </a:br>
            <a:r>
              <a:rPr lang="tr-TR" b="1" dirty="0">
                <a:latin typeface="Times New Roman" pitchFamily="18" charset="0"/>
                <a:cs typeface="Times New Roman" pitchFamily="18" charset="0"/>
              </a:rPr>
              <a:t>Gereksinimleri var</a:t>
            </a:r>
            <a:r>
              <a:rPr lang="tr-TR" b="1" dirty="0" smtClean="0">
                <a:latin typeface="Times New Roman" pitchFamily="18" charset="0"/>
                <a:cs typeface="Times New Roman" pitchFamily="18" charset="0"/>
              </a:rPr>
              <a:t>,</a:t>
            </a:r>
            <a:br>
              <a:rPr lang="tr-TR" b="1" dirty="0" smtClean="0">
                <a:latin typeface="Times New Roman" pitchFamily="18" charset="0"/>
                <a:cs typeface="Times New Roman" pitchFamily="18" charset="0"/>
              </a:rPr>
            </a:br>
            <a:r>
              <a:rPr lang="tr-TR" b="1" dirty="0">
                <a:latin typeface="Times New Roman" pitchFamily="18" charset="0"/>
                <a:cs typeface="Times New Roman" pitchFamily="18" charset="0"/>
              </a:rPr>
              <a:t/>
            </a:r>
            <a:br>
              <a:rPr lang="tr-TR" b="1" dirty="0">
                <a:latin typeface="Times New Roman" pitchFamily="18" charset="0"/>
                <a:cs typeface="Times New Roman" pitchFamily="18" charset="0"/>
              </a:rPr>
            </a:br>
            <a:r>
              <a:rPr lang="tr-TR" b="1" dirty="0" smtClean="0">
                <a:latin typeface="Times New Roman" pitchFamily="18" charset="0"/>
                <a:cs typeface="Times New Roman" pitchFamily="18" charset="0"/>
              </a:rPr>
              <a:t>*Kendine </a:t>
            </a:r>
            <a:r>
              <a:rPr lang="tr-TR" b="1" dirty="0">
                <a:latin typeface="Times New Roman" pitchFamily="18" charset="0"/>
                <a:cs typeface="Times New Roman" pitchFamily="18" charset="0"/>
              </a:rPr>
              <a:t>ait bir yaşamı var.</a:t>
            </a:r>
            <a:br>
              <a:rPr lang="tr-TR" b="1" dirty="0">
                <a:latin typeface="Times New Roman" pitchFamily="18" charset="0"/>
                <a:cs typeface="Times New Roman" pitchFamily="18" charset="0"/>
              </a:rPr>
            </a:br>
            <a:r>
              <a:rPr lang="tr-TR" b="1" dirty="0" smtClean="0">
                <a:latin typeface="Times New Roman" pitchFamily="18" charset="0"/>
                <a:cs typeface="Times New Roman" pitchFamily="18" charset="0"/>
              </a:rPr>
              <a:t/>
            </a:r>
            <a:br>
              <a:rPr lang="tr-TR" b="1" dirty="0" smtClean="0">
                <a:latin typeface="Times New Roman" pitchFamily="18" charset="0"/>
                <a:cs typeface="Times New Roman" pitchFamily="18" charset="0"/>
              </a:rPr>
            </a:br>
            <a:r>
              <a:rPr lang="tr-TR" b="1" dirty="0" smtClean="0">
                <a:latin typeface="Times New Roman" pitchFamily="18" charset="0"/>
                <a:cs typeface="Times New Roman" pitchFamily="18" charset="0"/>
              </a:rPr>
              <a:t>*O </a:t>
            </a:r>
            <a:r>
              <a:rPr lang="tr-TR" b="1" dirty="0">
                <a:latin typeface="Times New Roman" pitchFamily="18" charset="0"/>
                <a:cs typeface="Times New Roman" pitchFamily="18" charset="0"/>
              </a:rPr>
              <a:t>da bir kültürün içinden gelmiş.</a:t>
            </a:r>
            <a:r>
              <a:rPr lang="tr-TR" dirty="0"/>
              <a:t/>
            </a:r>
            <a:br>
              <a:rPr lang="tr-TR" dirty="0"/>
            </a:br>
            <a:endParaRPr lang="tr-TR" dirty="0"/>
          </a:p>
        </p:txBody>
      </p:sp>
    </p:spTree>
    <p:extLst>
      <p:ext uri="{BB962C8B-B14F-4D97-AF65-F5344CB8AC3E}">
        <p14:creationId xmlns:p14="http://schemas.microsoft.com/office/powerpoint/2010/main" val="189264986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ctr">
              <a:buNone/>
            </a:pPr>
            <a:r>
              <a:rPr lang="tr-TR" sz="2000" b="1" dirty="0">
                <a:latin typeface="Times New Roman" pitchFamily="18" charset="0"/>
                <a:cs typeface="Times New Roman" pitchFamily="18" charset="0"/>
              </a:rPr>
              <a:t> </a:t>
            </a:r>
            <a:r>
              <a:rPr lang="tr-TR" sz="2000" b="1" dirty="0" smtClean="0">
                <a:latin typeface="Times New Roman" pitchFamily="18" charset="0"/>
                <a:cs typeface="Times New Roman" pitchFamily="18" charset="0"/>
              </a:rPr>
              <a:t>ZOR DURUMLARLA BAŞ ETME </a:t>
            </a:r>
          </a:p>
          <a:p>
            <a:pPr algn="ctr"/>
            <a:r>
              <a:rPr lang="tr-TR" dirty="0" smtClean="0">
                <a:latin typeface="Times New Roman" pitchFamily="18" charset="0"/>
                <a:cs typeface="Times New Roman" pitchFamily="18" charset="0"/>
              </a:rPr>
              <a:t>Öfkeli </a:t>
            </a:r>
            <a:r>
              <a:rPr lang="tr-TR" dirty="0">
                <a:latin typeface="Times New Roman" pitchFamily="18" charset="0"/>
                <a:cs typeface="Times New Roman" pitchFamily="18" charset="0"/>
              </a:rPr>
              <a:t>ya da kaygılı hasta yakını: önce duygusunu yansıt (‘Endişeli görünüyorsunuz’.), sonra bilgi verin.</a:t>
            </a:r>
          </a:p>
          <a:p>
            <a:pPr algn="ctr"/>
            <a:endParaRPr lang="tr-TR" dirty="0">
              <a:latin typeface="Times New Roman" pitchFamily="18" charset="0"/>
              <a:cs typeface="Times New Roman" pitchFamily="18" charset="0"/>
            </a:endParaRPr>
          </a:p>
          <a:p>
            <a:pPr algn="ctr"/>
            <a:r>
              <a:rPr lang="tr-TR" dirty="0">
                <a:latin typeface="Times New Roman" pitchFamily="18" charset="0"/>
                <a:cs typeface="Times New Roman" pitchFamily="18" charset="0"/>
              </a:rPr>
              <a:t>Yanlış bilgiye sahip hasta yakını: sabırla düzelt, doğru bilgiyi paylaş. </a:t>
            </a:r>
          </a:p>
          <a:p>
            <a:pPr algn="ctr"/>
            <a:endParaRPr lang="tr-TR" dirty="0">
              <a:latin typeface="Times New Roman" pitchFamily="18" charset="0"/>
              <a:cs typeface="Times New Roman" pitchFamily="18" charset="0"/>
            </a:endParaRPr>
          </a:p>
          <a:p>
            <a:pPr algn="ctr"/>
            <a:r>
              <a:rPr lang="tr-TR" dirty="0">
                <a:latin typeface="Times New Roman" pitchFamily="18" charset="0"/>
                <a:cs typeface="Times New Roman" pitchFamily="18" charset="0"/>
              </a:rPr>
              <a:t>Yoğun bakım ve kötü haber sonrası: </a:t>
            </a:r>
            <a:r>
              <a:rPr lang="tr-TR" dirty="0" smtClean="0">
                <a:latin typeface="Times New Roman" pitchFamily="18" charset="0"/>
                <a:cs typeface="Times New Roman" pitchFamily="18" charset="0"/>
              </a:rPr>
              <a:t>Daha </a:t>
            </a:r>
            <a:r>
              <a:rPr lang="tr-TR" dirty="0">
                <a:latin typeface="Times New Roman" pitchFamily="18" charset="0"/>
                <a:cs typeface="Times New Roman" pitchFamily="18" charset="0"/>
              </a:rPr>
              <a:t>dikkatli, yavaş, şefkatli ve gizliliğe uygun şekilde iletişim kurulmalı. </a:t>
            </a:r>
            <a:endParaRPr lang="tr-TR" dirty="0"/>
          </a:p>
        </p:txBody>
      </p:sp>
      <p:sp>
        <p:nvSpPr>
          <p:cNvPr id="3" name="Title 2"/>
          <p:cNvSpPr>
            <a:spLocks noGrp="1"/>
          </p:cNvSpPr>
          <p:nvPr>
            <p:ph type="title"/>
          </p:nvPr>
        </p:nvSpPr>
        <p:spPr/>
        <p:txBody>
          <a:bodyPr/>
          <a:lstStyle/>
          <a:p>
            <a:pPr algn="ctr"/>
            <a:r>
              <a:rPr lang="tr-TR" b="1" dirty="0" smtClean="0">
                <a:latin typeface="Times New Roman" pitchFamily="18" charset="0"/>
                <a:cs typeface="Times New Roman" pitchFamily="18" charset="0"/>
              </a:rPr>
              <a:t>Pozitif iade örnekleri:</a:t>
            </a:r>
            <a:br>
              <a:rPr lang="tr-TR" b="1" dirty="0" smtClean="0">
                <a:latin typeface="Times New Roman" pitchFamily="18" charset="0"/>
                <a:cs typeface="Times New Roman" pitchFamily="18" charset="0"/>
              </a:rPr>
            </a:br>
            <a:r>
              <a:rPr lang="tr-TR" b="1" dirty="0">
                <a:latin typeface="Times New Roman" pitchFamily="18" charset="0"/>
                <a:cs typeface="Times New Roman" pitchFamily="18" charset="0"/>
              </a:rPr>
              <a:t/>
            </a:r>
            <a:br>
              <a:rPr lang="tr-TR" b="1" dirty="0">
                <a:latin typeface="Times New Roman" pitchFamily="18" charset="0"/>
                <a:cs typeface="Times New Roman" pitchFamily="18" charset="0"/>
              </a:rPr>
            </a:br>
            <a:r>
              <a:rPr lang="tr-TR" dirty="0" smtClean="0"/>
              <a:t/>
            </a:r>
            <a:br>
              <a:rPr lang="tr-TR" dirty="0" smtClean="0"/>
            </a:br>
            <a:r>
              <a:rPr lang="tr-TR" sz="1800" dirty="0" smtClean="0">
                <a:solidFill>
                  <a:srgbClr val="FF0000"/>
                </a:solidFill>
                <a:latin typeface="Times New Roman" pitchFamily="18" charset="0"/>
                <a:cs typeface="Times New Roman" pitchFamily="18" charset="0"/>
              </a:rPr>
              <a:t>x</a:t>
            </a:r>
            <a:r>
              <a:rPr lang="tr-TR" sz="1800" dirty="0" smtClean="0">
                <a:latin typeface="Times New Roman" pitchFamily="18" charset="0"/>
                <a:cs typeface="Times New Roman" pitchFamily="18" charset="0"/>
              </a:rPr>
              <a:t>’ben bilmiyorum’--- ‘hemen öğrenip size bilgi veriyorum’. </a:t>
            </a:r>
            <a:br>
              <a:rPr lang="tr-TR" sz="1800" dirty="0" smtClean="0">
                <a:latin typeface="Times New Roman" pitchFamily="18" charset="0"/>
                <a:cs typeface="Times New Roman" pitchFamily="18" charset="0"/>
              </a:rPr>
            </a:br>
            <a:r>
              <a:rPr lang="tr-TR" sz="1800" dirty="0" smtClean="0">
                <a:solidFill>
                  <a:srgbClr val="FF0000"/>
                </a:solidFill>
                <a:latin typeface="Times New Roman" pitchFamily="18" charset="0"/>
                <a:cs typeface="Times New Roman" pitchFamily="18" charset="0"/>
              </a:rPr>
              <a:t>x</a:t>
            </a:r>
            <a:r>
              <a:rPr lang="tr-TR" sz="1800" dirty="0" smtClean="0">
                <a:latin typeface="Times New Roman" pitchFamily="18" charset="0"/>
                <a:cs typeface="Times New Roman" pitchFamily="18" charset="0"/>
              </a:rPr>
              <a:t>’zaten söyledim’--- ‘birkez daha açıklamamı ister misiniz?’</a:t>
            </a:r>
            <a:br>
              <a:rPr lang="tr-TR" sz="1800" dirty="0" smtClean="0">
                <a:latin typeface="Times New Roman" pitchFamily="18" charset="0"/>
                <a:cs typeface="Times New Roman" pitchFamily="18" charset="0"/>
              </a:rPr>
            </a:br>
            <a:r>
              <a:rPr lang="tr-TR" sz="1800" dirty="0" smtClean="0">
                <a:solidFill>
                  <a:srgbClr val="FF0000"/>
                </a:solidFill>
                <a:latin typeface="Times New Roman" pitchFamily="18" charset="0"/>
                <a:cs typeface="Times New Roman" pitchFamily="18" charset="0"/>
              </a:rPr>
              <a:t>x</a:t>
            </a:r>
            <a:r>
              <a:rPr lang="tr-TR" sz="1800" dirty="0" smtClean="0">
                <a:latin typeface="Times New Roman" pitchFamily="18" charset="0"/>
                <a:cs typeface="Times New Roman" pitchFamily="18" charset="0"/>
              </a:rPr>
              <a:t>’bu bizim sormluluğumuz değil’--- ‘ilgili birime sizi yönlendireceğim’.</a:t>
            </a:r>
            <a:endParaRPr lang="tr-TR" sz="1800" dirty="0">
              <a:latin typeface="Times New Roman" pitchFamily="18" charset="0"/>
              <a:cs typeface="Times New Roman" pitchFamily="18" charset="0"/>
            </a:endParaRPr>
          </a:p>
        </p:txBody>
      </p:sp>
    </p:spTree>
    <p:extLst>
      <p:ext uri="{BB962C8B-B14F-4D97-AF65-F5344CB8AC3E}">
        <p14:creationId xmlns:p14="http://schemas.microsoft.com/office/powerpoint/2010/main" val="246045112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0" algn="ctr"/>
            <a:r>
              <a:rPr lang="tr-TR" sz="2400" b="1" dirty="0">
                <a:latin typeface="Times New Roman" pitchFamily="18" charset="0"/>
                <a:cs typeface="Times New Roman" pitchFamily="18" charset="0"/>
              </a:rPr>
              <a:t>Ne zaman sonlanacağı bilinen, zaman sınırı belli etkileşimlerdir.</a:t>
            </a:r>
            <a:endParaRPr lang="tr-TR" sz="2400" dirty="0">
              <a:latin typeface="Times New Roman" pitchFamily="18" charset="0"/>
              <a:cs typeface="Times New Roman" pitchFamily="18" charset="0"/>
            </a:endParaRPr>
          </a:p>
          <a:p>
            <a:pPr lvl="0" algn="ctr"/>
            <a:r>
              <a:rPr lang="tr-TR" sz="2400" b="1" dirty="0">
                <a:latin typeface="Times New Roman" pitchFamily="18" charset="0"/>
                <a:cs typeface="Times New Roman" pitchFamily="18" charset="0"/>
              </a:rPr>
              <a:t>Sosyal iletişimden farklıdır.</a:t>
            </a:r>
            <a:endParaRPr lang="tr-TR" sz="2400" dirty="0">
              <a:latin typeface="Times New Roman" pitchFamily="18" charset="0"/>
              <a:cs typeface="Times New Roman" pitchFamily="18" charset="0"/>
            </a:endParaRPr>
          </a:p>
          <a:p>
            <a:pPr lvl="0" algn="ctr"/>
            <a:r>
              <a:rPr lang="tr-TR" sz="2400" b="1" dirty="0">
                <a:latin typeface="Times New Roman" pitchFamily="18" charset="0"/>
                <a:cs typeface="Times New Roman" pitchFamily="18" charset="0"/>
              </a:rPr>
              <a:t>Yardım edici,amaçlı ve anlamlı bir ilişkidir. </a:t>
            </a:r>
            <a:endParaRPr lang="tr-TR" sz="2400" dirty="0">
              <a:latin typeface="Times New Roman" pitchFamily="18" charset="0"/>
              <a:cs typeface="Times New Roman" pitchFamily="18" charset="0"/>
            </a:endParaRPr>
          </a:p>
          <a:p>
            <a:pPr lvl="0" algn="ctr"/>
            <a:r>
              <a:rPr lang="tr-TR" sz="2400" b="1" dirty="0">
                <a:latin typeface="Times New Roman" pitchFamily="18" charset="0"/>
                <a:cs typeface="Times New Roman" pitchFamily="18" charset="0"/>
              </a:rPr>
              <a:t>Plana dayalı değerlendirme yapılır.</a:t>
            </a:r>
            <a:endParaRPr lang="tr-TR" sz="2400" dirty="0">
              <a:latin typeface="Times New Roman" pitchFamily="18" charset="0"/>
              <a:cs typeface="Times New Roman" pitchFamily="18" charset="0"/>
            </a:endParaRPr>
          </a:p>
          <a:p>
            <a:endParaRPr lang="tr-TR" dirty="0"/>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16016" y="1409700"/>
            <a:ext cx="3600400" cy="3459460"/>
          </a:xfrm>
          <a:prstGeom prst="rect">
            <a:avLst/>
          </a:prstGeom>
        </p:spPr>
      </p:pic>
    </p:spTree>
    <p:extLst>
      <p:ext uri="{BB962C8B-B14F-4D97-AF65-F5344CB8AC3E}">
        <p14:creationId xmlns:p14="http://schemas.microsoft.com/office/powerpoint/2010/main" val="42930769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283968" y="0"/>
            <a:ext cx="3888432" cy="4293096"/>
          </a:xfrm>
        </p:spPr>
        <p:txBody>
          <a:bodyPr>
            <a:normAutofit/>
          </a:bodyPr>
          <a:lstStyle/>
          <a:p>
            <a:pPr lvl="0" algn="ctr"/>
            <a:r>
              <a:rPr lang="tr-TR" sz="2000" u="sng" dirty="0">
                <a:latin typeface="Times New Roman" pitchFamily="18" charset="0"/>
                <a:cs typeface="Times New Roman" pitchFamily="18" charset="0"/>
              </a:rPr>
              <a:t>Hasta Bununla İlgili Sorular Sorarsa, Çalışan, Hastayı Kırmadan Ve Azarlamadan Konuyu Hastaya Döndürmelidir</a:t>
            </a:r>
            <a:r>
              <a:rPr lang="tr-TR" sz="2000" dirty="0">
                <a:latin typeface="Times New Roman" pitchFamily="18" charset="0"/>
                <a:cs typeface="Times New Roman" pitchFamily="18" charset="0"/>
              </a:rPr>
              <a:t>. Yani Hastalığı İle İlgili Sorular Sormalıdır</a:t>
            </a:r>
            <a:br>
              <a:rPr lang="tr-TR" sz="2000" dirty="0">
                <a:latin typeface="Times New Roman" pitchFamily="18" charset="0"/>
                <a:cs typeface="Times New Roman" pitchFamily="18" charset="0"/>
              </a:rPr>
            </a:br>
            <a:r>
              <a:rPr lang="tr-TR" sz="2000" dirty="0">
                <a:latin typeface="Times New Roman" pitchFamily="18" charset="0"/>
                <a:cs typeface="Times New Roman" pitchFamily="18" charset="0"/>
              </a:rPr>
              <a:t>Çalışanın/Hastanın Özel Hayatının Konuşulmasının </a:t>
            </a:r>
            <a:r>
              <a:rPr lang="tr-TR" sz="2000" u="sng" dirty="0">
                <a:latin typeface="Times New Roman" pitchFamily="18" charset="0"/>
                <a:cs typeface="Times New Roman" pitchFamily="18" charset="0"/>
              </a:rPr>
              <a:t>Hastaya Bir Yararı Yoktur. Bu Nedenle Bu Tür Sorulara Yanıt Verilmemelidir.</a:t>
            </a:r>
            <a:r>
              <a:rPr lang="tr-TR" sz="1400" dirty="0">
                <a:latin typeface="Times New Roman" pitchFamily="18" charset="0"/>
                <a:cs typeface="Times New Roman" pitchFamily="18" charset="0"/>
              </a:rPr>
              <a:t/>
            </a:r>
            <a:br>
              <a:rPr lang="tr-TR" sz="1400" dirty="0">
                <a:latin typeface="Times New Roman" pitchFamily="18" charset="0"/>
                <a:cs typeface="Times New Roman" pitchFamily="18" charset="0"/>
              </a:rPr>
            </a:br>
            <a:endParaRPr lang="tr-TR" sz="1400" dirty="0">
              <a:latin typeface="Times New Roman" pitchFamily="18" charset="0"/>
              <a:cs typeface="Times New Roman" pitchFamily="18" charset="0"/>
            </a:endParaRPr>
          </a:p>
        </p:txBody>
      </p:sp>
      <p:sp>
        <p:nvSpPr>
          <p:cNvPr id="5" name="Content Placeholder 4"/>
          <p:cNvSpPr>
            <a:spLocks noGrp="1"/>
          </p:cNvSpPr>
          <p:nvPr>
            <p:ph idx="1"/>
          </p:nvPr>
        </p:nvSpPr>
        <p:spPr>
          <a:xfrm>
            <a:off x="457200" y="457201"/>
            <a:ext cx="2890664" cy="4267944"/>
          </a:xfrm>
        </p:spPr>
        <p:txBody>
          <a:bodyPr/>
          <a:lstStyle/>
          <a:p>
            <a:pPr marL="0" indent="0" algn="ctr">
              <a:buNone/>
            </a:pPr>
            <a:r>
              <a:rPr lang="tr-TR" sz="2800" b="1" dirty="0" smtClean="0">
                <a:latin typeface="Times New Roman" pitchFamily="18" charset="0"/>
                <a:cs typeface="Times New Roman" pitchFamily="18" charset="0"/>
              </a:rPr>
              <a:t> Kişisel </a:t>
            </a:r>
            <a:r>
              <a:rPr lang="tr-TR" sz="2800" b="1" dirty="0">
                <a:latin typeface="Times New Roman" pitchFamily="18" charset="0"/>
                <a:cs typeface="Times New Roman" pitchFamily="18" charset="0"/>
              </a:rPr>
              <a:t>Sorular Soran </a:t>
            </a:r>
            <a:r>
              <a:rPr lang="tr-TR" sz="2800" b="1" dirty="0" smtClean="0">
                <a:latin typeface="Times New Roman" pitchFamily="18" charset="0"/>
                <a:cs typeface="Times New Roman" pitchFamily="18" charset="0"/>
              </a:rPr>
              <a:t>Hasta</a:t>
            </a:r>
          </a:p>
          <a:p>
            <a:pPr marL="0" indent="0" algn="ctr">
              <a:buNone/>
            </a:pPr>
            <a:endParaRPr lang="tr-TR" sz="2800" b="1" dirty="0" smtClean="0">
              <a:latin typeface="Times New Roman" pitchFamily="18" charset="0"/>
              <a:cs typeface="Times New Roman" pitchFamily="18" charset="0"/>
            </a:endParaRPr>
          </a:p>
          <a:p>
            <a:pPr algn="ctr">
              <a:buFont typeface="Arial" pitchFamily="34" charset="0"/>
              <a:buChar char="•"/>
            </a:pPr>
            <a:r>
              <a:rPr lang="tr-TR" sz="2800" dirty="0"/>
              <a:t>Klinikte hastalar sizinle ilgili kişisel bir çok soru sorabilirler ya da soracaklardır.</a:t>
            </a:r>
          </a:p>
          <a:p>
            <a:pPr marL="0" indent="0" algn="ctr">
              <a:buNone/>
            </a:pPr>
            <a:endParaRPr lang="tr-TR" sz="2800" dirty="0">
              <a:latin typeface="Times New Roman" pitchFamily="18" charset="0"/>
              <a:cs typeface="Times New Roman" pitchFamily="18" charset="0"/>
            </a:endParaRPr>
          </a:p>
          <a:p>
            <a:endParaRPr lang="tr-TR" dirty="0"/>
          </a:p>
        </p:txBody>
      </p:sp>
      <p:pic>
        <p:nvPicPr>
          <p:cNvPr id="6"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91880" y="3933056"/>
            <a:ext cx="4449688" cy="2439590"/>
          </a:xfrm>
          <a:prstGeom prst="rect">
            <a:avLst/>
          </a:prstGeom>
        </p:spPr>
      </p:pic>
    </p:spTree>
    <p:extLst>
      <p:ext uri="{BB962C8B-B14F-4D97-AF65-F5344CB8AC3E}">
        <p14:creationId xmlns:p14="http://schemas.microsoft.com/office/powerpoint/2010/main" val="184514207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876800" y="1556792"/>
            <a:ext cx="2819400" cy="4032448"/>
          </a:xfrm>
        </p:spPr>
        <p:txBody>
          <a:bodyPr>
            <a:normAutofit fontScale="90000"/>
          </a:bodyPr>
          <a:lstStyle/>
          <a:p>
            <a:pPr lvl="0" algn="ctr"/>
            <a:r>
              <a:rPr lang="tr-TR" sz="2700" dirty="0">
                <a:latin typeface="Times New Roman" pitchFamily="18" charset="0"/>
                <a:cs typeface="Times New Roman" pitchFamily="18" charset="0"/>
              </a:rPr>
              <a:t>Ancak bizimle ilgili daha özel bilgilerin hastayla konuşulması mesleki ilişkiyi sosyal ilişkiye dönüştürür.</a:t>
            </a:r>
            <a:br>
              <a:rPr lang="tr-TR" sz="2700" dirty="0">
                <a:latin typeface="Times New Roman" pitchFamily="18" charset="0"/>
                <a:cs typeface="Times New Roman" pitchFamily="18" charset="0"/>
              </a:rPr>
            </a:br>
            <a:r>
              <a:rPr lang="tr-TR" sz="2700" dirty="0">
                <a:latin typeface="Times New Roman" pitchFamily="18" charset="0"/>
                <a:cs typeface="Times New Roman" pitchFamily="18" charset="0"/>
              </a:rPr>
              <a:t>Hasta- sağlık çalışanı iletişimi mesleki bir iletişimdir. Bu nedenle daha özele giren konuları konuşmamamız </a:t>
            </a:r>
            <a:r>
              <a:rPr lang="tr-TR" sz="2700" dirty="0" smtClean="0">
                <a:latin typeface="Times New Roman" pitchFamily="18" charset="0"/>
                <a:cs typeface="Times New Roman" pitchFamily="18" charset="0"/>
              </a:rPr>
              <a:t>gerekir</a:t>
            </a:r>
            <a:r>
              <a:rPr lang="tr-TR" sz="2700" dirty="0">
                <a:latin typeface="Times New Roman" pitchFamily="18" charset="0"/>
                <a:cs typeface="Times New Roman" pitchFamily="18" charset="0"/>
              </a:rPr>
              <a:t>.</a:t>
            </a:r>
            <a:r>
              <a:rPr lang="tr-TR" dirty="0"/>
              <a:t/>
            </a:r>
            <a:br>
              <a:rPr lang="tr-TR" dirty="0"/>
            </a:br>
            <a:r>
              <a:rPr lang="tr-TR" dirty="0"/>
              <a:t> </a:t>
            </a:r>
            <a:br>
              <a:rPr lang="tr-TR" dirty="0"/>
            </a:br>
            <a:endParaRPr lang="tr-TR" dirty="0"/>
          </a:p>
        </p:txBody>
      </p:sp>
      <p:sp>
        <p:nvSpPr>
          <p:cNvPr id="5" name="Content Placeholder 4"/>
          <p:cNvSpPr>
            <a:spLocks noGrp="1"/>
          </p:cNvSpPr>
          <p:nvPr>
            <p:ph idx="1"/>
          </p:nvPr>
        </p:nvSpPr>
        <p:spPr>
          <a:xfrm>
            <a:off x="457200" y="457201"/>
            <a:ext cx="3657600" cy="4051920"/>
          </a:xfrm>
        </p:spPr>
        <p:txBody>
          <a:bodyPr>
            <a:normAutofit fontScale="77500" lnSpcReduction="20000"/>
          </a:bodyPr>
          <a:lstStyle/>
          <a:p>
            <a:pPr marL="0" lvl="0" indent="0" algn="ctr">
              <a:buNone/>
            </a:pPr>
            <a:endParaRPr lang="tr-TR" sz="2400" b="1" dirty="0" smtClean="0">
              <a:latin typeface="Times New Roman" pitchFamily="18" charset="0"/>
              <a:cs typeface="Times New Roman" pitchFamily="18" charset="0"/>
            </a:endParaRPr>
          </a:p>
          <a:p>
            <a:pPr marL="0" lvl="0" indent="0" algn="ctr">
              <a:buNone/>
            </a:pPr>
            <a:endParaRPr lang="tr-TR" sz="2400" b="1" dirty="0">
              <a:latin typeface="Times New Roman" pitchFamily="18" charset="0"/>
              <a:cs typeface="Times New Roman" pitchFamily="18" charset="0"/>
            </a:endParaRPr>
          </a:p>
          <a:p>
            <a:pPr marL="0" lvl="0" indent="0" algn="ctr">
              <a:buNone/>
            </a:pPr>
            <a:r>
              <a:rPr lang="tr-TR" sz="2400" b="1" dirty="0" smtClean="0">
                <a:latin typeface="Times New Roman" pitchFamily="18" charset="0"/>
                <a:cs typeface="Times New Roman" pitchFamily="18" charset="0"/>
              </a:rPr>
              <a:t>Bu Davranışın İki Nedeni Vardır:</a:t>
            </a:r>
          </a:p>
          <a:p>
            <a:pPr lvl="0" algn="ctr"/>
            <a:r>
              <a:rPr lang="tr-TR" sz="2400" dirty="0">
                <a:latin typeface="Times New Roman" pitchFamily="18" charset="0"/>
                <a:cs typeface="Times New Roman" pitchFamily="18" charset="0"/>
              </a:rPr>
              <a:t>1. Sosyal ve arkadaşça bir ilişki kurmak için,</a:t>
            </a:r>
          </a:p>
          <a:p>
            <a:pPr lvl="0" algn="ctr"/>
            <a:r>
              <a:rPr lang="tr-TR" sz="2400" dirty="0">
                <a:latin typeface="Times New Roman" pitchFamily="18" charset="0"/>
                <a:cs typeface="Times New Roman" pitchFamily="18" charset="0"/>
              </a:rPr>
              <a:t>2. Hemşirenin geçmiş deneyimlerini inceleyerek, kendi durumlarını anlayıp anlayamayacağını kontrol etmek</a:t>
            </a:r>
          </a:p>
          <a:p>
            <a:pPr marL="0" lvl="0" indent="0" algn="ctr">
              <a:buNone/>
            </a:pPr>
            <a:r>
              <a:rPr lang="tr-TR" sz="2400" dirty="0">
                <a:solidFill>
                  <a:srgbClr val="FF0000"/>
                </a:solidFill>
                <a:latin typeface="Times New Roman" pitchFamily="18" charset="0"/>
                <a:cs typeface="Times New Roman" pitchFamily="18" charset="0"/>
              </a:rPr>
              <a:t>GENEL OLARAK YAPILACAK ŞEY; KISACA YANIT VER, KONUYU HASTAYA GERİ DÖNDÜR.</a:t>
            </a:r>
          </a:p>
          <a:p>
            <a:pPr marL="0" lvl="0" indent="0" algn="ctr">
              <a:buNone/>
            </a:pPr>
            <a:endParaRPr lang="tr-TR" sz="2000" b="1" dirty="0" smtClean="0">
              <a:latin typeface="Times New Roman" pitchFamily="18" charset="0"/>
              <a:cs typeface="Times New Roman" pitchFamily="18" charset="0"/>
            </a:endParaRPr>
          </a:p>
          <a:p>
            <a:endParaRPr lang="tr-TR" dirty="0"/>
          </a:p>
        </p:txBody>
      </p:sp>
      <p:pic>
        <p:nvPicPr>
          <p:cNvPr id="7" name="Content Placeholder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4005064"/>
            <a:ext cx="3744416" cy="2434916"/>
          </a:xfrm>
          <a:prstGeom prst="rect">
            <a:avLst/>
          </a:prstGeom>
        </p:spPr>
      </p:pic>
    </p:spTree>
    <p:extLst>
      <p:ext uri="{BB962C8B-B14F-4D97-AF65-F5344CB8AC3E}">
        <p14:creationId xmlns:p14="http://schemas.microsoft.com/office/powerpoint/2010/main" val="418691033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lgn="ctr">
              <a:buNone/>
            </a:pPr>
            <a:r>
              <a:rPr lang="tr-TR" sz="2400" b="1" dirty="0" smtClean="0">
                <a:latin typeface="Times New Roman" pitchFamily="18" charset="0"/>
                <a:cs typeface="Times New Roman" pitchFamily="18" charset="0"/>
              </a:rPr>
              <a:t>ÖZEL/ZOR DURUMLARDA İLETİŞİM </a:t>
            </a:r>
          </a:p>
          <a:p>
            <a:pPr marL="0" indent="0" algn="ctr">
              <a:buNone/>
            </a:pPr>
            <a:r>
              <a:rPr lang="tr-TR" sz="2400" b="1" dirty="0" smtClean="0">
                <a:latin typeface="Times New Roman" pitchFamily="18" charset="0"/>
                <a:cs typeface="Times New Roman" pitchFamily="18" charset="0"/>
              </a:rPr>
              <a:t> </a:t>
            </a:r>
            <a:r>
              <a:rPr lang="tr-TR" sz="2400" b="1" dirty="0">
                <a:solidFill>
                  <a:srgbClr val="FF0000"/>
                </a:solidFill>
                <a:latin typeface="Times New Roman" pitchFamily="18" charset="0"/>
                <a:cs typeface="Times New Roman" pitchFamily="18" charset="0"/>
              </a:rPr>
              <a:t>TEDAVİYİ REDDEDEN HASTA</a:t>
            </a:r>
          </a:p>
          <a:p>
            <a:pPr lvl="0" algn="ctr"/>
            <a:r>
              <a:rPr lang="tr-TR" sz="2400" dirty="0">
                <a:latin typeface="Times New Roman" pitchFamily="18" charset="0"/>
                <a:cs typeface="Times New Roman" pitchFamily="18" charset="0"/>
              </a:rPr>
              <a:t>Hasta kendi haline bırakılmamalı</a:t>
            </a:r>
          </a:p>
          <a:p>
            <a:pPr lvl="0" algn="ctr"/>
            <a:r>
              <a:rPr lang="tr-TR" sz="2400" smtClean="0">
                <a:latin typeface="Times New Roman" pitchFamily="18" charset="0"/>
                <a:cs typeface="Times New Roman" pitchFamily="18" charset="0"/>
              </a:rPr>
              <a:t>Davranış </a:t>
            </a:r>
            <a:r>
              <a:rPr lang="tr-TR" sz="2400" dirty="0">
                <a:latin typeface="Times New Roman" pitchFamily="18" charset="0"/>
                <a:cs typeface="Times New Roman" pitchFamily="18" charset="0"/>
              </a:rPr>
              <a:t>kişiselleştirmemeli</a:t>
            </a:r>
          </a:p>
          <a:p>
            <a:pPr lvl="0" algn="ctr"/>
            <a:r>
              <a:rPr lang="tr-TR" sz="2400" dirty="0">
                <a:latin typeface="Times New Roman" pitchFamily="18" charset="0"/>
                <a:cs typeface="Times New Roman" pitchFamily="18" charset="0"/>
              </a:rPr>
              <a:t>Hastanın sözel olmayan davranışları gözlenmeli</a:t>
            </a:r>
          </a:p>
          <a:p>
            <a:pPr lvl="0" algn="ctr"/>
            <a:r>
              <a:rPr lang="tr-TR" sz="2400" dirty="0">
                <a:latin typeface="Times New Roman" pitchFamily="18" charset="0"/>
                <a:cs typeface="Times New Roman" pitchFamily="18" charset="0"/>
              </a:rPr>
              <a:t>Tedaviyi reddetme nedenleri konuşulmalı</a:t>
            </a:r>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8024" y="980728"/>
            <a:ext cx="3429000" cy="4824536"/>
          </a:xfrm>
          <a:prstGeom prst="rect">
            <a:avLst/>
          </a:prstGeom>
        </p:spPr>
      </p:pic>
    </p:spTree>
    <p:extLst>
      <p:ext uri="{BB962C8B-B14F-4D97-AF65-F5344CB8AC3E}">
        <p14:creationId xmlns:p14="http://schemas.microsoft.com/office/powerpoint/2010/main" val="81829230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lvl="0" indent="0" algn="ctr">
              <a:buNone/>
            </a:pPr>
            <a:r>
              <a:rPr lang="tr-TR" sz="2800" b="1" dirty="0" smtClean="0">
                <a:latin typeface="Times New Roman" pitchFamily="18" charset="0"/>
                <a:cs typeface="Times New Roman" pitchFamily="18" charset="0"/>
              </a:rPr>
              <a:t>  Çocukla İletişim</a:t>
            </a:r>
          </a:p>
          <a:p>
            <a:pPr lvl="0" algn="ctr"/>
            <a:endParaRPr lang="tr-TR" sz="2000" b="1" dirty="0">
              <a:latin typeface="Times New Roman" pitchFamily="18" charset="0"/>
              <a:cs typeface="Times New Roman" pitchFamily="18" charset="0"/>
            </a:endParaRPr>
          </a:p>
          <a:p>
            <a:pPr lvl="0" algn="ctr"/>
            <a:r>
              <a:rPr lang="tr-TR" sz="2000" dirty="0" smtClean="0">
                <a:latin typeface="Times New Roman" pitchFamily="18" charset="0"/>
                <a:cs typeface="Times New Roman" pitchFamily="18" charset="0"/>
              </a:rPr>
              <a:t>Bebekte </a:t>
            </a:r>
            <a:r>
              <a:rPr lang="tr-TR" sz="2000" dirty="0">
                <a:latin typeface="Times New Roman" pitchFamily="18" charset="0"/>
                <a:cs typeface="Times New Roman" pitchFamily="18" charset="0"/>
              </a:rPr>
              <a:t>dokunma,önemlidir</a:t>
            </a:r>
            <a:r>
              <a:rPr lang="tr-TR" sz="2000" dirty="0" smtClean="0">
                <a:latin typeface="Times New Roman" pitchFamily="18" charset="0"/>
                <a:cs typeface="Times New Roman" pitchFamily="18" charset="0"/>
              </a:rPr>
              <a:t>.</a:t>
            </a:r>
          </a:p>
          <a:p>
            <a:pPr marL="0" lvl="0" indent="0" algn="ctr">
              <a:buNone/>
            </a:pPr>
            <a:endParaRPr lang="tr-TR" sz="2000" dirty="0">
              <a:latin typeface="Times New Roman" pitchFamily="18" charset="0"/>
              <a:cs typeface="Times New Roman" pitchFamily="18" charset="0"/>
            </a:endParaRPr>
          </a:p>
          <a:p>
            <a:pPr lvl="0" algn="ctr"/>
            <a:r>
              <a:rPr lang="tr-TR" sz="2000" dirty="0">
                <a:latin typeface="Times New Roman" pitchFamily="18" charset="0"/>
                <a:cs typeface="Times New Roman" pitchFamily="18" charset="0"/>
              </a:rPr>
              <a:t>Oyun çocuğu iletişimini oyun yoluyla yapar. Hastane kuralları yapılacak işlemler oyun yoluyla anlatılabilir</a:t>
            </a:r>
            <a:r>
              <a:rPr lang="tr-TR" sz="2000" dirty="0" smtClean="0">
                <a:latin typeface="Times New Roman" pitchFamily="18" charset="0"/>
                <a:cs typeface="Times New Roman" pitchFamily="18" charset="0"/>
              </a:rPr>
              <a:t>.</a:t>
            </a:r>
          </a:p>
          <a:p>
            <a:pPr marL="0" lvl="0" indent="0" algn="ctr">
              <a:buNone/>
            </a:pPr>
            <a:endParaRPr lang="tr-TR" sz="2000" dirty="0">
              <a:latin typeface="Times New Roman" pitchFamily="18" charset="0"/>
              <a:cs typeface="Times New Roman" pitchFamily="18" charset="0"/>
            </a:endParaRPr>
          </a:p>
          <a:p>
            <a:pPr algn="ctr"/>
            <a:r>
              <a:rPr lang="tr-TR" sz="2000" dirty="0">
                <a:latin typeface="Times New Roman" pitchFamily="18" charset="0"/>
                <a:cs typeface="Times New Roman" pitchFamily="18" charset="0"/>
              </a:rPr>
              <a:t>   Çocuğun sevdiği objeler hastaneye getirilebilir.</a:t>
            </a:r>
          </a:p>
          <a:p>
            <a:pPr marL="0" indent="0" algn="ctr">
              <a:buNone/>
            </a:pPr>
            <a:endParaRPr lang="tr-TR" altLang="tr-TR" dirty="0" smtClean="0">
              <a:solidFill>
                <a:srgbClr val="FF0000"/>
              </a:solidFill>
              <a:latin typeface="Times New Roman" pitchFamily="18" charset="0"/>
              <a:cs typeface="Times New Roman" pitchFamily="18" charset="0"/>
            </a:endParaRPr>
          </a:p>
          <a:p>
            <a:pPr marL="0" indent="0" algn="ctr">
              <a:buNone/>
            </a:pPr>
            <a:endParaRPr lang="tr-TR" altLang="tr-TR" dirty="0">
              <a:solidFill>
                <a:srgbClr val="FF0000"/>
              </a:solidFill>
              <a:latin typeface="Times New Roman" pitchFamily="18" charset="0"/>
              <a:cs typeface="Times New Roman" pitchFamily="18" charset="0"/>
            </a:endParaRPr>
          </a:p>
          <a:p>
            <a:pPr marL="0" indent="0" algn="ctr">
              <a:buNone/>
            </a:pPr>
            <a:r>
              <a:rPr lang="tr-TR" altLang="tr-TR" dirty="0" smtClean="0">
                <a:solidFill>
                  <a:srgbClr val="FF0000"/>
                </a:solidFill>
                <a:latin typeface="Times New Roman" pitchFamily="18" charset="0"/>
                <a:cs typeface="Times New Roman" pitchFamily="18" charset="0"/>
              </a:rPr>
              <a:t>11-18 </a:t>
            </a:r>
            <a:r>
              <a:rPr lang="tr-TR" altLang="tr-TR" dirty="0">
                <a:solidFill>
                  <a:srgbClr val="FF0000"/>
                </a:solidFill>
                <a:latin typeface="Times New Roman" pitchFamily="18" charset="0"/>
                <a:cs typeface="Times New Roman" pitchFamily="18" charset="0"/>
              </a:rPr>
              <a:t>yaş çocuğu için kararlara katılma ,sırlarının saklanması, cinsel kimliğine uygun davranma önemlidir.</a:t>
            </a:r>
          </a:p>
          <a:p>
            <a:endParaRPr lang="tr-TR" dirty="0"/>
          </a:p>
        </p:txBody>
      </p:sp>
      <p:pic>
        <p:nvPicPr>
          <p:cNvPr id="4"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0" y="620688"/>
            <a:ext cx="3657600" cy="5256584"/>
          </a:xfrm>
          <a:prstGeom prst="rect">
            <a:avLst/>
          </a:prstGeom>
        </p:spPr>
      </p:pic>
    </p:spTree>
    <p:extLst>
      <p:ext uri="{BB962C8B-B14F-4D97-AF65-F5344CB8AC3E}">
        <p14:creationId xmlns:p14="http://schemas.microsoft.com/office/powerpoint/2010/main" val="255622028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ctr">
              <a:buNone/>
            </a:pPr>
            <a:r>
              <a:rPr lang="tr-TR" sz="2000" b="1" dirty="0" smtClean="0">
                <a:latin typeface="Times New Roman" pitchFamily="18" charset="0"/>
                <a:cs typeface="Times New Roman" pitchFamily="18" charset="0"/>
              </a:rPr>
              <a:t> </a:t>
            </a:r>
            <a:r>
              <a:rPr lang="tr-TR" sz="2400" b="1" dirty="0" smtClean="0">
                <a:latin typeface="Times New Roman" pitchFamily="18" charset="0"/>
                <a:cs typeface="Times New Roman" pitchFamily="18" charset="0"/>
              </a:rPr>
              <a:t>Ruh Sağlığı İleri Derecede Bozulmuş Bireylerle İletişim</a:t>
            </a:r>
          </a:p>
          <a:p>
            <a:pPr marL="0" indent="0" algn="ctr">
              <a:buNone/>
            </a:pPr>
            <a:endParaRPr lang="tr-TR" sz="2400" dirty="0" smtClean="0">
              <a:latin typeface="Times New Roman" pitchFamily="18" charset="0"/>
              <a:cs typeface="Times New Roman" pitchFamily="18" charset="0"/>
            </a:endParaRPr>
          </a:p>
          <a:p>
            <a:pPr lvl="0" algn="ctr"/>
            <a:r>
              <a:rPr lang="tr-TR" sz="2400" dirty="0" smtClean="0">
                <a:latin typeface="Times New Roman" pitchFamily="18" charset="0"/>
                <a:cs typeface="Times New Roman" pitchFamily="18" charset="0"/>
              </a:rPr>
              <a:t>Gerçek </a:t>
            </a:r>
            <a:r>
              <a:rPr lang="tr-TR" sz="2400" dirty="0">
                <a:latin typeface="Times New Roman" pitchFamily="18" charset="0"/>
                <a:cs typeface="Times New Roman" pitchFamily="18" charset="0"/>
              </a:rPr>
              <a:t>dışı algı ve düşüncelerin desteklenmemesi</a:t>
            </a:r>
          </a:p>
          <a:p>
            <a:pPr lvl="0" algn="ctr"/>
            <a:r>
              <a:rPr lang="tr-TR" sz="2400" dirty="0">
                <a:latin typeface="Times New Roman" pitchFamily="18" charset="0"/>
                <a:cs typeface="Times New Roman" pitchFamily="18" charset="0"/>
              </a:rPr>
              <a:t>Somut ve kısa anlatımların kullanılması</a:t>
            </a:r>
          </a:p>
          <a:p>
            <a:pPr lvl="0" algn="ctr"/>
            <a:r>
              <a:rPr lang="tr-TR" sz="2400" dirty="0">
                <a:latin typeface="Times New Roman" pitchFamily="18" charset="0"/>
                <a:cs typeface="Times New Roman" pitchFamily="18" charset="0"/>
              </a:rPr>
              <a:t>Sakin,kararlı, güvenlik mesafesini koruyan iletişimin kurulması</a:t>
            </a:r>
          </a:p>
          <a:p>
            <a:endParaRPr lang="tr-TR" dirty="0"/>
          </a:p>
        </p:txBody>
      </p:sp>
      <p:pic>
        <p:nvPicPr>
          <p:cNvPr id="4" name="Content Placeholder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27984" y="908720"/>
            <a:ext cx="3657600" cy="4680520"/>
          </a:xfrm>
          <a:prstGeom prst="rect">
            <a:avLst/>
          </a:prstGeom>
        </p:spPr>
      </p:pic>
    </p:spTree>
    <p:extLst>
      <p:ext uri="{BB962C8B-B14F-4D97-AF65-F5344CB8AC3E}">
        <p14:creationId xmlns:p14="http://schemas.microsoft.com/office/powerpoint/2010/main" val="20211555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635896" y="457200"/>
            <a:ext cx="4608512" cy="5714999"/>
          </a:xfrm>
        </p:spPr>
        <p:txBody>
          <a:bodyPr>
            <a:normAutofit lnSpcReduction="10000"/>
          </a:bodyPr>
          <a:lstStyle/>
          <a:p>
            <a:pPr marL="0" indent="0" algn="ctr">
              <a:buNone/>
              <a:defRPr b="1"/>
            </a:pPr>
            <a:r>
              <a:rPr lang="tr-TR" sz="2800" dirty="0">
                <a:latin typeface="Times New Roman" pitchFamily="18" charset="0"/>
                <a:cs typeface="Times New Roman" pitchFamily="18" charset="0"/>
              </a:rPr>
              <a:t>🔍 Konu Neden Önemli</a:t>
            </a:r>
            <a:r>
              <a:rPr lang="tr-TR" sz="2800" dirty="0" smtClean="0">
                <a:latin typeface="Times New Roman" pitchFamily="18" charset="0"/>
                <a:cs typeface="Times New Roman" pitchFamily="18" charset="0"/>
              </a:rPr>
              <a:t>?</a:t>
            </a:r>
          </a:p>
          <a:p>
            <a:pPr marL="0" indent="0" algn="ctr">
              <a:buNone/>
              <a:defRPr b="1"/>
            </a:pPr>
            <a:endParaRPr lang="tr-TR" sz="2000" dirty="0">
              <a:latin typeface="Times New Roman" pitchFamily="18" charset="0"/>
              <a:cs typeface="Times New Roman" pitchFamily="18" charset="0"/>
            </a:endParaRPr>
          </a:p>
          <a:p>
            <a:pPr marL="0" indent="0" algn="ctr">
              <a:buNone/>
              <a:defRPr b="1"/>
            </a:pPr>
            <a:endParaRPr lang="tr-TR" sz="2000" dirty="0">
              <a:latin typeface="Times New Roman" pitchFamily="18" charset="0"/>
              <a:cs typeface="Times New Roman" pitchFamily="18" charset="0"/>
            </a:endParaRPr>
          </a:p>
          <a:p>
            <a:pPr algn="ctr">
              <a:buFontTx/>
              <a:buChar char="-"/>
            </a:pPr>
            <a:r>
              <a:rPr lang="tr-TR" sz="2800" dirty="0" smtClean="0">
                <a:latin typeface="Times New Roman" pitchFamily="18" charset="0"/>
                <a:cs typeface="Times New Roman" pitchFamily="18" charset="0"/>
              </a:rPr>
              <a:t>İletişim</a:t>
            </a:r>
            <a:r>
              <a:rPr lang="tr-TR" sz="2800" dirty="0">
                <a:latin typeface="Times New Roman" pitchFamily="18" charset="0"/>
                <a:cs typeface="Times New Roman" pitchFamily="18" charset="0"/>
              </a:rPr>
              <a:t>, sadece bilgi aktarımı değil; güven, destek ve tedavi sürecinin temelidir</a:t>
            </a:r>
            <a:r>
              <a:rPr lang="tr-TR" sz="2800" dirty="0" smtClean="0">
                <a:latin typeface="Times New Roman" pitchFamily="18" charset="0"/>
                <a:cs typeface="Times New Roman" pitchFamily="18" charset="0"/>
              </a:rPr>
              <a:t>.</a:t>
            </a:r>
          </a:p>
          <a:p>
            <a:pPr marL="0" indent="0" algn="ctr">
              <a:buNone/>
            </a:pPr>
            <a:r>
              <a:rPr lang="tr-TR" sz="2800" dirty="0">
                <a:latin typeface="Times New Roman" pitchFamily="18" charset="0"/>
                <a:cs typeface="Times New Roman" pitchFamily="18" charset="0"/>
              </a:rPr>
              <a:t/>
            </a:r>
            <a:br>
              <a:rPr lang="tr-TR" sz="2800" dirty="0">
                <a:latin typeface="Times New Roman" pitchFamily="18" charset="0"/>
                <a:cs typeface="Times New Roman" pitchFamily="18" charset="0"/>
              </a:rPr>
            </a:br>
            <a:r>
              <a:rPr lang="tr-TR" sz="2800" dirty="0">
                <a:latin typeface="Times New Roman" pitchFamily="18" charset="0"/>
                <a:cs typeface="Times New Roman" pitchFamily="18" charset="0"/>
              </a:rPr>
              <a:t>- Empatik ve doğru iletişim, tedaviye uyumu ve hasta memnuniyetini artırır</a:t>
            </a:r>
            <a:r>
              <a:rPr lang="tr-TR" sz="2800" dirty="0" smtClean="0">
                <a:latin typeface="Times New Roman" pitchFamily="18" charset="0"/>
                <a:cs typeface="Times New Roman" pitchFamily="18" charset="0"/>
              </a:rPr>
              <a:t>.</a:t>
            </a:r>
          </a:p>
          <a:p>
            <a:pPr marL="0" indent="0" algn="ctr">
              <a:buNone/>
            </a:pPr>
            <a:r>
              <a:rPr lang="tr-TR" sz="2800" dirty="0">
                <a:latin typeface="Times New Roman" pitchFamily="18" charset="0"/>
                <a:cs typeface="Times New Roman" pitchFamily="18" charset="0"/>
              </a:rPr>
              <a:t/>
            </a:r>
            <a:br>
              <a:rPr lang="tr-TR" sz="2800" dirty="0">
                <a:latin typeface="Times New Roman" pitchFamily="18" charset="0"/>
                <a:cs typeface="Times New Roman" pitchFamily="18" charset="0"/>
              </a:rPr>
            </a:br>
            <a:r>
              <a:rPr lang="tr-TR" sz="2800" dirty="0">
                <a:latin typeface="Times New Roman" pitchFamily="18" charset="0"/>
                <a:cs typeface="Times New Roman" pitchFamily="18" charset="0"/>
              </a:rPr>
              <a:t>- “Hastalar sadece tedavi değil, anlaşılmak da ister.”</a:t>
            </a:r>
          </a:p>
          <a:p>
            <a:endParaRPr lang="tr-TR" dirty="0"/>
          </a:p>
        </p:txBody>
      </p:sp>
      <p:pic>
        <p:nvPicPr>
          <p:cNvPr id="3"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908720"/>
            <a:ext cx="3240360" cy="5328592"/>
          </a:xfrm>
          <a:prstGeom prst="rect">
            <a:avLst/>
          </a:prstGeom>
        </p:spPr>
      </p:pic>
    </p:spTree>
    <p:extLst>
      <p:ext uri="{BB962C8B-B14F-4D97-AF65-F5344CB8AC3E}">
        <p14:creationId xmlns:p14="http://schemas.microsoft.com/office/powerpoint/2010/main" val="89723837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ctr">
              <a:buNone/>
            </a:pPr>
            <a:r>
              <a:rPr lang="tr-TR" sz="2800" b="1" dirty="0" smtClean="0">
                <a:latin typeface="Times New Roman" pitchFamily="18" charset="0"/>
                <a:cs typeface="Times New Roman" pitchFamily="18" charset="0"/>
              </a:rPr>
              <a:t> Sözel İletişim Kuramayan Hastayla İletişim</a:t>
            </a:r>
          </a:p>
          <a:p>
            <a:pPr marL="0" indent="0" algn="ctr">
              <a:buNone/>
            </a:pPr>
            <a:endParaRPr lang="tr-TR" sz="2800" dirty="0" smtClean="0">
              <a:latin typeface="Times New Roman" pitchFamily="18" charset="0"/>
              <a:cs typeface="Times New Roman" pitchFamily="18" charset="0"/>
            </a:endParaRPr>
          </a:p>
          <a:p>
            <a:pPr algn="ctr"/>
            <a:r>
              <a:rPr lang="tr-TR" sz="2800" dirty="0" smtClean="0">
                <a:latin typeface="Times New Roman" pitchFamily="18" charset="0"/>
                <a:cs typeface="Times New Roman" pitchFamily="18" charset="0"/>
              </a:rPr>
              <a:t>İletişimde </a:t>
            </a:r>
            <a:r>
              <a:rPr lang="tr-TR" sz="2800" dirty="0">
                <a:latin typeface="Times New Roman" pitchFamily="18" charset="0"/>
                <a:cs typeface="Times New Roman" pitchFamily="18" charset="0"/>
              </a:rPr>
              <a:t>mesajların sadece % </a:t>
            </a:r>
            <a:r>
              <a:rPr lang="tr-TR" sz="2800" dirty="0" smtClean="0">
                <a:latin typeface="Times New Roman" pitchFamily="18" charset="0"/>
                <a:cs typeface="Times New Roman" pitchFamily="18" charset="0"/>
              </a:rPr>
              <a:t>7’sinin </a:t>
            </a:r>
            <a:r>
              <a:rPr lang="tr-TR" sz="2800" dirty="0">
                <a:latin typeface="Times New Roman" pitchFamily="18" charset="0"/>
                <a:cs typeface="Times New Roman" pitchFamily="18" charset="0"/>
              </a:rPr>
              <a:t>sözlerle iletildiği dikkate alındığında beden dilinin anlaşılması büyük önem taşır. </a:t>
            </a:r>
          </a:p>
          <a:p>
            <a:endParaRPr lang="tr-TR" dirty="0"/>
          </a:p>
        </p:txBody>
      </p:sp>
      <p:pic>
        <p:nvPicPr>
          <p:cNvPr id="4" name="Content Placeholder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32040" y="908720"/>
            <a:ext cx="3657600" cy="4752527"/>
          </a:xfrm>
          <a:prstGeom prst="rect">
            <a:avLst/>
          </a:prstGeom>
        </p:spPr>
      </p:pic>
    </p:spTree>
    <p:extLst>
      <p:ext uri="{BB962C8B-B14F-4D97-AF65-F5344CB8AC3E}">
        <p14:creationId xmlns:p14="http://schemas.microsoft.com/office/powerpoint/2010/main" val="77779396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ctr">
              <a:buNone/>
            </a:pPr>
            <a:r>
              <a:rPr lang="tr-TR" sz="2400" b="1" dirty="0" smtClean="0">
                <a:latin typeface="Times New Roman" pitchFamily="18" charset="0"/>
                <a:cs typeface="Times New Roman" pitchFamily="18" charset="0"/>
              </a:rPr>
              <a:t> İşitme Sorunu Olan Hastayla İletişim</a:t>
            </a:r>
          </a:p>
          <a:p>
            <a:pPr marL="0" indent="0" algn="ctr">
              <a:buNone/>
            </a:pPr>
            <a:endParaRPr lang="tr-TR" sz="2400" dirty="0" smtClean="0">
              <a:latin typeface="Times New Roman" pitchFamily="18" charset="0"/>
              <a:cs typeface="Times New Roman" pitchFamily="18" charset="0"/>
            </a:endParaRPr>
          </a:p>
          <a:p>
            <a:pPr algn="ctr"/>
            <a:r>
              <a:rPr lang="tr-TR" sz="2400" dirty="0" smtClean="0">
                <a:latin typeface="Times New Roman" pitchFamily="18" charset="0"/>
                <a:cs typeface="Times New Roman" pitchFamily="18" charset="0"/>
              </a:rPr>
              <a:t>Ses </a:t>
            </a:r>
            <a:r>
              <a:rPr lang="tr-TR" sz="2400" dirty="0">
                <a:latin typeface="Times New Roman" pitchFamily="18" charset="0"/>
                <a:cs typeface="Times New Roman" pitchFamily="18" charset="0"/>
              </a:rPr>
              <a:t>tonunu  ayarlamak, kağıda yazdırmak, beden dilini kullanmak, bu hastalarla iletişimde temel noktalardır.</a:t>
            </a:r>
          </a:p>
          <a:p>
            <a:endParaRPr lang="tr-TR" dirty="0"/>
          </a:p>
        </p:txBody>
      </p:sp>
      <p:pic>
        <p:nvPicPr>
          <p:cNvPr id="4" name="Content Placeholder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44008" y="1556792"/>
            <a:ext cx="3657600" cy="3240360"/>
          </a:xfrm>
          <a:prstGeom prst="rect">
            <a:avLst/>
          </a:prstGeom>
        </p:spPr>
      </p:pic>
    </p:spTree>
    <p:extLst>
      <p:ext uri="{BB962C8B-B14F-4D97-AF65-F5344CB8AC3E}">
        <p14:creationId xmlns:p14="http://schemas.microsoft.com/office/powerpoint/2010/main" val="392336845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p:cNvSpPr>
            <a:spLocks noGrp="1"/>
          </p:cNvSpPr>
          <p:nvPr>
            <p:ph idx="1"/>
          </p:nvPr>
        </p:nvSpPr>
        <p:spPr/>
        <p:txBody>
          <a:bodyPr/>
          <a:lstStyle/>
          <a:p>
            <a:pPr marL="0" indent="0" algn="ctr">
              <a:buNone/>
            </a:pPr>
            <a:r>
              <a:rPr lang="tr-TR" b="1" dirty="0" smtClean="0">
                <a:latin typeface="Times New Roman" pitchFamily="18" charset="0"/>
                <a:cs typeface="Times New Roman" pitchFamily="18" charset="0"/>
              </a:rPr>
              <a:t> TRAVMA </a:t>
            </a:r>
            <a:r>
              <a:rPr lang="tr-TR" b="1" dirty="0">
                <a:latin typeface="Times New Roman" pitchFamily="18" charset="0"/>
                <a:cs typeface="Times New Roman" pitchFamily="18" charset="0"/>
              </a:rPr>
              <a:t>YAŞAMIŞ BİREYLE </a:t>
            </a:r>
            <a:r>
              <a:rPr lang="tr-TR" b="1" dirty="0" smtClean="0">
                <a:latin typeface="Times New Roman" pitchFamily="18" charset="0"/>
                <a:cs typeface="Times New Roman" pitchFamily="18" charset="0"/>
              </a:rPr>
              <a:t>İLETİŞİM</a:t>
            </a:r>
          </a:p>
          <a:p>
            <a:pPr marL="0" indent="0" algn="ctr">
              <a:buNone/>
            </a:pPr>
            <a:endParaRPr lang="tr-TR" b="1" dirty="0">
              <a:latin typeface="Times New Roman" pitchFamily="18" charset="0"/>
              <a:cs typeface="Times New Roman" pitchFamily="18" charset="0"/>
            </a:endParaRPr>
          </a:p>
          <a:p>
            <a:pPr algn="ctr"/>
            <a:r>
              <a:rPr lang="tr-TR" sz="2000" dirty="0">
                <a:latin typeface="Times New Roman" pitchFamily="18" charset="0"/>
                <a:cs typeface="Times New Roman" pitchFamily="18" charset="0"/>
              </a:rPr>
              <a:t>Anlatmak olayın bireyde yarattığı duygusal   yükü azaltır.</a:t>
            </a:r>
          </a:p>
          <a:p>
            <a:pPr algn="ctr"/>
            <a:r>
              <a:rPr lang="tr-TR" sz="2000" dirty="0">
                <a:latin typeface="Times New Roman" pitchFamily="18" charset="0"/>
                <a:cs typeface="Times New Roman" pitchFamily="18" charset="0"/>
              </a:rPr>
              <a:t>Ancak kişi bu konuşmayı yapmaya hazır ise konuşma başlamalı ve sürdürülmelidir.</a:t>
            </a:r>
          </a:p>
          <a:p>
            <a:pPr algn="ctr"/>
            <a:r>
              <a:rPr lang="tr-TR" sz="2000" dirty="0">
                <a:latin typeface="Times New Roman" pitchFamily="18" charset="0"/>
                <a:cs typeface="Times New Roman" pitchFamily="18" charset="0"/>
              </a:rPr>
              <a:t>Merak içeren sorulardan uzak durulmalıdır.</a:t>
            </a:r>
          </a:p>
          <a:p>
            <a:endParaRPr lang="tr-TR" dirty="0"/>
          </a:p>
        </p:txBody>
      </p:sp>
      <p:pic>
        <p:nvPicPr>
          <p:cNvPr id="12"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0" y="1412776"/>
            <a:ext cx="4104456" cy="3657600"/>
          </a:xfrm>
          <a:prstGeom prst="rect">
            <a:avLst/>
          </a:prstGeom>
        </p:spPr>
      </p:pic>
    </p:spTree>
    <p:extLst>
      <p:ext uri="{BB962C8B-B14F-4D97-AF65-F5344CB8AC3E}">
        <p14:creationId xmlns:p14="http://schemas.microsoft.com/office/powerpoint/2010/main" val="9681299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ctr"/>
            <a:r>
              <a:rPr lang="tr-TR" sz="2400" b="1" dirty="0" smtClean="0">
                <a:latin typeface="Times New Roman" pitchFamily="18" charset="0"/>
                <a:cs typeface="Times New Roman" pitchFamily="18" charset="0"/>
              </a:rPr>
              <a:t>Talepkar Aile Yakını ile İletişim</a:t>
            </a:r>
          </a:p>
          <a:p>
            <a:pPr marL="0" indent="0" algn="ctr">
              <a:buNone/>
            </a:pPr>
            <a:endParaRPr lang="tr-TR" sz="2400" b="1" dirty="0" smtClean="0">
              <a:latin typeface="Times New Roman" pitchFamily="18" charset="0"/>
              <a:cs typeface="Times New Roman" pitchFamily="18" charset="0"/>
            </a:endParaRPr>
          </a:p>
          <a:p>
            <a:pPr lvl="0" algn="ctr"/>
            <a:r>
              <a:rPr lang="tr-TR" sz="2400" dirty="0" smtClean="0">
                <a:latin typeface="Times New Roman" pitchFamily="18" charset="0"/>
                <a:cs typeface="Times New Roman" pitchFamily="18" charset="0"/>
              </a:rPr>
              <a:t>Ailenin kederini tanıyın </a:t>
            </a:r>
          </a:p>
          <a:p>
            <a:pPr lvl="0" algn="ctr"/>
            <a:r>
              <a:rPr lang="tr-TR" sz="2400" dirty="0" smtClean="0">
                <a:latin typeface="Times New Roman" pitchFamily="18" charset="0"/>
                <a:cs typeface="Times New Roman" pitchFamily="18" charset="0"/>
              </a:rPr>
              <a:t>Cihazları tanıtın ve açıklayın </a:t>
            </a:r>
          </a:p>
          <a:p>
            <a:pPr lvl="0" algn="ctr"/>
            <a:r>
              <a:rPr lang="tr-TR" sz="2400" dirty="0" smtClean="0">
                <a:latin typeface="Times New Roman" pitchFamily="18" charset="0"/>
                <a:cs typeface="Times New Roman" pitchFamily="18" charset="0"/>
              </a:rPr>
              <a:t>Bilinen kelime ve kavramlar kullanın</a:t>
            </a:r>
          </a:p>
          <a:p>
            <a:pPr lvl="0" algn="ctr"/>
            <a:r>
              <a:rPr lang="tr-TR" sz="2400" dirty="0" smtClean="0">
                <a:latin typeface="Times New Roman" pitchFamily="18" charset="0"/>
                <a:cs typeface="Times New Roman" pitchFamily="18" charset="0"/>
              </a:rPr>
              <a:t>Ailenin odaklaştığı noktayı daraltın</a:t>
            </a:r>
          </a:p>
          <a:p>
            <a:pPr lvl="0" algn="ctr"/>
            <a:r>
              <a:rPr lang="tr-TR" sz="2400" dirty="0" smtClean="0">
                <a:latin typeface="Times New Roman" pitchFamily="18" charset="0"/>
                <a:cs typeface="Times New Roman" pitchFamily="18" charset="0"/>
              </a:rPr>
              <a:t>Yapay krizleri önleyin </a:t>
            </a:r>
          </a:p>
          <a:p>
            <a:pPr lvl="0" algn="ctr"/>
            <a:r>
              <a:rPr lang="tr-TR" sz="2400" dirty="0" smtClean="0">
                <a:latin typeface="Times New Roman" pitchFamily="18" charset="0"/>
                <a:cs typeface="Times New Roman" pitchFamily="18" charset="0"/>
              </a:rPr>
              <a:t>Destekleyici moral verin</a:t>
            </a:r>
          </a:p>
          <a:p>
            <a:endParaRPr lang="tr-TR" dirty="0"/>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4008" y="836712"/>
            <a:ext cx="3429000" cy="4968552"/>
          </a:xfrm>
          <a:prstGeom prst="rect">
            <a:avLst/>
          </a:prstGeom>
        </p:spPr>
      </p:pic>
    </p:spTree>
    <p:extLst>
      <p:ext uri="{BB962C8B-B14F-4D97-AF65-F5344CB8AC3E}">
        <p14:creationId xmlns:p14="http://schemas.microsoft.com/office/powerpoint/2010/main" val="333734471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lvl="0" indent="0" algn="ctr">
              <a:buNone/>
            </a:pPr>
            <a:r>
              <a:rPr lang="tr-TR" sz="2400" b="1" dirty="0" smtClean="0">
                <a:latin typeface="Times New Roman" pitchFamily="18" charset="0"/>
                <a:cs typeface="Times New Roman" pitchFamily="18" charset="0"/>
              </a:rPr>
              <a:t>HASTA-HASTA </a:t>
            </a:r>
            <a:r>
              <a:rPr lang="tr-TR" sz="2400" b="1" dirty="0">
                <a:latin typeface="Times New Roman" pitchFamily="18" charset="0"/>
                <a:cs typeface="Times New Roman" pitchFamily="18" charset="0"/>
              </a:rPr>
              <a:t>YAKINI HEDİYE </a:t>
            </a:r>
            <a:r>
              <a:rPr lang="tr-TR" sz="2400" b="1" dirty="0" smtClean="0">
                <a:latin typeface="Times New Roman" pitchFamily="18" charset="0"/>
                <a:cs typeface="Times New Roman" pitchFamily="18" charset="0"/>
              </a:rPr>
              <a:t>VERİRSE</a:t>
            </a:r>
          </a:p>
          <a:p>
            <a:pPr marL="0" lvl="0" indent="0" algn="ctr">
              <a:buNone/>
            </a:pPr>
            <a:endParaRPr lang="tr-TR" sz="2400" b="1" dirty="0">
              <a:latin typeface="Times New Roman" pitchFamily="18" charset="0"/>
              <a:cs typeface="Times New Roman" pitchFamily="18" charset="0"/>
            </a:endParaRPr>
          </a:p>
          <a:p>
            <a:pPr lvl="0" algn="ctr"/>
            <a:r>
              <a:rPr lang="tr-TR" sz="2000" dirty="0">
                <a:latin typeface="Times New Roman" pitchFamily="18" charset="0"/>
                <a:cs typeface="Times New Roman" pitchFamily="18" charset="0"/>
              </a:rPr>
              <a:t>Sağlık çalışanı hastanın ve hediyenin maddi (çok pahalı olmamak koşuluyla) durumunu değerlendirerek hediyeyi kabul eder ya da etmez.</a:t>
            </a:r>
          </a:p>
          <a:p>
            <a:pPr lvl="0" algn="ctr"/>
            <a:r>
              <a:rPr lang="tr-TR" sz="2000" dirty="0">
                <a:latin typeface="Times New Roman" pitchFamily="18" charset="0"/>
                <a:cs typeface="Times New Roman" pitchFamily="18" charset="0"/>
              </a:rPr>
              <a:t>Kendimize ve hastaya hatırlatmamız ve hastaya söylememiz gereken;</a:t>
            </a:r>
          </a:p>
          <a:p>
            <a:pPr lvl="0" algn="ctr"/>
            <a:r>
              <a:rPr lang="tr-TR" sz="2000" dirty="0">
                <a:latin typeface="Times New Roman" pitchFamily="18" charset="0"/>
                <a:cs typeface="Times New Roman" pitchFamily="18" charset="0"/>
              </a:rPr>
              <a:t>Sağlıkçı olarak sadece işinizi yaptığınızı, hediyeye bu nedenle gerek olmadığını belirtmelisiniz. Bunu yaparken beden dilinizle de sözlerinizi desteklemelisiniz.</a:t>
            </a:r>
          </a:p>
          <a:p>
            <a:endParaRPr lang="tr-TR" dirty="0"/>
          </a:p>
        </p:txBody>
      </p:sp>
      <p:pic>
        <p:nvPicPr>
          <p:cNvPr id="4" name="Content Placeholder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32040" y="764704"/>
            <a:ext cx="3456384" cy="4752528"/>
          </a:xfrm>
          <a:prstGeom prst="rect">
            <a:avLst/>
          </a:prstGeom>
        </p:spPr>
      </p:pic>
    </p:spTree>
    <p:extLst>
      <p:ext uri="{BB962C8B-B14F-4D97-AF65-F5344CB8AC3E}">
        <p14:creationId xmlns:p14="http://schemas.microsoft.com/office/powerpoint/2010/main" val="364277569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457200"/>
            <a:ext cx="3657600" cy="5852120"/>
          </a:xfrm>
        </p:spPr>
        <p:txBody>
          <a:bodyPr>
            <a:normAutofit fontScale="92500" lnSpcReduction="10000"/>
          </a:bodyPr>
          <a:lstStyle/>
          <a:p>
            <a:pPr marL="0" lvl="0" indent="0" algn="ctr">
              <a:buNone/>
            </a:pPr>
            <a:r>
              <a:rPr lang="tr-TR" sz="2000" b="1" dirty="0" smtClean="0">
                <a:latin typeface="Times New Roman" pitchFamily="18" charset="0"/>
                <a:cs typeface="Times New Roman" pitchFamily="18" charset="0"/>
              </a:rPr>
              <a:t> HASTA </a:t>
            </a:r>
            <a:r>
              <a:rPr lang="tr-TR" sz="2000" b="1" dirty="0">
                <a:latin typeface="Times New Roman" pitchFamily="18" charset="0"/>
                <a:cs typeface="Times New Roman" pitchFamily="18" charset="0"/>
              </a:rPr>
              <a:t>UYGUN OLMAYAN İSTEKLERDE </a:t>
            </a:r>
            <a:r>
              <a:rPr lang="tr-TR" sz="2000" b="1" dirty="0" smtClean="0">
                <a:latin typeface="Times New Roman" pitchFamily="18" charset="0"/>
                <a:cs typeface="Times New Roman" pitchFamily="18" charset="0"/>
              </a:rPr>
              <a:t>BULUNDUĞUNDA </a:t>
            </a:r>
            <a:endParaRPr lang="tr-TR" sz="2000" b="1" dirty="0">
              <a:latin typeface="Times New Roman" pitchFamily="18" charset="0"/>
              <a:cs typeface="Times New Roman" pitchFamily="18" charset="0"/>
            </a:endParaRPr>
          </a:p>
          <a:p>
            <a:pPr algn="ctr"/>
            <a:r>
              <a:rPr lang="tr-TR" sz="2000" dirty="0">
                <a:latin typeface="Times New Roman" pitchFamily="18" charset="0"/>
                <a:cs typeface="Times New Roman" pitchFamily="18" charset="0"/>
              </a:rPr>
              <a:t>    Etkili hayır diyebilmek için;</a:t>
            </a:r>
          </a:p>
          <a:p>
            <a:pPr algn="ctr"/>
            <a:r>
              <a:rPr lang="tr-TR" sz="2000" dirty="0">
                <a:latin typeface="Times New Roman" pitchFamily="18" charset="0"/>
                <a:cs typeface="Times New Roman" pitchFamily="18" charset="0"/>
              </a:rPr>
              <a:t>    Karşınızdaki kişiye istediğini </a:t>
            </a:r>
            <a:r>
              <a:rPr lang="tr-TR" sz="2000" u="sng" dirty="0">
                <a:latin typeface="Times New Roman" pitchFamily="18" charset="0"/>
                <a:cs typeface="Times New Roman" pitchFamily="18" charset="0"/>
              </a:rPr>
              <a:t>red ettiğinizi açık bir şekilde ifade edin, neden hayır dediğinizi belirtiniz</a:t>
            </a:r>
            <a:r>
              <a:rPr lang="tr-TR" sz="2000" u="sng" dirty="0" smtClean="0">
                <a:latin typeface="Times New Roman" pitchFamily="18" charset="0"/>
                <a:cs typeface="Times New Roman" pitchFamily="18" charset="0"/>
              </a:rPr>
              <a:t>,</a:t>
            </a:r>
          </a:p>
          <a:p>
            <a:pPr marL="0" indent="0" algn="ctr">
              <a:buNone/>
            </a:pPr>
            <a:endParaRPr lang="tr-TR" sz="2000" dirty="0">
              <a:latin typeface="Times New Roman" pitchFamily="18" charset="0"/>
              <a:cs typeface="Times New Roman" pitchFamily="18" charset="0"/>
            </a:endParaRPr>
          </a:p>
          <a:p>
            <a:pPr marL="0" lvl="0" indent="0" algn="ctr">
              <a:buNone/>
            </a:pPr>
            <a:r>
              <a:rPr lang="tr-TR" sz="2000" b="1" dirty="0">
                <a:latin typeface="Times New Roman" pitchFamily="18" charset="0"/>
                <a:cs typeface="Times New Roman" pitchFamily="18" charset="0"/>
              </a:rPr>
              <a:t>YAPILMAMASI </a:t>
            </a:r>
            <a:r>
              <a:rPr lang="tr-TR" sz="2000" b="1" dirty="0" smtClean="0">
                <a:latin typeface="Times New Roman" pitchFamily="18" charset="0"/>
                <a:cs typeface="Times New Roman" pitchFamily="18" charset="0"/>
              </a:rPr>
              <a:t>GEREKENLER</a:t>
            </a:r>
            <a:endParaRPr lang="tr-TR" sz="2000" b="1" dirty="0">
              <a:latin typeface="Times New Roman" pitchFamily="18" charset="0"/>
              <a:cs typeface="Times New Roman" pitchFamily="18" charset="0"/>
            </a:endParaRPr>
          </a:p>
          <a:p>
            <a:pPr algn="ctr"/>
            <a:r>
              <a:rPr lang="tr-TR" sz="2000" dirty="0">
                <a:latin typeface="Times New Roman" pitchFamily="18" charset="0"/>
                <a:cs typeface="Times New Roman" pitchFamily="18" charset="0"/>
              </a:rPr>
              <a:t>    Cümlenize uzun özür kelimeleri ile başlamayın (ısrar ederler)</a:t>
            </a:r>
          </a:p>
          <a:p>
            <a:pPr algn="ctr"/>
            <a:r>
              <a:rPr lang="tr-TR" sz="2000" dirty="0">
                <a:latin typeface="Times New Roman" pitchFamily="18" charset="0"/>
                <a:cs typeface="Times New Roman" pitchFamily="18" charset="0"/>
              </a:rPr>
              <a:t>    Göz temasını kaybetmeyin</a:t>
            </a:r>
          </a:p>
          <a:p>
            <a:pPr algn="ctr"/>
            <a:r>
              <a:rPr lang="tr-TR" sz="2000" dirty="0">
                <a:latin typeface="Times New Roman" pitchFamily="18" charset="0"/>
                <a:cs typeface="Times New Roman" pitchFamily="18" charset="0"/>
              </a:rPr>
              <a:t>    Sesinizi yükseltip, agresif bir tavır takınmayın (hem kişinin istekte bulunması ve hem de sizin bu isteği ret etme hakkınızın olduğunu unutmayın).</a:t>
            </a:r>
          </a:p>
          <a:p>
            <a:endParaRPr lang="tr-TR" dirty="0"/>
          </a:p>
        </p:txBody>
      </p:sp>
      <p:pic>
        <p:nvPicPr>
          <p:cNvPr id="10"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16016" y="692696"/>
            <a:ext cx="3657600" cy="5400600"/>
          </a:xfrm>
          <a:prstGeom prst="rect">
            <a:avLst/>
          </a:prstGeom>
        </p:spPr>
      </p:pic>
    </p:spTree>
    <p:extLst>
      <p:ext uri="{BB962C8B-B14F-4D97-AF65-F5344CB8AC3E}">
        <p14:creationId xmlns:p14="http://schemas.microsoft.com/office/powerpoint/2010/main" val="379548016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pPr marL="0" lvl="0" indent="0" algn="ctr">
              <a:buNone/>
            </a:pPr>
            <a:r>
              <a:rPr lang="tr-TR" sz="2400" b="1" dirty="0">
                <a:latin typeface="Times New Roman" pitchFamily="18" charset="0"/>
                <a:cs typeface="Times New Roman" pitchFamily="18" charset="0"/>
              </a:rPr>
              <a:t>İ</a:t>
            </a:r>
            <a:r>
              <a:rPr lang="tr-TR" sz="2400" b="1" dirty="0" smtClean="0">
                <a:latin typeface="Times New Roman" pitchFamily="18" charset="0"/>
                <a:cs typeface="Times New Roman" pitchFamily="18" charset="0"/>
              </a:rPr>
              <a:t>LKELER</a:t>
            </a:r>
            <a:endParaRPr lang="tr-TR" sz="2400" b="1" dirty="0">
              <a:latin typeface="Times New Roman" pitchFamily="18" charset="0"/>
              <a:cs typeface="Times New Roman" pitchFamily="18" charset="0"/>
            </a:endParaRPr>
          </a:p>
          <a:p>
            <a:pPr lvl="0" algn="ctr"/>
            <a:r>
              <a:rPr lang="tr-TR" sz="2400" dirty="0">
                <a:latin typeface="Times New Roman" pitchFamily="18" charset="0"/>
                <a:cs typeface="Times New Roman" pitchFamily="18" charset="0"/>
              </a:rPr>
              <a:t>Uygunsuz istekler hayır denilerek red edilmelidir.</a:t>
            </a:r>
          </a:p>
          <a:p>
            <a:pPr lvl="0" algn="ctr"/>
            <a:r>
              <a:rPr lang="tr-TR" sz="2400" dirty="0">
                <a:latin typeface="Times New Roman" pitchFamily="18" charset="0"/>
                <a:cs typeface="Times New Roman" pitchFamily="18" charset="0"/>
              </a:rPr>
              <a:t>İsteğin kabul edilmediğini açık ve net bir şekilde ifade edin.</a:t>
            </a:r>
          </a:p>
          <a:p>
            <a:pPr lvl="0" algn="ctr"/>
            <a:r>
              <a:rPr lang="tr-TR" sz="2400" dirty="0">
                <a:latin typeface="Times New Roman" pitchFamily="18" charset="0"/>
                <a:cs typeface="Times New Roman" pitchFamily="18" charset="0"/>
              </a:rPr>
              <a:t>Hayır deme nedeninizi ben dilini kullanarak açıklayınız.</a:t>
            </a:r>
          </a:p>
          <a:p>
            <a:endParaRPr lang="tr-TR" dirty="0"/>
          </a:p>
        </p:txBody>
      </p:sp>
      <p:pic>
        <p:nvPicPr>
          <p:cNvPr id="6"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9992" y="1556792"/>
            <a:ext cx="3657600" cy="3657600"/>
          </a:xfrm>
          <a:prstGeom prst="rect">
            <a:avLst/>
          </a:prstGeom>
        </p:spPr>
      </p:pic>
    </p:spTree>
    <p:extLst>
      <p:ext uri="{BB962C8B-B14F-4D97-AF65-F5344CB8AC3E}">
        <p14:creationId xmlns:p14="http://schemas.microsoft.com/office/powerpoint/2010/main" val="111326799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499992" y="457200"/>
            <a:ext cx="4176464" cy="5715000"/>
          </a:xfrm>
        </p:spPr>
        <p:txBody>
          <a:bodyPr>
            <a:normAutofit/>
          </a:bodyPr>
          <a:lstStyle/>
          <a:p>
            <a:pPr lvl="0" algn="ctr"/>
            <a:r>
              <a:rPr lang="tr-TR" b="1" dirty="0"/>
              <a:t>Çalışanlar arasında etkili ve güvenli iletişim ortamının sağlanabilmesi için ekipsel güvenin oluşturulması gerekmektedir.</a:t>
            </a:r>
            <a:br>
              <a:rPr lang="tr-TR" b="1" dirty="0"/>
            </a:br>
            <a:r>
              <a:rPr lang="tr-TR" b="1" dirty="0"/>
              <a:t>Ekipsel güven; örgüt içinde tüm örgüt üyelerinin katılımıyla yaratılması gereken psikolojik bir ortam olarak değerlendirilmektedir</a:t>
            </a:r>
          </a:p>
        </p:txBody>
      </p:sp>
      <p:sp>
        <p:nvSpPr>
          <p:cNvPr id="5" name="Content Placeholder 4"/>
          <p:cNvSpPr>
            <a:spLocks noGrp="1"/>
          </p:cNvSpPr>
          <p:nvPr>
            <p:ph idx="1"/>
          </p:nvPr>
        </p:nvSpPr>
        <p:spPr>
          <a:xfrm>
            <a:off x="457200" y="457200"/>
            <a:ext cx="3657600" cy="5924128"/>
          </a:xfrm>
        </p:spPr>
        <p:txBody>
          <a:bodyPr>
            <a:normAutofit lnSpcReduction="10000"/>
          </a:bodyPr>
          <a:lstStyle/>
          <a:p>
            <a:pPr marL="0" lvl="0" indent="0" algn="ctr">
              <a:buNone/>
            </a:pPr>
            <a:r>
              <a:rPr lang="tr-TR" b="1" dirty="0" smtClean="0"/>
              <a:t> </a:t>
            </a:r>
            <a:r>
              <a:rPr lang="tr-TR" sz="2000" b="1" dirty="0" smtClean="0">
                <a:latin typeface="Times New Roman" pitchFamily="18" charset="0"/>
                <a:cs typeface="Times New Roman" pitchFamily="18" charset="0"/>
              </a:rPr>
              <a:t>Güvenli </a:t>
            </a:r>
            <a:r>
              <a:rPr lang="tr-TR" sz="2000" b="1" dirty="0">
                <a:latin typeface="Times New Roman" pitchFamily="18" charset="0"/>
                <a:cs typeface="Times New Roman" pitchFamily="18" charset="0"/>
              </a:rPr>
              <a:t>bir iletişim ortamının oluşturulması için çalışanlara ve yöneticilere düşen görev ve sorumlulukları şunlardır</a:t>
            </a:r>
            <a:r>
              <a:rPr lang="tr-TR" sz="2000" b="1" dirty="0" smtClean="0">
                <a:latin typeface="Times New Roman" pitchFamily="18" charset="0"/>
                <a:cs typeface="Times New Roman" pitchFamily="18" charset="0"/>
              </a:rPr>
              <a:t>;</a:t>
            </a:r>
          </a:p>
          <a:p>
            <a:pPr marL="0" lvl="0" indent="0" algn="ctr">
              <a:buNone/>
            </a:pPr>
            <a:endParaRPr lang="tr-TR" sz="2000" b="1" dirty="0">
              <a:latin typeface="Times New Roman" pitchFamily="18" charset="0"/>
              <a:cs typeface="Times New Roman" pitchFamily="18" charset="0"/>
            </a:endParaRPr>
          </a:p>
          <a:p>
            <a:pPr algn="ctr"/>
            <a:r>
              <a:rPr lang="tr-TR" sz="2000" dirty="0">
                <a:latin typeface="Times New Roman" pitchFamily="18" charset="0"/>
                <a:cs typeface="Times New Roman" pitchFamily="18" charset="0"/>
              </a:rPr>
              <a:t>1. Çalışma ortamında etkin ve uyum sağlanabilir kural ve düzenlemelerin oluşturulması.</a:t>
            </a:r>
          </a:p>
          <a:p>
            <a:pPr algn="ctr"/>
            <a:r>
              <a:rPr lang="tr-TR" sz="2000" dirty="0">
                <a:latin typeface="Times New Roman" pitchFamily="18" charset="0"/>
                <a:cs typeface="Times New Roman" pitchFamily="18" charset="0"/>
              </a:rPr>
              <a:t>2. Ekip içinde iyi işleyen bir iletişim sisteminin olması.</a:t>
            </a:r>
          </a:p>
          <a:p>
            <a:pPr algn="ctr"/>
            <a:r>
              <a:rPr lang="tr-TR" sz="2000" dirty="0">
                <a:latin typeface="Times New Roman" pitchFamily="18" charset="0"/>
                <a:cs typeface="Times New Roman" pitchFamily="18" charset="0"/>
              </a:rPr>
              <a:t>3. Ekip yönetimi acısından etkin bir yetki devri ve kararlara katılım sisteminin oluşturulması.</a:t>
            </a:r>
          </a:p>
          <a:p>
            <a:pPr algn="ctr"/>
            <a:r>
              <a:rPr lang="tr-TR" sz="2000" dirty="0">
                <a:latin typeface="Times New Roman" pitchFamily="18" charset="0"/>
                <a:cs typeface="Times New Roman" pitchFamily="18" charset="0"/>
              </a:rPr>
              <a:t>4. Kişilerin bilgi, beceri ve yeteneklerini geliştirmesini sağlayacak sürekli eğitim sisteminin kurulması ve etik değerlere önem verilmesi.</a:t>
            </a:r>
          </a:p>
          <a:p>
            <a:endParaRPr lang="tr-TR" dirty="0"/>
          </a:p>
        </p:txBody>
      </p:sp>
    </p:spTree>
    <p:extLst>
      <p:ext uri="{BB962C8B-B14F-4D97-AF65-F5344CB8AC3E}">
        <p14:creationId xmlns:p14="http://schemas.microsoft.com/office/powerpoint/2010/main" val="9423295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0" algn="ctr"/>
            <a:r>
              <a:rPr lang="tr-TR" sz="2000" b="1" dirty="0">
                <a:latin typeface="Times New Roman" pitchFamily="18" charset="0"/>
                <a:cs typeface="Times New Roman" pitchFamily="18" charset="0"/>
              </a:rPr>
              <a:t>Güven duygusu öncelikle çalışanın kendine olan güveni olarak davranışlara yansımaktadır.</a:t>
            </a:r>
          </a:p>
          <a:p>
            <a:pPr lvl="0" algn="ctr"/>
            <a:r>
              <a:rPr lang="tr-TR" sz="2000" b="1" dirty="0">
                <a:latin typeface="Times New Roman" pitchFamily="18" charset="0"/>
                <a:cs typeface="Times New Roman" pitchFamily="18" charset="0"/>
              </a:rPr>
              <a:t>Daha sonrasında ise, güven duygusu çalışanların birbirlerine karşı samimi yaklaşımları sonucunda aralarındaki iletişime etkili bir şekilde yansıyabilmektedir.</a:t>
            </a:r>
          </a:p>
          <a:p>
            <a:pPr lvl="0" algn="ctr"/>
            <a:r>
              <a:rPr lang="tr-TR" sz="2000" b="1" dirty="0">
                <a:latin typeface="Times New Roman" pitchFamily="18" charset="0"/>
                <a:cs typeface="Times New Roman" pitchFamily="18" charset="0"/>
              </a:rPr>
              <a:t>Bu nedenle çalışanların birbirlerine olan güven duyguları, yaptıkları işe karşı samimi yaklaşımları ve diğer çalışanlara karşı olan samimi tutumları ile gelişebilmektedir.</a:t>
            </a:r>
          </a:p>
          <a:p>
            <a:endParaRPr lang="tr-TR" dirty="0"/>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0032" y="476672"/>
            <a:ext cx="3429000" cy="5328592"/>
          </a:xfrm>
          <a:prstGeom prst="rect">
            <a:avLst/>
          </a:prstGeom>
        </p:spPr>
      </p:pic>
    </p:spTree>
    <p:extLst>
      <p:ext uri="{BB962C8B-B14F-4D97-AF65-F5344CB8AC3E}">
        <p14:creationId xmlns:p14="http://schemas.microsoft.com/office/powerpoint/2010/main" val="256678400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457200"/>
            <a:ext cx="5338936" cy="5714999"/>
          </a:xfrm>
        </p:spPr>
        <p:txBody>
          <a:bodyPr>
            <a:normAutofit lnSpcReduction="10000"/>
          </a:bodyPr>
          <a:lstStyle/>
          <a:p>
            <a:pPr marL="0" lvl="0" indent="0" algn="ctr">
              <a:buNone/>
            </a:pPr>
            <a:r>
              <a:rPr lang="tr-TR" sz="2400" b="1" u="sng" dirty="0" smtClean="0">
                <a:latin typeface="Times New Roman" pitchFamily="18" charset="0"/>
                <a:cs typeface="Times New Roman" pitchFamily="18" charset="0"/>
              </a:rPr>
              <a:t>  HASTANELERDE </a:t>
            </a:r>
            <a:r>
              <a:rPr lang="tr-TR" sz="2400" b="1" u="sng" dirty="0">
                <a:latin typeface="Times New Roman" pitchFamily="18" charset="0"/>
                <a:cs typeface="Times New Roman" pitchFamily="18" charset="0"/>
              </a:rPr>
              <a:t>ÇATIŞMA NEDENLERİ</a:t>
            </a:r>
            <a:endParaRPr lang="tr-TR" sz="2400" dirty="0">
              <a:latin typeface="Times New Roman" pitchFamily="18" charset="0"/>
              <a:cs typeface="Times New Roman" pitchFamily="18" charset="0"/>
            </a:endParaRPr>
          </a:p>
          <a:p>
            <a:pPr lvl="0" algn="ctr"/>
            <a:r>
              <a:rPr lang="tr-TR" sz="2400" dirty="0">
                <a:latin typeface="Times New Roman" pitchFamily="18" charset="0"/>
                <a:cs typeface="Times New Roman" pitchFamily="18" charset="0"/>
              </a:rPr>
              <a:t>1.</a:t>
            </a:r>
            <a:r>
              <a:rPr lang="en-US" sz="2400" dirty="0" err="1">
                <a:latin typeface="Times New Roman" pitchFamily="18" charset="0"/>
                <a:cs typeface="Times New Roman" pitchFamily="18" charset="0"/>
              </a:rPr>
              <a:t>İletişim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Yetersizliği</a:t>
            </a:r>
            <a:endParaRPr lang="tr-TR" sz="2400" dirty="0">
              <a:latin typeface="Times New Roman" pitchFamily="18" charset="0"/>
              <a:cs typeface="Times New Roman" pitchFamily="18" charset="0"/>
            </a:endParaRPr>
          </a:p>
          <a:p>
            <a:pPr lvl="0" algn="ctr"/>
            <a:r>
              <a:rPr lang="tr-TR" sz="2400" dirty="0">
                <a:latin typeface="Times New Roman" pitchFamily="18" charset="0"/>
                <a:cs typeface="Times New Roman" pitchFamily="18" charset="0"/>
              </a:rPr>
              <a:t>2-Kişilerarası Karşılıklı Bağımlılık</a:t>
            </a:r>
          </a:p>
          <a:p>
            <a:pPr lvl="0" algn="ctr"/>
            <a:r>
              <a:rPr lang="tr-TR" sz="2400" dirty="0">
                <a:latin typeface="Times New Roman" pitchFamily="18" charset="0"/>
                <a:cs typeface="Times New Roman" pitchFamily="18" charset="0"/>
              </a:rPr>
              <a:t>3-Amaç Ve Rol Farklılıkları</a:t>
            </a:r>
          </a:p>
          <a:p>
            <a:pPr lvl="0" algn="ctr"/>
            <a:r>
              <a:rPr lang="tr-TR" sz="2400" dirty="0">
                <a:latin typeface="Times New Roman" pitchFamily="18" charset="0"/>
                <a:cs typeface="Times New Roman" pitchFamily="18" charset="0"/>
              </a:rPr>
              <a:t>4-Ortak Kaynak Kullanımı</a:t>
            </a:r>
          </a:p>
          <a:p>
            <a:pPr lvl="0" algn="ctr"/>
            <a:r>
              <a:rPr lang="tr-TR" sz="2400" dirty="0">
                <a:latin typeface="Times New Roman" pitchFamily="18" charset="0"/>
                <a:cs typeface="Times New Roman" pitchFamily="18" charset="0"/>
              </a:rPr>
              <a:t>5-Etkin Performans Değerlendirme ve Ödüllendirmenin Uygulanamaması</a:t>
            </a:r>
          </a:p>
          <a:p>
            <a:pPr lvl="0" algn="ctr"/>
            <a:r>
              <a:rPr lang="tr-TR" sz="2400" dirty="0">
                <a:latin typeface="Times New Roman" pitchFamily="18" charset="0"/>
                <a:cs typeface="Times New Roman" pitchFamily="18" charset="0"/>
              </a:rPr>
              <a:t>6-Örgütsel Görev ve Sorumluluklardaki Karışıklıklar</a:t>
            </a:r>
          </a:p>
          <a:p>
            <a:pPr lvl="0" algn="ctr"/>
            <a:r>
              <a:rPr lang="tr-TR" sz="2400" dirty="0">
                <a:latin typeface="Times New Roman" pitchFamily="18" charset="0"/>
                <a:cs typeface="Times New Roman" pitchFamily="18" charset="0"/>
              </a:rPr>
              <a:t>7-Etkin Ekip Çalışmasının Uygulanamaması</a:t>
            </a:r>
          </a:p>
          <a:p>
            <a:pPr lvl="0" algn="ctr"/>
            <a:r>
              <a:rPr lang="tr-TR" sz="2400" dirty="0">
                <a:latin typeface="Times New Roman" pitchFamily="18" charset="0"/>
                <a:cs typeface="Times New Roman" pitchFamily="18" charset="0"/>
              </a:rPr>
              <a:t>8-Hastanede Çalışan Personelin Öğrenim Farklılıkları</a:t>
            </a:r>
          </a:p>
          <a:p>
            <a:pPr lvl="0" algn="ctr"/>
            <a:r>
              <a:rPr lang="tr-TR" sz="2400" dirty="0">
                <a:latin typeface="Times New Roman" pitchFamily="18" charset="0"/>
                <a:cs typeface="Times New Roman" pitchFamily="18" charset="0"/>
              </a:rPr>
              <a:t>9-Değer ve Algılayışlardaki Farklılıklar</a:t>
            </a:r>
          </a:p>
        </p:txBody>
      </p:sp>
      <p:pic>
        <p:nvPicPr>
          <p:cNvPr id="3"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8144" y="980728"/>
            <a:ext cx="2736304" cy="5189934"/>
          </a:xfrm>
          <a:prstGeom prst="rect">
            <a:avLst/>
          </a:prstGeom>
        </p:spPr>
      </p:pic>
    </p:spTree>
    <p:extLst>
      <p:ext uri="{BB962C8B-B14F-4D97-AF65-F5344CB8AC3E}">
        <p14:creationId xmlns:p14="http://schemas.microsoft.com/office/powerpoint/2010/main" val="39047360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779912" y="457200"/>
            <a:ext cx="4680520" cy="5714999"/>
          </a:xfrm>
        </p:spPr>
        <p:txBody>
          <a:bodyPr>
            <a:normAutofit/>
          </a:bodyPr>
          <a:lstStyle/>
          <a:p>
            <a:pPr marL="0" indent="0" algn="ctr">
              <a:buNone/>
              <a:defRPr b="1"/>
            </a:pPr>
            <a:endParaRPr lang="tr-TR" sz="2800" dirty="0" smtClean="0">
              <a:latin typeface="Times New Roman" pitchFamily="18" charset="0"/>
              <a:cs typeface="Times New Roman" pitchFamily="18" charset="0"/>
            </a:endParaRPr>
          </a:p>
          <a:p>
            <a:pPr algn="ctr">
              <a:buFontTx/>
              <a:buChar char="-"/>
              <a:defRPr b="1"/>
            </a:pPr>
            <a:r>
              <a:rPr lang="tr-TR" sz="2800" dirty="0" smtClean="0">
                <a:latin typeface="Times New Roman" pitchFamily="18" charset="0"/>
                <a:cs typeface="Times New Roman" pitchFamily="18" charset="0"/>
              </a:rPr>
              <a:t>Hastalar </a:t>
            </a:r>
            <a:r>
              <a:rPr lang="tr-TR" sz="2800" dirty="0">
                <a:latin typeface="Times New Roman" pitchFamily="18" charset="0"/>
                <a:cs typeface="Times New Roman" pitchFamily="18" charset="0"/>
              </a:rPr>
              <a:t>yoğun duygularla gelir: korku, belirsizlik, öfke, çaresizlik</a:t>
            </a:r>
            <a:r>
              <a:rPr lang="tr-TR" sz="2800" dirty="0" smtClean="0">
                <a:latin typeface="Times New Roman" pitchFamily="18" charset="0"/>
                <a:cs typeface="Times New Roman" pitchFamily="18" charset="0"/>
              </a:rPr>
              <a:t>.</a:t>
            </a:r>
          </a:p>
          <a:p>
            <a:pPr marL="0" indent="0" algn="ctr">
              <a:buNone/>
              <a:defRPr b="1"/>
            </a:pPr>
            <a:r>
              <a:rPr lang="tr-TR" sz="2800" dirty="0">
                <a:latin typeface="Times New Roman" pitchFamily="18" charset="0"/>
                <a:cs typeface="Times New Roman" pitchFamily="18" charset="0"/>
              </a:rPr>
              <a:t/>
            </a:r>
            <a:br>
              <a:rPr lang="tr-TR" sz="2800" dirty="0">
                <a:latin typeface="Times New Roman" pitchFamily="18" charset="0"/>
                <a:cs typeface="Times New Roman" pitchFamily="18" charset="0"/>
              </a:rPr>
            </a:br>
            <a:r>
              <a:rPr lang="tr-TR" sz="2800" dirty="0">
                <a:latin typeface="Times New Roman" pitchFamily="18" charset="0"/>
                <a:cs typeface="Times New Roman" pitchFamily="18" charset="0"/>
              </a:rPr>
              <a:t>- Güvenli bir ilişki alanı sunmak, duygusal yükü hafifletir</a:t>
            </a:r>
            <a:r>
              <a:rPr lang="tr-TR" sz="2800" dirty="0" smtClean="0">
                <a:latin typeface="Times New Roman" pitchFamily="18" charset="0"/>
                <a:cs typeface="Times New Roman" pitchFamily="18" charset="0"/>
              </a:rPr>
              <a:t>.</a:t>
            </a:r>
          </a:p>
          <a:p>
            <a:pPr marL="0" indent="0" algn="ctr">
              <a:buNone/>
              <a:defRPr b="1"/>
            </a:pPr>
            <a:r>
              <a:rPr lang="tr-TR" sz="2800" dirty="0">
                <a:latin typeface="Times New Roman" pitchFamily="18" charset="0"/>
                <a:cs typeface="Times New Roman" pitchFamily="18" charset="0"/>
              </a:rPr>
              <a:t/>
            </a:r>
            <a:br>
              <a:rPr lang="tr-TR" sz="2800" dirty="0">
                <a:latin typeface="Times New Roman" pitchFamily="18" charset="0"/>
                <a:cs typeface="Times New Roman" pitchFamily="18" charset="0"/>
              </a:rPr>
            </a:br>
            <a:r>
              <a:rPr lang="tr-TR" sz="2800" dirty="0">
                <a:latin typeface="Times New Roman" pitchFamily="18" charset="0"/>
                <a:cs typeface="Times New Roman" pitchFamily="18" charset="0"/>
              </a:rPr>
              <a:t>- Bizler hem şifa sürecinin parçası, hem de duygusal yükün tanığıyız.</a:t>
            </a:r>
          </a:p>
          <a:p>
            <a:endParaRPr lang="tr-TR" dirty="0"/>
          </a:p>
        </p:txBody>
      </p:sp>
      <p:pic>
        <p:nvPicPr>
          <p:cNvPr id="4" name="Content Placeholder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1124744"/>
            <a:ext cx="3312368" cy="4680520"/>
          </a:xfrm>
          <a:prstGeom prst="rect">
            <a:avLst/>
          </a:prstGeom>
        </p:spPr>
      </p:pic>
    </p:spTree>
    <p:extLst>
      <p:ext uri="{BB962C8B-B14F-4D97-AF65-F5344CB8AC3E}">
        <p14:creationId xmlns:p14="http://schemas.microsoft.com/office/powerpoint/2010/main" val="252141793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0" algn="ctr"/>
            <a:r>
              <a:rPr lang="en-US" sz="2400" dirty="0" err="1">
                <a:latin typeface="Times New Roman" pitchFamily="18" charset="0"/>
                <a:cs typeface="Times New Roman" pitchFamily="18" charset="0"/>
              </a:rPr>
              <a:t>Birey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ya</a:t>
            </a:r>
            <a:r>
              <a:rPr lang="en-US" sz="2400" dirty="0">
                <a:latin typeface="Times New Roman" pitchFamily="18" charset="0"/>
                <a:cs typeface="Times New Roman" pitchFamily="18" charset="0"/>
              </a:rPr>
              <a:t> da </a:t>
            </a:r>
            <a:r>
              <a:rPr lang="en-US" sz="2400" dirty="0" err="1">
                <a:latin typeface="Times New Roman" pitchFamily="18" charset="0"/>
                <a:cs typeface="Times New Roman" pitchFamily="18" charset="0"/>
              </a:rPr>
              <a:t>grupların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belirli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olay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gelişmeleri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farklı</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şekilde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algılamaları</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çatışmaya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neden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olabilir</a:t>
            </a:r>
            <a:r>
              <a:rPr lang="tr-TR" sz="2400" dirty="0">
                <a:latin typeface="Times New Roman" pitchFamily="18" charset="0"/>
                <a:cs typeface="Times New Roman" pitchFamily="18" charset="0"/>
              </a:rPr>
              <a:t>.</a:t>
            </a:r>
          </a:p>
          <a:p>
            <a:pPr lvl="0" algn="ctr"/>
            <a:r>
              <a:rPr lang="en-US" sz="2400" dirty="0" err="1">
                <a:latin typeface="Times New Roman" pitchFamily="18" charset="0"/>
                <a:cs typeface="Times New Roman" pitchFamily="18" charset="0"/>
              </a:rPr>
              <a:t>Örneğin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hekimlerle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hemşireler</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arasında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algılama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farklılıklarına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ilişkin</a:t>
            </a:r>
            <a:r>
              <a:rPr lang="en-US" sz="2400" dirty="0">
                <a:latin typeface="Times New Roman" pitchFamily="18" charset="0"/>
                <a:cs typeface="Times New Roman" pitchFamily="18" charset="0"/>
              </a:rPr>
              <a:t> en </a:t>
            </a:r>
            <a:r>
              <a:rPr lang="en-US" sz="2400" dirty="0" err="1">
                <a:latin typeface="Times New Roman" pitchFamily="18" charset="0"/>
                <a:cs typeface="Times New Roman" pitchFamily="18" charset="0"/>
              </a:rPr>
              <a:t>önemli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çatışmalar</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kendilerinin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birbirlerinin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rollerini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farklı</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algılamalarından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kaynaklanmaktadır</a:t>
            </a:r>
            <a:r>
              <a:rPr lang="en-US" sz="2400" dirty="0">
                <a:latin typeface="Times New Roman" pitchFamily="18" charset="0"/>
                <a:cs typeface="Times New Roman" pitchFamily="18" charset="0"/>
              </a:rPr>
              <a:t>.</a:t>
            </a:r>
            <a:endParaRPr lang="tr-TR" sz="2400" dirty="0">
              <a:latin typeface="Times New Roman" pitchFamily="18" charset="0"/>
              <a:cs typeface="Times New Roman" pitchFamily="18" charset="0"/>
            </a:endParaRPr>
          </a:p>
          <a:p>
            <a:endParaRPr lang="tr-TR" dirty="0"/>
          </a:p>
        </p:txBody>
      </p:sp>
      <p:sp>
        <p:nvSpPr>
          <p:cNvPr id="3" name="Title 2"/>
          <p:cNvSpPr>
            <a:spLocks noGrp="1"/>
          </p:cNvSpPr>
          <p:nvPr>
            <p:ph type="title"/>
          </p:nvPr>
        </p:nvSpPr>
        <p:spPr>
          <a:xfrm>
            <a:off x="4876800" y="457200"/>
            <a:ext cx="2819400" cy="3979912"/>
          </a:xfrm>
        </p:spPr>
        <p:txBody>
          <a:bodyPr>
            <a:normAutofit fontScale="90000"/>
          </a:bodyPr>
          <a:lstStyle/>
          <a:p>
            <a:pPr lvl="0" algn="ctr"/>
            <a:r>
              <a:rPr lang="tr-TR" sz="2400" dirty="0">
                <a:latin typeface="Times New Roman" pitchFamily="18" charset="0"/>
                <a:cs typeface="Times New Roman" pitchFamily="18" charset="0"/>
              </a:rPr>
              <a:t>Hemşireler farklı bir tepki karşılaştıklarında profesyonelliklerini korumalı,hasta için doğru olanı yaptıklarından emin olmalılar.</a:t>
            </a:r>
            <a:br>
              <a:rPr lang="tr-TR" sz="2400" dirty="0">
                <a:latin typeface="Times New Roman" pitchFamily="18" charset="0"/>
                <a:cs typeface="Times New Roman" pitchFamily="18" charset="0"/>
              </a:rPr>
            </a:br>
            <a:r>
              <a:rPr lang="tr-TR" sz="2400" dirty="0" smtClean="0">
                <a:latin typeface="Times New Roman" pitchFamily="18" charset="0"/>
                <a:cs typeface="Times New Roman" pitchFamily="18" charset="0"/>
              </a:rPr>
              <a:t>Her </a:t>
            </a:r>
            <a:r>
              <a:rPr lang="tr-TR" sz="2400" dirty="0">
                <a:latin typeface="Times New Roman" pitchFamily="18" charset="0"/>
                <a:cs typeface="Times New Roman" pitchFamily="18" charset="0"/>
              </a:rPr>
              <a:t>şeyden önce herkesin kötü bir günü vardır</a:t>
            </a:r>
            <a:r>
              <a:rPr lang="tr-TR" sz="2400" dirty="0"/>
              <a:t>.</a:t>
            </a:r>
            <a:r>
              <a:rPr lang="tr-TR" dirty="0"/>
              <a:t/>
            </a:r>
            <a:br>
              <a:rPr lang="tr-TR" dirty="0"/>
            </a:br>
            <a:endParaRPr lang="tr-TR" dirty="0"/>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4008" y="4194937"/>
            <a:ext cx="3744416" cy="2330407"/>
          </a:xfrm>
          <a:prstGeom prst="rect">
            <a:avLst/>
          </a:prstGeom>
        </p:spPr>
      </p:pic>
    </p:spTree>
    <p:extLst>
      <p:ext uri="{BB962C8B-B14F-4D97-AF65-F5344CB8AC3E}">
        <p14:creationId xmlns:p14="http://schemas.microsoft.com/office/powerpoint/2010/main" val="399269409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ctr"/>
            <a:r>
              <a:rPr lang="tr-TR" sz="2400" dirty="0">
                <a:latin typeface="Times New Roman" pitchFamily="18" charset="0"/>
                <a:cs typeface="Times New Roman" pitchFamily="18" charset="0"/>
              </a:rPr>
              <a:t>Sinirler gerildiği zaman, ordan uzaklaşabilirsiniz ama ne hissettiğinizi ve olan bu durumla ilgili konuşmak istediğinizi söyleme fırsatını kaçırmayın.</a:t>
            </a:r>
            <a:br>
              <a:rPr lang="tr-TR" sz="2400" dirty="0">
                <a:latin typeface="Times New Roman" pitchFamily="18" charset="0"/>
                <a:cs typeface="Times New Roman" pitchFamily="18" charset="0"/>
              </a:rPr>
            </a:br>
            <a:r>
              <a:rPr lang="tr-TR" sz="2400" dirty="0">
                <a:latin typeface="Times New Roman" pitchFamily="18" charset="0"/>
                <a:cs typeface="Times New Roman" pitchFamily="18" charset="0"/>
              </a:rPr>
              <a:t>Eğer bu sorunu birebir iletişimle çözemeyeceğinizi hissederseniz hemşire yöneticileriniz objektif olarak durumu değerlendirmelidir.</a:t>
            </a:r>
            <a:r>
              <a:rPr lang="tr-TR" dirty="0"/>
              <a:t/>
            </a:r>
            <a:br>
              <a:rPr lang="tr-TR" dirty="0"/>
            </a:br>
            <a:endParaRPr lang="tr-TR" dirty="0"/>
          </a:p>
        </p:txBody>
      </p:sp>
      <p:sp>
        <p:nvSpPr>
          <p:cNvPr id="3" name="Title 2"/>
          <p:cNvSpPr>
            <a:spLocks noGrp="1"/>
          </p:cNvSpPr>
          <p:nvPr>
            <p:ph type="title"/>
          </p:nvPr>
        </p:nvSpPr>
        <p:spPr>
          <a:xfrm>
            <a:off x="4876800" y="457200"/>
            <a:ext cx="2819400" cy="3403848"/>
          </a:xfrm>
        </p:spPr>
        <p:txBody>
          <a:bodyPr>
            <a:normAutofit fontScale="90000"/>
          </a:bodyPr>
          <a:lstStyle/>
          <a:p>
            <a:pPr algn="ctr"/>
            <a:r>
              <a:rPr lang="tr-TR" sz="2400" dirty="0">
                <a:latin typeface="Times New Roman" pitchFamily="18" charset="0"/>
                <a:cs typeface="Times New Roman" pitchFamily="18" charset="0"/>
              </a:rPr>
              <a:t>Eğer bu sorunu birebir iletişimle çözemeyeceğinizi hissederseniz hemşire yöneticileriniz objektif olarak durumu değerlendirmelidir.</a:t>
            </a:r>
            <a:br>
              <a:rPr lang="tr-TR" sz="2400" dirty="0">
                <a:latin typeface="Times New Roman" pitchFamily="18" charset="0"/>
                <a:cs typeface="Times New Roman" pitchFamily="18" charset="0"/>
              </a:rPr>
            </a:br>
            <a:endParaRPr lang="tr-TR" sz="2400" dirty="0">
              <a:latin typeface="Times New Roman" pitchFamily="18" charset="0"/>
              <a:cs typeface="Times New Roman" pitchFamily="18" charset="0"/>
            </a:endParaRPr>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27984" y="3314700"/>
            <a:ext cx="3816424" cy="3429000"/>
          </a:xfrm>
          <a:prstGeom prst="rect">
            <a:avLst/>
          </a:prstGeom>
        </p:spPr>
      </p:pic>
    </p:spTree>
    <p:extLst>
      <p:ext uri="{BB962C8B-B14F-4D97-AF65-F5344CB8AC3E}">
        <p14:creationId xmlns:p14="http://schemas.microsoft.com/office/powerpoint/2010/main" val="331807372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5536" y="548680"/>
            <a:ext cx="4320480" cy="5714999"/>
          </a:xfrm>
        </p:spPr>
        <p:txBody>
          <a:bodyPr/>
          <a:lstStyle/>
          <a:p>
            <a:pPr marL="0" indent="0" algn="ctr">
              <a:buNone/>
            </a:pPr>
            <a:r>
              <a:rPr lang="tr-TR" sz="2000" b="1" dirty="0">
                <a:latin typeface="Times New Roman" pitchFamily="18" charset="0"/>
                <a:cs typeface="Times New Roman" pitchFamily="18" charset="0"/>
              </a:rPr>
              <a:t>EKİP </a:t>
            </a:r>
            <a:r>
              <a:rPr lang="tr-TR" sz="2000" b="1" dirty="0" smtClean="0">
                <a:latin typeface="Times New Roman" pitchFamily="18" charset="0"/>
                <a:cs typeface="Times New Roman" pitchFamily="18" charset="0"/>
              </a:rPr>
              <a:t>ÇALIŞMASI</a:t>
            </a:r>
          </a:p>
          <a:p>
            <a:pPr marL="0" indent="0" algn="ctr">
              <a:buNone/>
            </a:pPr>
            <a:endParaRPr lang="tr-TR" sz="2000" b="1" dirty="0">
              <a:latin typeface="Times New Roman" pitchFamily="18" charset="0"/>
              <a:cs typeface="Times New Roman" pitchFamily="18" charset="0"/>
            </a:endParaRPr>
          </a:p>
          <a:p>
            <a:pPr marL="0" indent="0" algn="ctr">
              <a:buNone/>
            </a:pPr>
            <a:endParaRPr lang="tr-TR" sz="2000" b="1" dirty="0">
              <a:latin typeface="Times New Roman" pitchFamily="18" charset="0"/>
              <a:cs typeface="Times New Roman" pitchFamily="18" charset="0"/>
            </a:endParaRPr>
          </a:p>
          <a:p>
            <a:pPr algn="ctr"/>
            <a:r>
              <a:rPr lang="tr-TR" sz="2000" dirty="0">
                <a:latin typeface="Times New Roman" pitchFamily="18" charset="0"/>
                <a:cs typeface="Times New Roman" pitchFamily="18" charset="0"/>
              </a:rPr>
              <a:t>Profesyonel anlamda hiçbir meslek, hiçbir meslekten üstün ya da aşağı değildir. Her meslek değerlidir ve mesleklere saygı duyulması gerekir. Ekip çalışmasının olabilmesi için öncelikle ekip çalışması anlayışı ve inancının olması gerekmektedir. Ekip çalışmasına olan inancın tam olması başarıyı da beraberinde getirecek ve verimi artıracaktır.</a:t>
            </a:r>
          </a:p>
          <a:p>
            <a:endParaRPr lang="tr-TR" dirty="0"/>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48064" y="1268760"/>
            <a:ext cx="3429000" cy="3744416"/>
          </a:xfrm>
          <a:prstGeom prst="rect">
            <a:avLst/>
          </a:prstGeom>
        </p:spPr>
      </p:pic>
    </p:spTree>
    <p:extLst>
      <p:ext uri="{BB962C8B-B14F-4D97-AF65-F5344CB8AC3E}">
        <p14:creationId xmlns:p14="http://schemas.microsoft.com/office/powerpoint/2010/main" val="412882688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95536" y="2132856"/>
            <a:ext cx="7632848" cy="3960440"/>
          </a:xfrm>
        </p:spPr>
        <p:txBody>
          <a:bodyPr>
            <a:normAutofit fontScale="90000"/>
          </a:bodyPr>
          <a:lstStyle/>
          <a:p>
            <a:pPr algn="ctr"/>
            <a:r>
              <a:rPr lang="tr-TR" sz="3600" b="1" dirty="0" smtClean="0">
                <a:latin typeface="Times New Roman" pitchFamily="18" charset="0"/>
                <a:cs typeface="Times New Roman" pitchFamily="18" charset="0"/>
              </a:rPr>
              <a:t>Stres</a:t>
            </a:r>
            <a:br>
              <a:rPr lang="tr-TR" sz="3600" b="1" dirty="0" smtClean="0">
                <a:latin typeface="Times New Roman" pitchFamily="18" charset="0"/>
                <a:cs typeface="Times New Roman" pitchFamily="18" charset="0"/>
              </a:rPr>
            </a:br>
            <a:r>
              <a:rPr lang="tr-TR" sz="3600" b="1" dirty="0" smtClean="0">
                <a:latin typeface="Times New Roman" pitchFamily="18" charset="0"/>
                <a:cs typeface="Times New Roman" pitchFamily="18" charset="0"/>
              </a:rPr>
              <a:t/>
            </a:r>
            <a:br>
              <a:rPr lang="tr-TR" sz="3600" b="1" dirty="0" smtClean="0">
                <a:latin typeface="Times New Roman" pitchFamily="18" charset="0"/>
                <a:cs typeface="Times New Roman" pitchFamily="18" charset="0"/>
              </a:rPr>
            </a:br>
            <a:r>
              <a:rPr lang="tr-TR" sz="2000" dirty="0" smtClean="0">
                <a:latin typeface="Times New Roman" pitchFamily="18" charset="0"/>
                <a:cs typeface="Times New Roman" pitchFamily="18" charset="0"/>
              </a:rPr>
              <a:t>Tehdit edici ya da yıpratıcı olarak algılanan bir olaya (stresör), fizyolojik ve psikolojik tepkilerdir. </a:t>
            </a:r>
            <a:br>
              <a:rPr lang="tr-TR" sz="2000" dirty="0" smtClean="0">
                <a:latin typeface="Times New Roman" pitchFamily="18" charset="0"/>
                <a:cs typeface="Times New Roman" pitchFamily="18" charset="0"/>
              </a:rPr>
            </a:br>
            <a:r>
              <a:rPr lang="tr-TR" sz="2000" dirty="0">
                <a:latin typeface="Times New Roman" pitchFamily="18" charset="0"/>
                <a:cs typeface="Times New Roman" pitchFamily="18" charset="0"/>
              </a:rPr>
              <a:t/>
            </a:r>
            <a:br>
              <a:rPr lang="tr-TR" sz="2000" dirty="0">
                <a:latin typeface="Times New Roman" pitchFamily="18" charset="0"/>
                <a:cs typeface="Times New Roman" pitchFamily="18" charset="0"/>
              </a:rPr>
            </a:br>
            <a:r>
              <a:rPr lang="tr-TR" sz="2000" dirty="0" smtClean="0">
                <a:latin typeface="Times New Roman" pitchFamily="18" charset="0"/>
                <a:cs typeface="Times New Roman" pitchFamily="18" charset="0"/>
              </a:rPr>
              <a:t/>
            </a:r>
            <a:br>
              <a:rPr lang="tr-TR" sz="2000" dirty="0" smtClean="0">
                <a:latin typeface="Times New Roman" pitchFamily="18" charset="0"/>
                <a:cs typeface="Times New Roman" pitchFamily="18" charset="0"/>
              </a:rPr>
            </a:br>
            <a:r>
              <a:rPr lang="tr-TR" sz="2000" dirty="0" smtClean="0">
                <a:latin typeface="Times New Roman" pitchFamily="18" charset="0"/>
                <a:cs typeface="Times New Roman" pitchFamily="18" charset="0"/>
              </a:rPr>
              <a:t>Stres genelde hoş olmayan bir durum olarak ele alınsa da gerçekte hem olumsuz yönlere sahip olabilir. </a:t>
            </a:r>
            <a:br>
              <a:rPr lang="tr-TR" sz="2000" dirty="0" smtClean="0">
                <a:latin typeface="Times New Roman" pitchFamily="18" charset="0"/>
                <a:cs typeface="Times New Roman" pitchFamily="18" charset="0"/>
              </a:rPr>
            </a:br>
            <a:r>
              <a:rPr lang="tr-TR" sz="2000" dirty="0" smtClean="0">
                <a:latin typeface="Times New Roman" pitchFamily="18" charset="0"/>
                <a:cs typeface="Times New Roman" pitchFamily="18" charset="0"/>
              </a:rPr>
              <a:t/>
            </a:r>
            <a:br>
              <a:rPr lang="tr-TR" sz="2000" dirty="0" smtClean="0">
                <a:latin typeface="Times New Roman" pitchFamily="18" charset="0"/>
                <a:cs typeface="Times New Roman" pitchFamily="18" charset="0"/>
              </a:rPr>
            </a:br>
            <a:r>
              <a:rPr lang="tr-TR" sz="2000" b="1" dirty="0" smtClean="0">
                <a:latin typeface="Times New Roman" pitchFamily="18" charset="0"/>
                <a:cs typeface="Times New Roman" pitchFamily="18" charset="0"/>
              </a:rPr>
              <a:t>Strese Karşı Gösterilen Tepkiler</a:t>
            </a:r>
            <a:br>
              <a:rPr lang="tr-TR" sz="2000" b="1" dirty="0" smtClean="0">
                <a:latin typeface="Times New Roman" pitchFamily="18" charset="0"/>
                <a:cs typeface="Times New Roman" pitchFamily="18" charset="0"/>
              </a:rPr>
            </a:br>
            <a:r>
              <a:rPr lang="tr-TR" sz="2000" b="1" dirty="0" smtClean="0">
                <a:latin typeface="Times New Roman" pitchFamily="18" charset="0"/>
                <a:cs typeface="Times New Roman" pitchFamily="18" charset="0"/>
              </a:rPr>
              <a:t/>
            </a:r>
            <a:br>
              <a:rPr lang="tr-TR" sz="2000" b="1" dirty="0" smtClean="0">
                <a:latin typeface="Times New Roman" pitchFamily="18" charset="0"/>
                <a:cs typeface="Times New Roman" pitchFamily="18" charset="0"/>
              </a:rPr>
            </a:br>
            <a:r>
              <a:rPr lang="tr-TR" sz="2000" b="1" dirty="0" smtClean="0">
                <a:latin typeface="Times New Roman" pitchFamily="18" charset="0"/>
                <a:cs typeface="Times New Roman" pitchFamily="18" charset="0"/>
              </a:rPr>
              <a:t>*Fizyolojik Tepkiler                      * Psikolojik Tepkiler</a:t>
            </a:r>
            <a:br>
              <a:rPr lang="tr-TR" sz="2000" b="1" dirty="0" smtClean="0">
                <a:latin typeface="Times New Roman" pitchFamily="18" charset="0"/>
                <a:cs typeface="Times New Roman" pitchFamily="18" charset="0"/>
              </a:rPr>
            </a:br>
            <a:r>
              <a:rPr lang="tr-TR" sz="2000" b="1" dirty="0" smtClean="0">
                <a:latin typeface="Times New Roman" pitchFamily="18" charset="0"/>
                <a:cs typeface="Times New Roman" pitchFamily="18" charset="0"/>
              </a:rPr>
              <a:t>-Artan kalp atışı                                   - kaygı</a:t>
            </a:r>
            <a:br>
              <a:rPr lang="tr-TR" sz="2000" b="1" dirty="0" smtClean="0">
                <a:latin typeface="Times New Roman" pitchFamily="18" charset="0"/>
                <a:cs typeface="Times New Roman" pitchFamily="18" charset="0"/>
              </a:rPr>
            </a:br>
            <a:r>
              <a:rPr lang="tr-TR" sz="2000" b="1" dirty="0" smtClean="0">
                <a:latin typeface="Times New Roman" pitchFamily="18" charset="0"/>
                <a:cs typeface="Times New Roman" pitchFamily="18" charset="0"/>
              </a:rPr>
              <a:t>-solunum hızlanması                            - korku</a:t>
            </a:r>
            <a:br>
              <a:rPr lang="tr-TR" sz="2000" b="1" dirty="0" smtClean="0">
                <a:latin typeface="Times New Roman" pitchFamily="18" charset="0"/>
                <a:cs typeface="Times New Roman" pitchFamily="18" charset="0"/>
              </a:rPr>
            </a:br>
            <a:r>
              <a:rPr lang="tr-TR" sz="2000" b="1" dirty="0" smtClean="0">
                <a:latin typeface="Times New Roman" pitchFamily="18" charset="0"/>
                <a:cs typeface="Times New Roman" pitchFamily="18" charset="0"/>
              </a:rPr>
              <a:t>            -terleme, titreme                                   - hayal kırıklığı</a:t>
            </a:r>
            <a:br>
              <a:rPr lang="tr-TR" sz="2000" b="1" dirty="0" smtClean="0">
                <a:latin typeface="Times New Roman" pitchFamily="18" charset="0"/>
                <a:cs typeface="Times New Roman" pitchFamily="18" charset="0"/>
              </a:rPr>
            </a:br>
            <a:r>
              <a:rPr lang="tr-TR" sz="2000" b="1" dirty="0" smtClean="0">
                <a:latin typeface="Times New Roman" pitchFamily="18" charset="0"/>
                <a:cs typeface="Times New Roman" pitchFamily="18" charset="0"/>
              </a:rPr>
              <a:t>    -yüksek kan basıncı                              - ümitsizlik</a:t>
            </a:r>
            <a:endParaRPr lang="tr-TR" sz="2000" b="1" dirty="0">
              <a:latin typeface="Times New Roman" pitchFamily="18" charset="0"/>
              <a:cs typeface="Times New Roman" pitchFamily="18" charset="0"/>
            </a:endParaRPr>
          </a:p>
        </p:txBody>
      </p:sp>
      <p:pic>
        <p:nvPicPr>
          <p:cNvPr id="6"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04048" y="332656"/>
            <a:ext cx="3657600" cy="1916832"/>
          </a:xfrm>
          <a:prstGeom prst="rect">
            <a:avLst/>
          </a:prstGeom>
        </p:spPr>
      </p:pic>
    </p:spTree>
    <p:extLst>
      <p:ext uri="{BB962C8B-B14F-4D97-AF65-F5344CB8AC3E}">
        <p14:creationId xmlns:p14="http://schemas.microsoft.com/office/powerpoint/2010/main" val="227162181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457200"/>
            <a:ext cx="5987008" cy="5714999"/>
          </a:xfrm>
        </p:spPr>
        <p:txBody>
          <a:bodyPr>
            <a:normAutofit/>
          </a:bodyPr>
          <a:lstStyle/>
          <a:p>
            <a:pPr marL="0" indent="0" algn="ctr">
              <a:buNone/>
            </a:pPr>
            <a:r>
              <a:rPr lang="tr-TR" sz="3600" b="1" dirty="0" smtClean="0">
                <a:solidFill>
                  <a:srgbClr val="FF0000"/>
                </a:solidFill>
                <a:latin typeface="Times New Roman" pitchFamily="18" charset="0"/>
                <a:cs typeface="Times New Roman" pitchFamily="18" charset="0"/>
              </a:rPr>
              <a:t>İş Stresinin Durumsal Kaynakları</a:t>
            </a:r>
          </a:p>
          <a:p>
            <a:pPr marL="0" indent="0" algn="ctr">
              <a:buNone/>
            </a:pPr>
            <a:endParaRPr lang="tr-TR" sz="2000" b="1" dirty="0" smtClean="0">
              <a:solidFill>
                <a:srgbClr val="FF0000"/>
              </a:solidFill>
              <a:latin typeface="Times New Roman" pitchFamily="18" charset="0"/>
              <a:cs typeface="Times New Roman" pitchFamily="18" charset="0"/>
            </a:endParaRPr>
          </a:p>
          <a:p>
            <a:pPr marL="0" indent="0">
              <a:buNone/>
            </a:pPr>
            <a:r>
              <a:rPr lang="tr-TR" sz="2000" b="1" u="sng" dirty="0" smtClean="0">
                <a:solidFill>
                  <a:srgbClr val="FF0000"/>
                </a:solidFill>
                <a:latin typeface="Times New Roman" pitchFamily="18" charset="0"/>
                <a:cs typeface="Times New Roman" pitchFamily="18" charset="0"/>
              </a:rPr>
              <a:t>* Göreve Bağlı Stresörler:</a:t>
            </a:r>
          </a:p>
          <a:p>
            <a:pPr>
              <a:buFont typeface="Arial" charset="0"/>
              <a:buChar char="•"/>
            </a:pPr>
            <a:r>
              <a:rPr lang="tr-TR" sz="2000" b="1" dirty="0" smtClean="0">
                <a:latin typeface="Times New Roman" pitchFamily="18" charset="0"/>
                <a:cs typeface="Times New Roman" pitchFamily="18" charset="0"/>
              </a:rPr>
              <a:t>Yoğun çalışma temposu</a:t>
            </a:r>
          </a:p>
          <a:p>
            <a:pPr>
              <a:buFont typeface="Arial" charset="0"/>
              <a:buChar char="•"/>
            </a:pPr>
            <a:r>
              <a:rPr lang="tr-TR" sz="2000" b="1" dirty="0" smtClean="0">
                <a:latin typeface="Times New Roman" pitchFamily="18" charset="0"/>
                <a:cs typeface="Times New Roman" pitchFamily="18" charset="0"/>
              </a:rPr>
              <a:t>Uzun nöbetler ve duygusal yıpranma riski.</a:t>
            </a:r>
          </a:p>
          <a:p>
            <a:pPr marL="0" indent="0">
              <a:buNone/>
            </a:pPr>
            <a:r>
              <a:rPr lang="tr-TR" sz="2000" b="1" u="sng" dirty="0" smtClean="0">
                <a:solidFill>
                  <a:srgbClr val="FF0000"/>
                </a:solidFill>
                <a:latin typeface="Times New Roman" pitchFamily="18" charset="0"/>
                <a:cs typeface="Times New Roman" pitchFamily="18" charset="0"/>
              </a:rPr>
              <a:t>*Role Bağlı Stresörler:</a:t>
            </a:r>
          </a:p>
          <a:p>
            <a:r>
              <a:rPr lang="tr-TR" sz="2000" b="1" dirty="0" smtClean="0">
                <a:latin typeface="Times New Roman" pitchFamily="18" charset="0"/>
                <a:cs typeface="Times New Roman" pitchFamily="18" charset="0"/>
              </a:rPr>
              <a:t>İş belirsizliği</a:t>
            </a:r>
          </a:p>
          <a:p>
            <a:r>
              <a:rPr lang="tr-TR" sz="2000" b="1" dirty="0" smtClean="0">
                <a:latin typeface="Times New Roman" pitchFamily="18" charset="0"/>
                <a:cs typeface="Times New Roman" pitchFamily="18" charset="0"/>
              </a:rPr>
              <a:t>Kontrol eksikliği</a:t>
            </a:r>
          </a:p>
          <a:p>
            <a:r>
              <a:rPr lang="tr-TR" sz="2000" b="1" dirty="0" smtClean="0">
                <a:latin typeface="Times New Roman" pitchFamily="18" charset="0"/>
                <a:cs typeface="Times New Roman" pitchFamily="18" charset="0"/>
              </a:rPr>
              <a:t>Fiziksel çalışma koşulları</a:t>
            </a:r>
          </a:p>
          <a:p>
            <a:r>
              <a:rPr lang="tr-TR" sz="2000" b="1" dirty="0" smtClean="0">
                <a:latin typeface="Times New Roman" pitchFamily="18" charset="0"/>
                <a:cs typeface="Times New Roman" pitchFamily="18" charset="0"/>
              </a:rPr>
              <a:t>Kişiler arası stres</a:t>
            </a:r>
          </a:p>
          <a:p>
            <a:r>
              <a:rPr lang="tr-TR" sz="2000" b="1" dirty="0" smtClean="0">
                <a:latin typeface="Times New Roman" pitchFamily="18" charset="0"/>
                <a:cs typeface="Times New Roman" pitchFamily="18" charset="0"/>
              </a:rPr>
              <a:t>Taciz</a:t>
            </a:r>
          </a:p>
          <a:p>
            <a:r>
              <a:rPr lang="tr-TR" sz="2000" b="1" dirty="0" smtClean="0">
                <a:latin typeface="Times New Roman" pitchFamily="18" charset="0"/>
                <a:cs typeface="Times New Roman" pitchFamily="18" charset="0"/>
              </a:rPr>
              <a:t>İş aile çatışması</a:t>
            </a:r>
          </a:p>
          <a:p>
            <a:r>
              <a:rPr lang="tr-TR" sz="2000" b="1" dirty="0" smtClean="0">
                <a:latin typeface="Times New Roman" pitchFamily="18" charset="0"/>
                <a:cs typeface="Times New Roman" pitchFamily="18" charset="0"/>
              </a:rPr>
              <a:t>Örgütsel değişim</a:t>
            </a:r>
          </a:p>
          <a:p>
            <a:pPr marL="0" indent="0">
              <a:buNone/>
            </a:pPr>
            <a:endParaRPr lang="tr-TR" sz="2000" b="1" dirty="0">
              <a:latin typeface="Times New Roman" pitchFamily="18" charset="0"/>
              <a:cs typeface="Times New Roman" pitchFamily="18" charset="0"/>
            </a:endParaRPr>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23928" y="3140968"/>
            <a:ext cx="4464496" cy="3312368"/>
          </a:xfrm>
          <a:prstGeom prst="rect">
            <a:avLst/>
          </a:prstGeom>
        </p:spPr>
      </p:pic>
    </p:spTree>
    <p:extLst>
      <p:ext uri="{BB962C8B-B14F-4D97-AF65-F5344CB8AC3E}">
        <p14:creationId xmlns:p14="http://schemas.microsoft.com/office/powerpoint/2010/main" val="265808112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457201"/>
            <a:ext cx="7499176" cy="2755776"/>
          </a:xfrm>
        </p:spPr>
        <p:txBody>
          <a:bodyPr/>
          <a:lstStyle/>
          <a:p>
            <a:pPr marL="0" indent="0" algn="ctr">
              <a:buNone/>
            </a:pPr>
            <a:r>
              <a:rPr lang="tr-TR" sz="2800" b="1" u="sng" dirty="0" smtClean="0">
                <a:latin typeface="Times New Roman" pitchFamily="18" charset="0"/>
                <a:cs typeface="Times New Roman" pitchFamily="18" charset="0"/>
              </a:rPr>
              <a:t>Ayrıca</a:t>
            </a:r>
          </a:p>
          <a:p>
            <a:pPr marL="0" indent="0" algn="ctr">
              <a:buNone/>
            </a:pPr>
            <a:endParaRPr lang="tr-TR" sz="2800" b="1" u="sng" dirty="0" smtClean="0">
              <a:latin typeface="Times New Roman" pitchFamily="18" charset="0"/>
              <a:cs typeface="Times New Roman" pitchFamily="18" charset="0"/>
            </a:endParaRPr>
          </a:p>
          <a:p>
            <a:pPr algn="ctr"/>
            <a:r>
              <a:rPr lang="tr-TR" sz="2000" b="1" dirty="0" smtClean="0">
                <a:latin typeface="Times New Roman" pitchFamily="18" charset="0"/>
                <a:cs typeface="Times New Roman" pitchFamily="18" charset="0"/>
              </a:rPr>
              <a:t>Travmatik olaylara tanık olma, (ölüm, acil müdahale, hasta kaybı gibi)</a:t>
            </a:r>
          </a:p>
          <a:p>
            <a:pPr algn="ctr"/>
            <a:r>
              <a:rPr lang="tr-TR" sz="2000" b="1" dirty="0" smtClean="0">
                <a:latin typeface="Times New Roman" pitchFamily="18" charset="0"/>
                <a:cs typeface="Times New Roman" pitchFamily="18" charset="0"/>
              </a:rPr>
              <a:t>Hasta ve hasta yakınlarının aşırı beklenti ve talepleri</a:t>
            </a:r>
          </a:p>
          <a:p>
            <a:r>
              <a:rPr lang="tr-TR" sz="2000" b="1" dirty="0" smtClean="0">
                <a:latin typeface="Times New Roman" pitchFamily="18" charset="0"/>
                <a:cs typeface="Times New Roman" pitchFamily="18" charset="0"/>
              </a:rPr>
              <a:t>Tükenmişlik kaygı bozukluğu ve depresyon gibi riskleri artırıyor</a:t>
            </a:r>
            <a:r>
              <a:rPr lang="tr-TR" dirty="0" smtClean="0"/>
              <a:t>. </a:t>
            </a:r>
            <a:endParaRPr lang="tr-TR" dirty="0"/>
          </a:p>
        </p:txBody>
      </p:sp>
      <p:pic>
        <p:nvPicPr>
          <p:cNvPr id="5"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3837891"/>
            <a:ext cx="2676525" cy="1714500"/>
          </a:xfrm>
          <a:prstGeom prst="rect">
            <a:avLst/>
          </a:prstGeom>
        </p:spPr>
      </p:pic>
      <p:pic>
        <p:nvPicPr>
          <p:cNvPr id="6" name="Content Placeholder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23928" y="3837892"/>
            <a:ext cx="1981200" cy="1798513"/>
          </a:xfrm>
          <a:prstGeom prst="rect">
            <a:avLst/>
          </a:prstGeom>
        </p:spPr>
      </p:pic>
      <p:pic>
        <p:nvPicPr>
          <p:cNvPr id="7" name="Content Placeholder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34116" y="3837892"/>
            <a:ext cx="1872208" cy="1798513"/>
          </a:xfrm>
          <a:prstGeom prst="rect">
            <a:avLst/>
          </a:prstGeom>
        </p:spPr>
      </p:pic>
    </p:spTree>
    <p:extLst>
      <p:ext uri="{BB962C8B-B14F-4D97-AF65-F5344CB8AC3E}">
        <p14:creationId xmlns:p14="http://schemas.microsoft.com/office/powerpoint/2010/main" val="113297348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457200"/>
            <a:ext cx="4114800" cy="5714999"/>
          </a:xfrm>
        </p:spPr>
        <p:txBody>
          <a:bodyPr>
            <a:normAutofit/>
          </a:bodyPr>
          <a:lstStyle/>
          <a:p>
            <a:pPr marL="0" indent="0" algn="ctr">
              <a:buNone/>
            </a:pPr>
            <a:r>
              <a:rPr lang="tr-TR" sz="2400" b="1" dirty="0" smtClean="0">
                <a:latin typeface="Times New Roman" pitchFamily="18" charset="0"/>
                <a:cs typeface="Times New Roman" pitchFamily="18" charset="0"/>
              </a:rPr>
              <a:t>Psikolojik Dayanıklılık</a:t>
            </a:r>
          </a:p>
          <a:p>
            <a:pPr marL="0" indent="0" algn="ctr">
              <a:buNone/>
            </a:pPr>
            <a:endParaRPr lang="tr-TR" sz="2400" b="1" dirty="0" smtClean="0">
              <a:latin typeface="Times New Roman" pitchFamily="18" charset="0"/>
              <a:cs typeface="Times New Roman" pitchFamily="18" charset="0"/>
            </a:endParaRPr>
          </a:p>
          <a:p>
            <a:pPr marL="0" indent="0" algn="ctr">
              <a:buNone/>
            </a:pPr>
            <a:r>
              <a:rPr lang="tr-TR" sz="2400" b="1" dirty="0" smtClean="0">
                <a:latin typeface="Times New Roman" pitchFamily="18" charset="0"/>
                <a:cs typeface="Times New Roman" pitchFamily="18" charset="0"/>
              </a:rPr>
              <a:t>*</a:t>
            </a:r>
            <a:r>
              <a:rPr lang="tr-TR" sz="2400" dirty="0" smtClean="0">
                <a:latin typeface="Times New Roman" pitchFamily="18" charset="0"/>
                <a:cs typeface="Times New Roman" pitchFamily="18" charset="0"/>
              </a:rPr>
              <a:t>zorluk ve stres karşısında toparlanabilme ve uyum sağlayabilme kaapsitesidir. </a:t>
            </a:r>
          </a:p>
          <a:p>
            <a:pPr marL="0" indent="0" algn="ctr">
              <a:buNone/>
            </a:pPr>
            <a:r>
              <a:rPr lang="tr-TR" sz="2400" dirty="0" smtClean="0">
                <a:latin typeface="Times New Roman" pitchFamily="18" charset="0"/>
                <a:cs typeface="Times New Roman" pitchFamily="18" charset="0"/>
              </a:rPr>
              <a:t>*’yıkılmadan esnemek öğrenerek güçlenmek’.</a:t>
            </a:r>
          </a:p>
          <a:p>
            <a:pPr marL="0" indent="0" algn="ctr">
              <a:buNone/>
            </a:pPr>
            <a:r>
              <a:rPr lang="tr-TR" sz="2400" dirty="0" smtClean="0">
                <a:latin typeface="Times New Roman" pitchFamily="18" charset="0"/>
                <a:cs typeface="Times New Roman" pitchFamily="18" charset="0"/>
              </a:rPr>
              <a:t>*doğuştan gelen bir özelliktir ve geliştirilebilir. </a:t>
            </a:r>
          </a:p>
          <a:p>
            <a:pPr marL="0" indent="0" algn="ctr">
              <a:buNone/>
            </a:pPr>
            <a:endParaRPr lang="tr-TR" sz="2400" dirty="0" smtClean="0">
              <a:latin typeface="Times New Roman" pitchFamily="18" charset="0"/>
              <a:cs typeface="Times New Roman" pitchFamily="18" charset="0"/>
            </a:endParaRPr>
          </a:p>
          <a:p>
            <a:pPr marL="0" indent="0" algn="ctr">
              <a:buNone/>
            </a:pPr>
            <a:endParaRPr lang="tr-TR" sz="2400" dirty="0" smtClean="0">
              <a:latin typeface="Times New Roman" pitchFamily="18" charset="0"/>
              <a:cs typeface="Times New Roman" pitchFamily="18" charset="0"/>
            </a:endParaRPr>
          </a:p>
          <a:p>
            <a:pPr algn="just"/>
            <a:endParaRPr lang="tr-TR" sz="2400" dirty="0">
              <a:latin typeface="Times New Roman" pitchFamily="18" charset="0"/>
              <a:cs typeface="Times New Roman" pitchFamily="18" charset="0"/>
            </a:endParaRPr>
          </a:p>
        </p:txBody>
      </p:sp>
      <p:pic>
        <p:nvPicPr>
          <p:cNvPr id="4"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88024" y="836712"/>
            <a:ext cx="3657600" cy="4464496"/>
          </a:xfrm>
          <a:prstGeom prst="rect">
            <a:avLst/>
          </a:prstGeom>
        </p:spPr>
      </p:pic>
    </p:spTree>
    <p:extLst>
      <p:ext uri="{BB962C8B-B14F-4D97-AF65-F5344CB8AC3E}">
        <p14:creationId xmlns:p14="http://schemas.microsoft.com/office/powerpoint/2010/main" val="30762218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457200"/>
            <a:ext cx="4330824" cy="5714999"/>
          </a:xfrm>
        </p:spPr>
        <p:txBody>
          <a:bodyPr>
            <a:normAutofit/>
          </a:bodyPr>
          <a:lstStyle/>
          <a:p>
            <a:pPr marL="0" indent="0" algn="ctr">
              <a:buNone/>
            </a:pPr>
            <a:r>
              <a:rPr lang="tr-TR" sz="2400" b="1" dirty="0" smtClean="0">
                <a:latin typeface="Times New Roman" pitchFamily="18" charset="0"/>
                <a:cs typeface="Times New Roman" pitchFamily="18" charset="0"/>
              </a:rPr>
              <a:t>ETKİLİ STRES YÖNETİMİ YÖNTEMLERİ </a:t>
            </a:r>
          </a:p>
          <a:p>
            <a:pPr marL="0" indent="0" algn="ctr">
              <a:buNone/>
            </a:pPr>
            <a:r>
              <a:rPr lang="tr-TR" sz="2400" dirty="0" smtClean="0">
                <a:solidFill>
                  <a:srgbClr val="FF0000"/>
                </a:solidFill>
                <a:latin typeface="Times New Roman" pitchFamily="18" charset="0"/>
                <a:cs typeface="Times New Roman" pitchFamily="18" charset="0"/>
              </a:rPr>
              <a:t>Zihinsel teknikler:</a:t>
            </a:r>
          </a:p>
          <a:p>
            <a:pPr marL="0" indent="0" algn="ctr">
              <a:buNone/>
            </a:pPr>
            <a:r>
              <a:rPr lang="tr-TR" sz="2400" dirty="0" smtClean="0">
                <a:solidFill>
                  <a:schemeClr val="tx1"/>
                </a:solidFill>
                <a:latin typeface="Times New Roman" pitchFamily="18" charset="0"/>
                <a:cs typeface="Times New Roman" pitchFamily="18" charset="0"/>
              </a:rPr>
              <a:t>*nefes egzersizleri, meditasyon </a:t>
            </a:r>
          </a:p>
          <a:p>
            <a:pPr marL="0" indent="0" algn="ctr">
              <a:buNone/>
            </a:pPr>
            <a:r>
              <a:rPr lang="tr-TR" sz="2400" dirty="0" smtClean="0">
                <a:solidFill>
                  <a:schemeClr val="tx1"/>
                </a:solidFill>
                <a:latin typeface="Times New Roman" pitchFamily="18" charset="0"/>
                <a:cs typeface="Times New Roman" pitchFamily="18" charset="0"/>
              </a:rPr>
              <a:t>*pozitif iç konuşma</a:t>
            </a:r>
          </a:p>
          <a:p>
            <a:pPr marL="0" indent="0" algn="ctr">
              <a:buNone/>
            </a:pPr>
            <a:r>
              <a:rPr lang="tr-TR" sz="2400" dirty="0" smtClean="0">
                <a:solidFill>
                  <a:srgbClr val="FF0000"/>
                </a:solidFill>
                <a:latin typeface="Times New Roman" pitchFamily="18" charset="0"/>
                <a:cs typeface="Times New Roman" pitchFamily="18" charset="0"/>
              </a:rPr>
              <a:t>Davranışsal teknikler:</a:t>
            </a:r>
          </a:p>
          <a:p>
            <a:pPr marL="0" indent="0" algn="ctr">
              <a:buNone/>
            </a:pPr>
            <a:r>
              <a:rPr lang="tr-TR" sz="2400" dirty="0" smtClean="0">
                <a:solidFill>
                  <a:schemeClr val="tx1"/>
                </a:solidFill>
                <a:latin typeface="Times New Roman" pitchFamily="18" charset="0"/>
                <a:cs typeface="Times New Roman" pitchFamily="18" charset="0"/>
              </a:rPr>
              <a:t>*fiziksel aktivite</a:t>
            </a:r>
          </a:p>
          <a:p>
            <a:pPr marL="0" indent="0" algn="ctr">
              <a:buNone/>
            </a:pPr>
            <a:r>
              <a:rPr lang="tr-TR" sz="2400" dirty="0" smtClean="0">
                <a:solidFill>
                  <a:schemeClr val="tx1"/>
                </a:solidFill>
                <a:latin typeface="Times New Roman" pitchFamily="18" charset="0"/>
                <a:cs typeface="Times New Roman" pitchFamily="18" charset="0"/>
              </a:rPr>
              <a:t>Hobi edinme, doğaya çıkma</a:t>
            </a:r>
          </a:p>
          <a:p>
            <a:pPr marL="0" indent="0" algn="ctr">
              <a:buNone/>
            </a:pPr>
            <a:r>
              <a:rPr lang="tr-TR" sz="2400" dirty="0" smtClean="0">
                <a:solidFill>
                  <a:schemeClr val="tx1"/>
                </a:solidFill>
                <a:latin typeface="Times New Roman" pitchFamily="18" charset="0"/>
                <a:cs typeface="Times New Roman" pitchFamily="18" charset="0"/>
              </a:rPr>
              <a:t>Etkin zaman yönetimi</a:t>
            </a:r>
          </a:p>
          <a:p>
            <a:pPr marL="0" indent="0" algn="ctr">
              <a:buNone/>
            </a:pPr>
            <a:r>
              <a:rPr lang="tr-TR" sz="2400" dirty="0" smtClean="0">
                <a:solidFill>
                  <a:srgbClr val="FF0000"/>
                </a:solidFill>
                <a:latin typeface="Times New Roman" pitchFamily="18" charset="0"/>
                <a:cs typeface="Times New Roman" pitchFamily="18" charset="0"/>
              </a:rPr>
              <a:t>Profesyonel destek:</a:t>
            </a:r>
          </a:p>
          <a:p>
            <a:pPr marL="0" indent="0" algn="ctr">
              <a:buNone/>
            </a:pPr>
            <a:r>
              <a:rPr lang="tr-TR" sz="2400" dirty="0" smtClean="0">
                <a:solidFill>
                  <a:schemeClr val="tx1"/>
                </a:solidFill>
                <a:latin typeface="Times New Roman" pitchFamily="18" charset="0"/>
                <a:cs typeface="Times New Roman" pitchFamily="18" charset="0"/>
              </a:rPr>
              <a:t>*psikolojik danışmanlık</a:t>
            </a:r>
          </a:p>
          <a:p>
            <a:pPr marL="0" indent="0" algn="ctr">
              <a:buNone/>
            </a:pPr>
            <a:r>
              <a:rPr lang="tr-TR" sz="2400" dirty="0" smtClean="0">
                <a:solidFill>
                  <a:schemeClr val="tx1"/>
                </a:solidFill>
                <a:latin typeface="Times New Roman" pitchFamily="18" charset="0"/>
                <a:cs typeface="Times New Roman" pitchFamily="18" charset="0"/>
              </a:rPr>
              <a:t>*grup terapileri </a:t>
            </a:r>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48064" y="836712"/>
            <a:ext cx="3168352" cy="4968552"/>
          </a:xfrm>
          <a:prstGeom prst="rect">
            <a:avLst/>
          </a:prstGeom>
        </p:spPr>
      </p:pic>
    </p:spTree>
    <p:extLst>
      <p:ext uri="{BB962C8B-B14F-4D97-AF65-F5344CB8AC3E}">
        <p14:creationId xmlns:p14="http://schemas.microsoft.com/office/powerpoint/2010/main" val="369529845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lgn="ctr">
              <a:buNone/>
            </a:pPr>
            <a:r>
              <a:rPr lang="tr-TR" sz="2400" b="1" dirty="0" smtClean="0">
                <a:latin typeface="Times New Roman" pitchFamily="18" charset="0"/>
                <a:cs typeface="Times New Roman" pitchFamily="18" charset="0"/>
              </a:rPr>
              <a:t>Kurumların Rolü</a:t>
            </a:r>
          </a:p>
          <a:p>
            <a:pPr marL="0" indent="0" algn="ctr">
              <a:buNone/>
            </a:pPr>
            <a:r>
              <a:rPr lang="tr-TR" sz="2400" b="1" dirty="0" smtClean="0">
                <a:solidFill>
                  <a:srgbClr val="FF0000"/>
                </a:solidFill>
                <a:latin typeface="Times New Roman" pitchFamily="18" charset="0"/>
                <a:cs typeface="Times New Roman" pitchFamily="18" charset="0"/>
              </a:rPr>
              <a:t>Destekleyici Çalışma Ortamı </a:t>
            </a:r>
          </a:p>
          <a:p>
            <a:pPr marL="0" indent="0" algn="ctr">
              <a:buNone/>
            </a:pPr>
            <a:r>
              <a:rPr lang="tr-TR" sz="2400" dirty="0" smtClean="0">
                <a:solidFill>
                  <a:schemeClr val="tx1"/>
                </a:solidFill>
                <a:latin typeface="Times New Roman" pitchFamily="18" charset="0"/>
                <a:cs typeface="Times New Roman" pitchFamily="18" charset="0"/>
              </a:rPr>
              <a:t>*Adil İş Yükü Dağılımı</a:t>
            </a:r>
          </a:p>
          <a:p>
            <a:pPr marL="0" indent="0" algn="ctr">
              <a:buNone/>
            </a:pPr>
            <a:r>
              <a:rPr lang="tr-TR" sz="2400" dirty="0" smtClean="0">
                <a:solidFill>
                  <a:schemeClr val="tx1"/>
                </a:solidFill>
                <a:latin typeface="Times New Roman" pitchFamily="18" charset="0"/>
                <a:cs typeface="Times New Roman" pitchFamily="18" charset="0"/>
              </a:rPr>
              <a:t>*psikolojik destek hizmetlerine erişim </a:t>
            </a:r>
          </a:p>
          <a:p>
            <a:pPr marL="0" indent="0" algn="ctr">
              <a:buNone/>
            </a:pPr>
            <a:r>
              <a:rPr lang="tr-TR" sz="2400" dirty="0" smtClean="0">
                <a:solidFill>
                  <a:schemeClr val="tx1"/>
                </a:solidFill>
                <a:latin typeface="Times New Roman" pitchFamily="18" charset="0"/>
                <a:cs typeface="Times New Roman" pitchFamily="18" charset="0"/>
              </a:rPr>
              <a:t>*çalışanlara yönelik farkındalık ve eğitim programları</a:t>
            </a:r>
          </a:p>
          <a:p>
            <a:pPr marL="0" indent="0" algn="ctr">
              <a:buNone/>
            </a:pPr>
            <a:r>
              <a:rPr lang="tr-TR" sz="2400" dirty="0" smtClean="0">
                <a:solidFill>
                  <a:schemeClr val="tx1"/>
                </a:solidFill>
                <a:latin typeface="Times New Roman" pitchFamily="18" charset="0"/>
                <a:cs typeface="Times New Roman" pitchFamily="18" charset="0"/>
              </a:rPr>
              <a:t>*tükenmişlik taramaları ve önleyici müdahaleler</a:t>
            </a:r>
            <a:endParaRPr lang="tr-TR" sz="2400" dirty="0">
              <a:solidFill>
                <a:schemeClr val="tx1"/>
              </a:solidFill>
              <a:latin typeface="Times New Roman" pitchFamily="18" charset="0"/>
              <a:cs typeface="Times New Roman" pitchFamily="18" charset="0"/>
            </a:endParaRPr>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07484" y="1268760"/>
            <a:ext cx="4496963" cy="4536504"/>
          </a:xfrm>
          <a:prstGeom prst="rect">
            <a:avLst/>
          </a:prstGeom>
        </p:spPr>
      </p:pic>
    </p:spTree>
    <p:extLst>
      <p:ext uri="{BB962C8B-B14F-4D97-AF65-F5344CB8AC3E}">
        <p14:creationId xmlns:p14="http://schemas.microsoft.com/office/powerpoint/2010/main" val="124099146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7544" y="764704"/>
            <a:ext cx="3672407" cy="5184575"/>
          </a:xfrm>
        </p:spPr>
      </p:pic>
      <p:sp>
        <p:nvSpPr>
          <p:cNvPr id="3" name="Title 2"/>
          <p:cNvSpPr>
            <a:spLocks noGrp="1"/>
          </p:cNvSpPr>
          <p:nvPr>
            <p:ph type="title"/>
          </p:nvPr>
        </p:nvSpPr>
        <p:spPr>
          <a:xfrm>
            <a:off x="4499992" y="457200"/>
            <a:ext cx="3888432" cy="5852120"/>
          </a:xfrm>
        </p:spPr>
        <p:txBody>
          <a:bodyPr/>
          <a:lstStyle/>
          <a:p>
            <a:pPr algn="ctr"/>
            <a:r>
              <a:rPr lang="tr-TR" b="1" dirty="0" smtClean="0">
                <a:solidFill>
                  <a:srgbClr val="FF0000"/>
                </a:solidFill>
                <a:latin typeface="Times New Roman" pitchFamily="18" charset="0"/>
                <a:cs typeface="Times New Roman" pitchFamily="18" charset="0"/>
              </a:rPr>
              <a:t>Sağlık çalışanlarının iyi oluşu, hasta bakımını doğrudan etkiler.</a:t>
            </a:r>
            <a:br>
              <a:rPr lang="tr-TR" b="1" dirty="0" smtClean="0">
                <a:solidFill>
                  <a:srgbClr val="FF0000"/>
                </a:solidFill>
                <a:latin typeface="Times New Roman" pitchFamily="18" charset="0"/>
                <a:cs typeface="Times New Roman" pitchFamily="18" charset="0"/>
              </a:rPr>
            </a:br>
            <a:r>
              <a:rPr lang="tr-TR" b="1" dirty="0" smtClean="0">
                <a:solidFill>
                  <a:srgbClr val="FF0000"/>
                </a:solidFill>
                <a:latin typeface="Times New Roman" pitchFamily="18" charset="0"/>
                <a:cs typeface="Times New Roman" pitchFamily="18" charset="0"/>
              </a:rPr>
              <a:t>Stresle baş etmek ve etkin iletişim sadece bireyin değil tüm kurumun ortak </a:t>
            </a:r>
            <a:r>
              <a:rPr lang="tr-TR" b="1" u="sng" dirty="0" smtClean="0">
                <a:solidFill>
                  <a:srgbClr val="FF0000"/>
                </a:solidFill>
                <a:latin typeface="Times New Roman" pitchFamily="18" charset="0"/>
                <a:cs typeface="Times New Roman" pitchFamily="18" charset="0"/>
              </a:rPr>
              <a:t>SORUMLULUĞUDUR</a:t>
            </a:r>
            <a:r>
              <a:rPr lang="tr-TR" b="1" dirty="0" smtClean="0">
                <a:solidFill>
                  <a:srgbClr val="FF0000"/>
                </a:solidFill>
                <a:latin typeface="Times New Roman" pitchFamily="18" charset="0"/>
                <a:cs typeface="Times New Roman" pitchFamily="18" charset="0"/>
              </a:rPr>
              <a:t>.</a:t>
            </a:r>
            <a:r>
              <a:rPr lang="tr-TR" b="1" dirty="0" smtClean="0">
                <a:latin typeface="Times New Roman" pitchFamily="18" charset="0"/>
                <a:cs typeface="Times New Roman" pitchFamily="18" charset="0"/>
              </a:rPr>
              <a:t> </a:t>
            </a:r>
            <a:endParaRPr lang="tr-TR" b="1" dirty="0">
              <a:latin typeface="Times New Roman" pitchFamily="18" charset="0"/>
              <a:cs typeface="Times New Roman" pitchFamily="18" charset="0"/>
            </a:endParaRPr>
          </a:p>
        </p:txBody>
      </p:sp>
    </p:spTree>
    <p:extLst>
      <p:ext uri="{BB962C8B-B14F-4D97-AF65-F5344CB8AC3E}">
        <p14:creationId xmlns:p14="http://schemas.microsoft.com/office/powerpoint/2010/main" val="18446391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211960" y="476672"/>
            <a:ext cx="3960440" cy="5714999"/>
          </a:xfrm>
        </p:spPr>
        <p:txBody>
          <a:bodyPr/>
          <a:lstStyle/>
          <a:p>
            <a:pPr marL="0" indent="0" algn="ctr">
              <a:buNone/>
            </a:pPr>
            <a:r>
              <a:rPr lang="tr-TR" sz="2800" b="1" dirty="0" smtClean="0">
                <a:solidFill>
                  <a:srgbClr val="FF0000"/>
                </a:solidFill>
                <a:latin typeface="Times New Roman" pitchFamily="18" charset="0"/>
                <a:cs typeface="Times New Roman" pitchFamily="18" charset="0"/>
              </a:rPr>
              <a:t>Kişilerarası İletişimde Mesajın Ulaşma Kanalları</a:t>
            </a:r>
          </a:p>
          <a:p>
            <a:pPr marL="0" indent="0" algn="ctr">
              <a:buNone/>
            </a:pPr>
            <a:endParaRPr lang="tr-TR" sz="2800" b="1" dirty="0" smtClean="0">
              <a:latin typeface="Times New Roman" pitchFamily="18" charset="0"/>
              <a:cs typeface="Times New Roman" pitchFamily="18" charset="0"/>
            </a:endParaRPr>
          </a:p>
          <a:p>
            <a:pPr marL="0" indent="0" algn="ctr">
              <a:buNone/>
            </a:pPr>
            <a:r>
              <a:rPr lang="tr-TR" sz="2800" b="1" dirty="0" smtClean="0">
                <a:latin typeface="Times New Roman" pitchFamily="18" charset="0"/>
                <a:cs typeface="Times New Roman" pitchFamily="18" charset="0"/>
              </a:rPr>
              <a:t>SÖZ             %7</a:t>
            </a:r>
          </a:p>
          <a:p>
            <a:pPr marL="0" indent="0" algn="ctr">
              <a:buNone/>
            </a:pPr>
            <a:endParaRPr lang="tr-TR" sz="2800" b="1" dirty="0" smtClean="0">
              <a:latin typeface="Times New Roman" pitchFamily="18" charset="0"/>
              <a:cs typeface="Times New Roman" pitchFamily="18" charset="0"/>
            </a:endParaRPr>
          </a:p>
          <a:p>
            <a:pPr marL="0" indent="0" algn="ctr">
              <a:buNone/>
            </a:pPr>
            <a:r>
              <a:rPr lang="tr-TR" sz="2800" b="1" dirty="0" smtClean="0">
                <a:latin typeface="Times New Roman" pitchFamily="18" charset="0"/>
                <a:cs typeface="Times New Roman" pitchFamily="18" charset="0"/>
              </a:rPr>
              <a:t>  SES              %38</a:t>
            </a:r>
          </a:p>
          <a:p>
            <a:pPr marL="0" indent="0" algn="ctr">
              <a:buNone/>
            </a:pPr>
            <a:endParaRPr lang="tr-TR" sz="2800" b="1" dirty="0" smtClean="0">
              <a:latin typeface="Times New Roman" pitchFamily="18" charset="0"/>
              <a:cs typeface="Times New Roman" pitchFamily="18" charset="0"/>
            </a:endParaRPr>
          </a:p>
          <a:p>
            <a:pPr marL="0" indent="0" algn="ctr">
              <a:buNone/>
            </a:pPr>
            <a:r>
              <a:rPr lang="tr-TR" sz="2800" b="1" dirty="0" smtClean="0">
                <a:latin typeface="Times New Roman" pitchFamily="18" charset="0"/>
                <a:cs typeface="Times New Roman" pitchFamily="18" charset="0"/>
              </a:rPr>
              <a:t>BEDEN       %55</a:t>
            </a:r>
          </a:p>
          <a:p>
            <a:pPr marL="0" indent="0" algn="ctr">
              <a:buNone/>
            </a:pPr>
            <a:endParaRPr lang="tr-TR" sz="2800" b="1" dirty="0" smtClean="0">
              <a:latin typeface="Times New Roman" pitchFamily="18" charset="0"/>
              <a:cs typeface="Times New Roman" pitchFamily="18" charset="0"/>
            </a:endParaRPr>
          </a:p>
          <a:p>
            <a:pPr marL="0" indent="0">
              <a:buNone/>
            </a:pPr>
            <a:endParaRPr lang="tr-TR" dirty="0"/>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60" y="836712"/>
            <a:ext cx="3429000" cy="4608511"/>
          </a:xfrm>
          <a:prstGeom prst="rect">
            <a:avLst/>
          </a:prstGeom>
        </p:spPr>
      </p:pic>
    </p:spTree>
    <p:extLst>
      <p:ext uri="{BB962C8B-B14F-4D97-AF65-F5344CB8AC3E}">
        <p14:creationId xmlns:p14="http://schemas.microsoft.com/office/powerpoint/2010/main" val="321811055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98476" y="4365104"/>
            <a:ext cx="6413884" cy="1959025"/>
          </a:xfrm>
        </p:spPr>
        <p:txBody>
          <a:bodyPr>
            <a:normAutofit/>
          </a:bodyPr>
          <a:lstStyle/>
          <a:p>
            <a:pPr marL="0" indent="0" algn="ctr">
              <a:buNone/>
            </a:pPr>
            <a:r>
              <a:rPr lang="tr-TR" sz="3200" b="1" dirty="0" smtClean="0">
                <a:latin typeface="Times New Roman" pitchFamily="18" charset="0"/>
                <a:cs typeface="Times New Roman" pitchFamily="18" charset="0"/>
              </a:rPr>
              <a:t>İletişim, Tedavinin Görünmeyen İlacıdır... </a:t>
            </a:r>
            <a:endParaRPr lang="tr-TR" sz="3200" b="1" dirty="0">
              <a:latin typeface="Times New Roman" pitchFamily="18" charset="0"/>
              <a:cs typeface="Times New Roman" pitchFamily="18" charset="0"/>
            </a:endParaRPr>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9632" y="980728"/>
            <a:ext cx="6552728" cy="3240360"/>
          </a:xfrm>
          <a:prstGeom prst="rect">
            <a:avLst/>
          </a:prstGeom>
        </p:spPr>
      </p:pic>
    </p:spTree>
    <p:extLst>
      <p:ext uri="{BB962C8B-B14F-4D97-AF65-F5344CB8AC3E}">
        <p14:creationId xmlns:p14="http://schemas.microsoft.com/office/powerpoint/2010/main" val="102297570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560" y="332656"/>
            <a:ext cx="7704856" cy="4536504"/>
          </a:xfrm>
        </p:spPr>
      </p:pic>
      <p:sp>
        <p:nvSpPr>
          <p:cNvPr id="3" name="Title 2"/>
          <p:cNvSpPr>
            <a:spLocks noGrp="1"/>
          </p:cNvSpPr>
          <p:nvPr>
            <p:ph type="title"/>
          </p:nvPr>
        </p:nvSpPr>
        <p:spPr>
          <a:xfrm>
            <a:off x="4572000" y="457200"/>
            <a:ext cx="3124200" cy="5715000"/>
          </a:xfrm>
        </p:spPr>
        <p:txBody>
          <a:bodyPr>
            <a:normAutofit fontScale="90000"/>
          </a:bodyPr>
          <a:lstStyle/>
          <a:p>
            <a:r>
              <a:rPr lang="tr-TR" b="1" u="sng" dirty="0" smtClean="0"/>
              <a:t/>
            </a:r>
            <a:br>
              <a:rPr lang="tr-TR" b="1" u="sng" dirty="0" smtClean="0"/>
            </a:br>
            <a:r>
              <a:rPr lang="tr-TR" b="1" u="sng" dirty="0"/>
              <a:t/>
            </a:r>
            <a:br>
              <a:rPr lang="tr-TR" b="1" u="sng" dirty="0"/>
            </a:br>
            <a:r>
              <a:rPr lang="tr-TR" b="1" u="sng" dirty="0" smtClean="0"/>
              <a:t/>
            </a:r>
            <a:br>
              <a:rPr lang="tr-TR" b="1" u="sng" dirty="0" smtClean="0"/>
            </a:br>
            <a:r>
              <a:rPr lang="tr-TR" b="1" u="sng" dirty="0"/>
              <a:t/>
            </a:r>
            <a:br>
              <a:rPr lang="tr-TR" b="1" u="sng" dirty="0"/>
            </a:br>
            <a:r>
              <a:rPr lang="tr-TR" b="1" u="sng" dirty="0" smtClean="0"/>
              <a:t/>
            </a:r>
            <a:br>
              <a:rPr lang="tr-TR" b="1" u="sng" dirty="0" smtClean="0"/>
            </a:br>
            <a:r>
              <a:rPr lang="tr-TR" b="1" u="sng" dirty="0"/>
              <a:t/>
            </a:r>
            <a:br>
              <a:rPr lang="tr-TR" b="1" u="sng" dirty="0"/>
            </a:br>
            <a:r>
              <a:rPr lang="tr-TR" b="1" u="sng" dirty="0" smtClean="0"/>
              <a:t/>
            </a:r>
            <a:br>
              <a:rPr lang="tr-TR" b="1" u="sng" dirty="0" smtClean="0"/>
            </a:br>
            <a:r>
              <a:rPr lang="tr-TR" b="1" u="sng" dirty="0"/>
              <a:t/>
            </a:r>
            <a:br>
              <a:rPr lang="tr-TR" b="1" u="sng" dirty="0"/>
            </a:br>
            <a:r>
              <a:rPr lang="tr-TR" b="1" u="sng" dirty="0" smtClean="0"/>
              <a:t/>
            </a:r>
            <a:br>
              <a:rPr lang="tr-TR" b="1" u="sng" dirty="0" smtClean="0"/>
            </a:br>
            <a:r>
              <a:rPr lang="tr-TR" b="1" u="sng" dirty="0"/>
              <a:t/>
            </a:r>
            <a:br>
              <a:rPr lang="tr-TR" b="1" u="sng" dirty="0"/>
            </a:br>
            <a:r>
              <a:rPr lang="tr-TR" b="1" u="sng" dirty="0" smtClean="0"/>
              <a:t/>
            </a:r>
            <a:br>
              <a:rPr lang="tr-TR" b="1" u="sng" dirty="0" smtClean="0"/>
            </a:br>
            <a:r>
              <a:rPr lang="tr-TR" b="1" u="sng" dirty="0"/>
              <a:t/>
            </a:r>
            <a:br>
              <a:rPr lang="tr-TR" b="1" u="sng" dirty="0"/>
            </a:br>
            <a:r>
              <a:rPr lang="tr-TR" sz="3200" b="1" u="sng" dirty="0" smtClean="0">
                <a:latin typeface="Times New Roman" pitchFamily="18" charset="0"/>
                <a:cs typeface="Times New Roman" pitchFamily="18" charset="0"/>
              </a:rPr>
              <a:t>Teşekkürler </a:t>
            </a:r>
            <a:r>
              <a:rPr lang="tr-TR" sz="3200" b="1" u="sng" dirty="0">
                <a:latin typeface="Times New Roman" pitchFamily="18" charset="0"/>
                <a:cs typeface="Times New Roman" pitchFamily="18" charset="0"/>
                <a:sym typeface="Wingdings"/>
              </a:rPr>
              <a:t></a:t>
            </a:r>
            <a:r>
              <a:rPr lang="tr-TR" dirty="0"/>
              <a:t/>
            </a:r>
            <a:br>
              <a:rPr lang="tr-TR" dirty="0"/>
            </a:br>
            <a:endParaRPr lang="tr-TR" dirty="0"/>
          </a:p>
        </p:txBody>
      </p:sp>
    </p:spTree>
    <p:extLst>
      <p:ext uri="{BB962C8B-B14F-4D97-AF65-F5344CB8AC3E}">
        <p14:creationId xmlns:p14="http://schemas.microsoft.com/office/powerpoint/2010/main" val="14922412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63888" y="457200"/>
            <a:ext cx="4608512" cy="5714999"/>
          </a:xfrm>
        </p:spPr>
        <p:txBody>
          <a:bodyPr/>
          <a:lstStyle/>
          <a:p>
            <a:endParaRPr lang="tr-TR" sz="2800" b="1" dirty="0">
              <a:latin typeface="Times New Roman" pitchFamily="18" charset="0"/>
              <a:cs typeface="Times New Roman" pitchFamily="18" charset="0"/>
            </a:endParaRPr>
          </a:p>
          <a:p>
            <a:pPr marL="0" indent="0" algn="ctr">
              <a:buNone/>
            </a:pPr>
            <a:r>
              <a:rPr lang="tr-TR" sz="2800" dirty="0" smtClean="0">
                <a:latin typeface="Times New Roman" pitchFamily="18" charset="0"/>
                <a:cs typeface="Times New Roman" pitchFamily="18" charset="0"/>
              </a:rPr>
              <a:t>📘 </a:t>
            </a:r>
            <a:r>
              <a:rPr lang="tr-TR" sz="2800" b="1" dirty="0" smtClean="0">
                <a:latin typeface="Times New Roman" pitchFamily="18" charset="0"/>
                <a:cs typeface="Times New Roman" pitchFamily="18" charset="0"/>
              </a:rPr>
              <a:t>Sağlıklı iletişimin Tanımı</a:t>
            </a:r>
            <a:endParaRPr lang="tr-TR" sz="2800" b="1" dirty="0">
              <a:latin typeface="Times New Roman" pitchFamily="18" charset="0"/>
              <a:cs typeface="Times New Roman" pitchFamily="18" charset="0"/>
            </a:endParaRPr>
          </a:p>
          <a:p>
            <a:pPr marL="0" indent="0" algn="just">
              <a:buNone/>
            </a:pPr>
            <a:endParaRPr lang="tr-TR" sz="2800" dirty="0" smtClean="0">
              <a:latin typeface="Times New Roman" pitchFamily="18" charset="0"/>
              <a:cs typeface="Times New Roman" pitchFamily="18" charset="0"/>
            </a:endParaRPr>
          </a:p>
          <a:p>
            <a:pPr marL="0" indent="0" algn="ctr">
              <a:buNone/>
            </a:pPr>
            <a:endParaRPr lang="tr-TR" sz="2800" dirty="0">
              <a:latin typeface="Times New Roman" pitchFamily="18" charset="0"/>
              <a:cs typeface="Times New Roman" pitchFamily="18" charset="0"/>
            </a:endParaRPr>
          </a:p>
          <a:p>
            <a:pPr marL="0" indent="0" algn="ctr">
              <a:buNone/>
            </a:pPr>
            <a:r>
              <a:rPr lang="tr-TR" sz="2800" dirty="0" smtClean="0">
                <a:latin typeface="Times New Roman" pitchFamily="18" charset="0"/>
                <a:cs typeface="Times New Roman" pitchFamily="18" charset="0"/>
              </a:rPr>
              <a:t>Sağlıklı </a:t>
            </a:r>
            <a:r>
              <a:rPr lang="tr-TR" sz="2800" dirty="0">
                <a:latin typeface="Times New Roman" pitchFamily="18" charset="0"/>
                <a:cs typeface="Times New Roman" pitchFamily="18" charset="0"/>
              </a:rPr>
              <a:t>iletişim, kişilerin birbirini anlayabildiği, duygu ve düşüncelerini açık, saygılı ve empatik bir şekilde ifade edebildiği iletişim biçimidir.</a:t>
            </a:r>
          </a:p>
          <a:p>
            <a:endParaRPr lang="tr-TR" dirty="0"/>
          </a:p>
        </p:txBody>
      </p:sp>
      <p:pic>
        <p:nvPicPr>
          <p:cNvPr id="3"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76672"/>
            <a:ext cx="3657600" cy="5328592"/>
          </a:xfrm>
          <a:prstGeom prst="rect">
            <a:avLst/>
          </a:prstGeom>
        </p:spPr>
      </p:pic>
    </p:spTree>
    <p:extLst>
      <p:ext uri="{BB962C8B-B14F-4D97-AF65-F5344CB8AC3E}">
        <p14:creationId xmlns:p14="http://schemas.microsoft.com/office/powerpoint/2010/main" val="12742880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457201"/>
            <a:ext cx="3657600" cy="4123928"/>
          </a:xfrm>
        </p:spPr>
        <p:txBody>
          <a:bodyPr>
            <a:normAutofit lnSpcReduction="10000"/>
          </a:bodyPr>
          <a:lstStyle/>
          <a:p>
            <a:pPr marL="0" indent="0" algn="ctr">
              <a:buNone/>
              <a:defRPr b="1"/>
            </a:pPr>
            <a:r>
              <a:rPr lang="tr-TR" sz="2400" dirty="0" smtClean="0">
                <a:latin typeface="Times New Roman" pitchFamily="18" charset="0"/>
                <a:cs typeface="Times New Roman" pitchFamily="18" charset="0"/>
              </a:rPr>
              <a:t>Özellikleri</a:t>
            </a:r>
            <a:endParaRPr lang="tr-TR" sz="2400" dirty="0">
              <a:latin typeface="Times New Roman" pitchFamily="18" charset="0"/>
              <a:cs typeface="Times New Roman" pitchFamily="18" charset="0"/>
            </a:endParaRPr>
          </a:p>
          <a:p>
            <a:pPr marL="0" indent="0" algn="ctr">
              <a:buNone/>
            </a:pPr>
            <a:r>
              <a:rPr lang="tr-TR" sz="2400" dirty="0">
                <a:solidFill>
                  <a:srgbClr val="FF0000"/>
                </a:solidFill>
                <a:latin typeface="Times New Roman" pitchFamily="18" charset="0"/>
                <a:cs typeface="Times New Roman" pitchFamily="18" charset="0"/>
              </a:rPr>
              <a:t>- Açık ve anlaşılır dil kullanılır</a:t>
            </a:r>
            <a:br>
              <a:rPr lang="tr-TR" sz="2400" dirty="0">
                <a:solidFill>
                  <a:srgbClr val="FF0000"/>
                </a:solidFill>
                <a:latin typeface="Times New Roman" pitchFamily="18" charset="0"/>
                <a:cs typeface="Times New Roman" pitchFamily="18" charset="0"/>
              </a:rPr>
            </a:br>
            <a:r>
              <a:rPr lang="tr-TR" sz="2400" dirty="0">
                <a:solidFill>
                  <a:srgbClr val="FF0000"/>
                </a:solidFill>
                <a:latin typeface="Times New Roman" pitchFamily="18" charset="0"/>
                <a:cs typeface="Times New Roman" pitchFamily="18" charset="0"/>
              </a:rPr>
              <a:t>- Karşılıklı saygı ve empati vardır</a:t>
            </a:r>
            <a:br>
              <a:rPr lang="tr-TR" sz="2400" dirty="0">
                <a:solidFill>
                  <a:srgbClr val="FF0000"/>
                </a:solidFill>
                <a:latin typeface="Times New Roman" pitchFamily="18" charset="0"/>
                <a:cs typeface="Times New Roman" pitchFamily="18" charset="0"/>
              </a:rPr>
            </a:br>
            <a:r>
              <a:rPr lang="tr-TR" sz="2400" dirty="0">
                <a:solidFill>
                  <a:srgbClr val="FF0000"/>
                </a:solidFill>
                <a:latin typeface="Times New Roman" pitchFamily="18" charset="0"/>
                <a:cs typeface="Times New Roman" pitchFamily="18" charset="0"/>
              </a:rPr>
              <a:t>- Dinleme ve geri bildirim becerisi gelişmiştir</a:t>
            </a:r>
            <a:br>
              <a:rPr lang="tr-TR" sz="2400" dirty="0">
                <a:solidFill>
                  <a:srgbClr val="FF0000"/>
                </a:solidFill>
                <a:latin typeface="Times New Roman" pitchFamily="18" charset="0"/>
                <a:cs typeface="Times New Roman" pitchFamily="18" charset="0"/>
              </a:rPr>
            </a:br>
            <a:r>
              <a:rPr lang="tr-TR" sz="2400" dirty="0">
                <a:solidFill>
                  <a:srgbClr val="FF0000"/>
                </a:solidFill>
                <a:latin typeface="Times New Roman" pitchFamily="18" charset="0"/>
                <a:cs typeface="Times New Roman" pitchFamily="18" charset="0"/>
              </a:rPr>
              <a:t>- Sözlü ve sözsüz ifadeler birbiriyle uyumludur</a:t>
            </a:r>
            <a:br>
              <a:rPr lang="tr-TR" sz="2400" dirty="0">
                <a:solidFill>
                  <a:srgbClr val="FF0000"/>
                </a:solidFill>
                <a:latin typeface="Times New Roman" pitchFamily="18" charset="0"/>
                <a:cs typeface="Times New Roman" pitchFamily="18" charset="0"/>
              </a:rPr>
            </a:br>
            <a:r>
              <a:rPr lang="tr-TR" sz="2400" dirty="0">
                <a:solidFill>
                  <a:srgbClr val="FF0000"/>
                </a:solidFill>
                <a:latin typeface="Times New Roman" pitchFamily="18" charset="0"/>
                <a:cs typeface="Times New Roman" pitchFamily="18" charset="0"/>
              </a:rPr>
              <a:t>- Suçlayıcı ya da yargılayıcı değil, destekleyicidir</a:t>
            </a:r>
          </a:p>
          <a:p>
            <a:endParaRPr lang="tr-TR" dirty="0"/>
          </a:p>
          <a:p>
            <a:endParaRPr lang="tr-TR" dirty="0"/>
          </a:p>
        </p:txBody>
      </p:sp>
      <p:sp>
        <p:nvSpPr>
          <p:cNvPr id="3" name="Title 2"/>
          <p:cNvSpPr>
            <a:spLocks noGrp="1"/>
          </p:cNvSpPr>
          <p:nvPr>
            <p:ph type="title"/>
          </p:nvPr>
        </p:nvSpPr>
        <p:spPr>
          <a:xfrm>
            <a:off x="4876800" y="457200"/>
            <a:ext cx="3511624" cy="3331840"/>
          </a:xfrm>
        </p:spPr>
        <p:txBody>
          <a:bodyPr>
            <a:normAutofit fontScale="90000"/>
          </a:bodyPr>
          <a:lstStyle/>
          <a:p>
            <a:pPr algn="ctr">
              <a:defRPr b="1"/>
            </a:pPr>
            <a:r>
              <a:rPr lang="tr-TR" dirty="0" smtClean="0">
                <a:latin typeface="Times New Roman" pitchFamily="18" charset="0"/>
                <a:cs typeface="Times New Roman" pitchFamily="18" charset="0"/>
              </a:rPr>
              <a:t> </a:t>
            </a:r>
            <a:r>
              <a:rPr lang="tr-TR" sz="2400" dirty="0">
                <a:latin typeface="Times New Roman" pitchFamily="18" charset="0"/>
                <a:cs typeface="Times New Roman" pitchFamily="18" charset="0"/>
              </a:rPr>
              <a:t>Sağlık Alanındaki </a:t>
            </a:r>
            <a:r>
              <a:rPr lang="tr-TR" sz="2400" dirty="0" smtClean="0">
                <a:latin typeface="Times New Roman" pitchFamily="18" charset="0"/>
                <a:cs typeface="Times New Roman" pitchFamily="18" charset="0"/>
              </a:rPr>
              <a:t>Amacı</a:t>
            </a:r>
            <a:br>
              <a:rPr lang="tr-TR" sz="2400" dirty="0" smtClean="0">
                <a:latin typeface="Times New Roman" pitchFamily="18" charset="0"/>
                <a:cs typeface="Times New Roman" pitchFamily="18" charset="0"/>
              </a:rPr>
            </a:br>
            <a:r>
              <a:rPr lang="tr-TR" sz="2400" dirty="0">
                <a:latin typeface="Times New Roman" pitchFamily="18" charset="0"/>
                <a:cs typeface="Times New Roman" pitchFamily="18" charset="0"/>
              </a:rPr>
              <a:t/>
            </a:r>
            <a:br>
              <a:rPr lang="tr-TR" sz="2400" dirty="0">
                <a:latin typeface="Times New Roman" pitchFamily="18" charset="0"/>
                <a:cs typeface="Times New Roman" pitchFamily="18" charset="0"/>
              </a:rPr>
            </a:br>
            <a:r>
              <a:rPr lang="tr-TR" sz="2400" dirty="0">
                <a:solidFill>
                  <a:srgbClr val="FF0000"/>
                </a:solidFill>
                <a:latin typeface="Times New Roman" pitchFamily="18" charset="0"/>
                <a:cs typeface="Times New Roman" pitchFamily="18" charset="0"/>
              </a:rPr>
              <a:t>-</a:t>
            </a:r>
            <a:r>
              <a:rPr lang="tr-TR" sz="2400" dirty="0">
                <a:latin typeface="Times New Roman" pitchFamily="18" charset="0"/>
                <a:cs typeface="Times New Roman" pitchFamily="18" charset="0"/>
              </a:rPr>
              <a:t> </a:t>
            </a:r>
            <a:r>
              <a:rPr lang="tr-TR" sz="2400" dirty="0">
                <a:solidFill>
                  <a:srgbClr val="FF0000"/>
                </a:solidFill>
                <a:latin typeface="Times New Roman" pitchFamily="18" charset="0"/>
                <a:cs typeface="Times New Roman" pitchFamily="18" charset="0"/>
              </a:rPr>
              <a:t>Hasta ve çalışan arasında güven ilişkisi kurmak</a:t>
            </a:r>
            <a:br>
              <a:rPr lang="tr-TR" sz="2400" dirty="0">
                <a:solidFill>
                  <a:srgbClr val="FF0000"/>
                </a:solidFill>
                <a:latin typeface="Times New Roman" pitchFamily="18" charset="0"/>
                <a:cs typeface="Times New Roman" pitchFamily="18" charset="0"/>
              </a:rPr>
            </a:br>
            <a:r>
              <a:rPr lang="tr-TR" sz="2400" dirty="0">
                <a:solidFill>
                  <a:srgbClr val="FF0000"/>
                </a:solidFill>
                <a:latin typeface="Times New Roman" pitchFamily="18" charset="0"/>
                <a:cs typeface="Times New Roman" pitchFamily="18" charset="0"/>
              </a:rPr>
              <a:t>- Tedavi sürecine aktif katılım sağlamak</a:t>
            </a:r>
            <a:br>
              <a:rPr lang="tr-TR" sz="2400" dirty="0">
                <a:solidFill>
                  <a:srgbClr val="FF0000"/>
                </a:solidFill>
                <a:latin typeface="Times New Roman" pitchFamily="18" charset="0"/>
                <a:cs typeface="Times New Roman" pitchFamily="18" charset="0"/>
              </a:rPr>
            </a:br>
            <a:r>
              <a:rPr lang="tr-TR" sz="2400" dirty="0">
                <a:solidFill>
                  <a:srgbClr val="FF0000"/>
                </a:solidFill>
                <a:latin typeface="Times New Roman" pitchFamily="18" charset="0"/>
                <a:cs typeface="Times New Roman" pitchFamily="18" charset="0"/>
              </a:rPr>
              <a:t>- Kaygıyı azaltmak, işbirliğini artırmak</a:t>
            </a:r>
            <a:r>
              <a:rPr lang="tr-TR" dirty="0">
                <a:latin typeface="Times New Roman" pitchFamily="18" charset="0"/>
                <a:cs typeface="Times New Roman" pitchFamily="18" charset="0"/>
              </a:rPr>
              <a:t/>
            </a:r>
            <a:br>
              <a:rPr lang="tr-TR" dirty="0">
                <a:latin typeface="Times New Roman" pitchFamily="18" charset="0"/>
                <a:cs typeface="Times New Roman" pitchFamily="18" charset="0"/>
              </a:rPr>
            </a:br>
            <a:endParaRPr lang="tr-TR" dirty="0">
              <a:latin typeface="Times New Roman" pitchFamily="18" charset="0"/>
              <a:cs typeface="Times New Roman" pitchFamily="18" charset="0"/>
            </a:endParaRPr>
          </a:p>
        </p:txBody>
      </p:sp>
      <p:pic>
        <p:nvPicPr>
          <p:cNvPr id="4"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0" y="3717032"/>
            <a:ext cx="3873624" cy="2606442"/>
          </a:xfrm>
          <a:prstGeom prst="rect">
            <a:avLst/>
          </a:prstGeom>
        </p:spPr>
      </p:pic>
    </p:spTree>
    <p:extLst>
      <p:ext uri="{BB962C8B-B14F-4D97-AF65-F5344CB8AC3E}">
        <p14:creationId xmlns:p14="http://schemas.microsoft.com/office/powerpoint/2010/main" val="19880224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457200"/>
            <a:ext cx="6851104" cy="5924128"/>
          </a:xfrm>
        </p:spPr>
        <p:txBody>
          <a:bodyPr>
            <a:normAutofit/>
          </a:bodyPr>
          <a:lstStyle/>
          <a:p>
            <a:pPr marL="0" indent="0" algn="ctr">
              <a:buNone/>
            </a:pPr>
            <a:r>
              <a:rPr lang="tr-TR" sz="2800" b="1" dirty="0" smtClean="0">
                <a:latin typeface="Times New Roman" pitchFamily="18" charset="0"/>
                <a:cs typeface="Times New Roman" pitchFamily="18" charset="0"/>
              </a:rPr>
              <a:t> </a:t>
            </a:r>
          </a:p>
          <a:p>
            <a:pPr marL="0" indent="0" algn="ctr">
              <a:buNone/>
            </a:pPr>
            <a:endParaRPr lang="tr-TR" sz="2800" b="1" dirty="0">
              <a:latin typeface="Times New Roman" pitchFamily="18" charset="0"/>
              <a:cs typeface="Times New Roman" pitchFamily="18" charset="0"/>
            </a:endParaRPr>
          </a:p>
        </p:txBody>
      </p:sp>
      <p:sp>
        <p:nvSpPr>
          <p:cNvPr id="4" name="Oval 3"/>
          <p:cNvSpPr/>
          <p:nvPr/>
        </p:nvSpPr>
        <p:spPr>
          <a:xfrm>
            <a:off x="4572000" y="656844"/>
            <a:ext cx="3960440" cy="50405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solidFill>
                  <a:schemeClr val="tx1"/>
                </a:solidFill>
                <a:latin typeface="Times New Roman" pitchFamily="18" charset="0"/>
                <a:cs typeface="Times New Roman" pitchFamily="18" charset="0"/>
              </a:rPr>
              <a:t>YARDIM AMAÇLI İLETİŞİM </a:t>
            </a:r>
          </a:p>
          <a:p>
            <a:pPr algn="ctr"/>
            <a:endParaRPr lang="tr-TR" sz="2000" dirty="0" smtClean="0">
              <a:solidFill>
                <a:schemeClr val="tx1"/>
              </a:solidFill>
              <a:latin typeface="Times New Roman" pitchFamily="18" charset="0"/>
              <a:cs typeface="Times New Roman" pitchFamily="18" charset="0"/>
            </a:endParaRPr>
          </a:p>
          <a:p>
            <a:pPr algn="ctr"/>
            <a:r>
              <a:rPr lang="tr-TR" sz="2000" dirty="0" smtClean="0">
                <a:solidFill>
                  <a:schemeClr val="tx1"/>
                </a:solidFill>
                <a:latin typeface="Times New Roman" pitchFamily="18" charset="0"/>
                <a:cs typeface="Times New Roman" pitchFamily="18" charset="0"/>
              </a:rPr>
              <a:t>Bireyin </a:t>
            </a:r>
            <a:r>
              <a:rPr lang="tr-TR" sz="2000" dirty="0">
                <a:solidFill>
                  <a:schemeClr val="tx1"/>
                </a:solidFill>
                <a:latin typeface="Times New Roman" pitchFamily="18" charset="0"/>
                <a:cs typeface="Times New Roman" pitchFamily="18" charset="0"/>
              </a:rPr>
              <a:t>ilgi ve gereksinimlerini ortaya koyan, bireysel yaşantılarını ortaya çıkaran,iyilik durumunun oluşturulmasına ve   geliştirilmesine yardım eden iletişimdir. </a:t>
            </a:r>
          </a:p>
        </p:txBody>
      </p:sp>
      <p:pic>
        <p:nvPicPr>
          <p:cNvPr id="5"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907211"/>
            <a:ext cx="3657600" cy="4788380"/>
          </a:xfrm>
          <a:prstGeom prst="rect">
            <a:avLst/>
          </a:prstGeom>
        </p:spPr>
      </p:pic>
    </p:spTree>
    <p:extLst>
      <p:ext uri="{BB962C8B-B14F-4D97-AF65-F5344CB8AC3E}">
        <p14:creationId xmlns:p14="http://schemas.microsoft.com/office/powerpoint/2010/main" val="1563248516"/>
      </p:ext>
    </p:extLst>
  </p:cSld>
  <p:clrMapOvr>
    <a:masterClrMapping/>
  </p:clrMapOvr>
  <p:timing>
    <p:tnLst>
      <p:par>
        <p:cTn id="1" dur="indefinite" restart="never" nodeType="tmRoot"/>
      </p:par>
    </p:tnLst>
  </p:timing>
</p:sld>
</file>

<file path=ppt/theme/theme1.xml><?xml version="1.0" encoding="utf-8"?>
<a:theme xmlns:a="http://schemas.openxmlformats.org/drawingml/2006/main" name="Composite">
  <a:themeElements>
    <a:clrScheme name="Composite">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Composite">
      <a:maj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mposite">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100000"/>
                <a:shade val="80000"/>
                <a:satMod val="110000"/>
                <a:lumMod val="80000"/>
              </a:schemeClr>
            </a:gs>
            <a:gs pos="79000">
              <a:schemeClr val="phClr">
                <a:tint val="100000"/>
                <a:shade val="90000"/>
                <a:satMod val="105000"/>
                <a:lumMod val="100000"/>
              </a:schemeClr>
            </a:gs>
            <a:gs pos="100000">
              <a:schemeClr val="phClr">
                <a:tint val="95000"/>
                <a:shade val="100000"/>
                <a:satMod val="110000"/>
                <a:lumMod val="115000"/>
              </a:schemeClr>
            </a:gs>
          </a:gsLst>
          <a:lin ang="5400000" scaled="0"/>
        </a:gradFill>
        <a:gradFill rotWithShape="1">
          <a:gsLst>
            <a:gs pos="0">
              <a:schemeClr val="phClr">
                <a:tint val="90000"/>
                <a:shade val="100000"/>
                <a:satMod val="100000"/>
                <a:lumMod val="110000"/>
              </a:schemeClr>
            </a:gs>
            <a:gs pos="83000">
              <a:schemeClr val="phClr">
                <a:shade val="75000"/>
                <a:satMod val="200000"/>
              </a:schemeClr>
            </a:gs>
            <a:gs pos="100000">
              <a:schemeClr val="phClr">
                <a:shade val="90000"/>
                <a:satMod val="200000"/>
              </a:schemeClr>
            </a:gs>
          </a:gsLst>
          <a:path path="circle">
            <a:fillToRect l="75000" t="100000" b="3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Composite</Template>
  <TotalTime>583</TotalTime>
  <Words>2105</Words>
  <Application>Microsoft Office PowerPoint</Application>
  <PresentationFormat>On-screen Show (4:3)</PresentationFormat>
  <Paragraphs>361</Paragraphs>
  <Slides>61</Slides>
  <Notes>1</Notes>
  <HiddenSlides>0</HiddenSlides>
  <MMClips>0</MMClips>
  <ScaleCrop>false</ScaleCrop>
  <HeadingPairs>
    <vt:vector size="4" baseType="variant">
      <vt:variant>
        <vt:lpstr>Theme</vt:lpstr>
      </vt:variant>
      <vt:variant>
        <vt:i4>1</vt:i4>
      </vt:variant>
      <vt:variant>
        <vt:lpstr>Slide Titles</vt:lpstr>
      </vt:variant>
      <vt:variant>
        <vt:i4>61</vt:i4>
      </vt:variant>
    </vt:vector>
  </HeadingPairs>
  <TitlesOfParts>
    <vt:vector size="62" baseType="lpstr">
      <vt:lpstr>Composite</vt:lpstr>
      <vt:lpstr>Hasta ve Hasta Yakınları ile İletişim  </vt:lpstr>
      <vt:lpstr>PowerPoint Presentation</vt:lpstr>
      <vt:lpstr>PowerPoint Presentation</vt:lpstr>
      <vt:lpstr>PowerPoint Presentation</vt:lpstr>
      <vt:lpstr>PowerPoint Presentation</vt:lpstr>
      <vt:lpstr>PowerPoint Presentation</vt:lpstr>
      <vt:lpstr>PowerPoint Presentation</vt:lpstr>
      <vt:lpstr> Sağlık Alanındaki Amacı  - Hasta ve çalışan arasında güven ilişkisi kurmak - Tedavi sürecine aktif katılım sağlamak - Kaygıyı azaltmak, işbirliğini artırmak </vt:lpstr>
      <vt:lpstr>PowerPoint Presentation</vt:lpstr>
      <vt:lpstr>Biri mesleki yardıma gereksinmesi olan kişi(hasta);  diğeri bu yardımı verebilecek bilgi ve yeteneklerle donanmış kişi (sağlık çalışanı) arasındaki  ETKİLEŞİM SÜRECİ  Her ikisi de birbirini etkiler ve birbirinden etkilenir. </vt:lpstr>
      <vt:lpstr>İnsan ilişkileri selamlaşma ile başlar  Hatır sorma ile devam eder  Sağlık çalışanları için hatır sorma “geçmiş olsun, acil şifalar dileriz vb” şeklinde olabilir.  Sonra hasta veya yakınına nasıl yardımcı olabileceğiniz konusuna girilmelidir.  </vt:lpstr>
      <vt:lpstr> Hasta;  Bir oda no Bir yatak no, Bir işlem adı, Bir hastalık adı,  Bu hasta, Şu hasta olmanın ötesindedir.</vt:lpstr>
      <vt:lpstr>PowerPoint Presentation</vt:lpstr>
      <vt:lpstr>PowerPoint Presentation</vt:lpstr>
      <vt:lpstr>PowerPoint Presentation</vt:lpstr>
      <vt:lpstr>PowerPoint Presentation</vt:lpstr>
      <vt:lpstr>PowerPoint Presentation</vt:lpstr>
      <vt:lpstr>PowerPoint Presentation</vt:lpstr>
      <vt:lpstr>Her hastanın sorularına yanıt alma hakkı vardır.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*Sağlık çalışanı da bir insan  *Onun da duyguları var,  Gereksinimleri var,  *Kendine ait bir yaşamı var.  *O da bir kültürün içinden gelmiş. </vt:lpstr>
      <vt:lpstr>Pozitif iade örnekleri:   x’ben bilmiyorum’--- ‘hemen öğrenip size bilgi veriyorum’.  x’zaten söyledim’--- ‘birkez daha açıklamamı ister misiniz?’ x’bu bizim sormluluğumuz değil’--- ‘ilgili birime sizi yönlendireceğim’.</vt:lpstr>
      <vt:lpstr>PowerPoint Presentation</vt:lpstr>
      <vt:lpstr>Hasta Bununla İlgili Sorular Sorarsa, Çalışan, Hastayı Kırmadan Ve Azarlamadan Konuyu Hastaya Döndürmelidir. Yani Hastalığı İle İlgili Sorular Sormalıdır Çalışanın/Hastanın Özel Hayatının Konuşulmasının Hastaya Bir Yararı Yoktur. Bu Nedenle Bu Tür Sorulara Yanıt Verilmemelidir. </vt:lpstr>
      <vt:lpstr>Ancak bizimle ilgili daha özel bilgilerin hastayla konuşulması mesleki ilişkiyi sosyal ilişkiye dönüştürür. Hasta- sağlık çalışanı iletişimi mesleki bir iletişimdir. Bu nedenle daha özele giren konuları konuşmamamız gerekir.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Çalışanlar arasında etkili ve güvenli iletişim ortamının sağlanabilmesi için ekipsel güvenin oluşturulması gerekmektedir. Ekipsel güven; örgüt içinde tüm örgüt üyelerinin katılımıyla yaratılması gereken psikolojik bir ortam olarak değerlendirilmektedir</vt:lpstr>
      <vt:lpstr>PowerPoint Presentation</vt:lpstr>
      <vt:lpstr>PowerPoint Presentation</vt:lpstr>
      <vt:lpstr>Hemşireler farklı bir tepki karşılaştıklarında profesyonelliklerini korumalı,hasta için doğru olanı yaptıklarından emin olmalılar. Her şeyden önce herkesin kötü bir günü vardır. </vt:lpstr>
      <vt:lpstr>Eğer bu sorunu birebir iletişimle çözemeyeceğinizi hissederseniz hemşire yöneticileriniz objektif olarak durumu değerlendirmelidir. </vt:lpstr>
      <vt:lpstr>PowerPoint Presentation</vt:lpstr>
      <vt:lpstr>Stres  Tehdit edici ya da yıpratıcı olarak algılanan bir olaya (stresör), fizyolojik ve psikolojik tepkilerdir.    Stres genelde hoş olmayan bir durum olarak ele alınsa da gerçekte hem olumsuz yönlere sahip olabilir.   Strese Karşı Gösterilen Tepkiler  *Fizyolojik Tepkiler                      * Psikolojik Tepkiler -Artan kalp atışı                                   - kaygı -solunum hızlanması                            - korku             -terleme, titreme                                   - hayal kırıklığı     -yüksek kan basıncı                              - ümitsizlik</vt:lpstr>
      <vt:lpstr>PowerPoint Presentation</vt:lpstr>
      <vt:lpstr>PowerPoint Presentation</vt:lpstr>
      <vt:lpstr>PowerPoint Presentation</vt:lpstr>
      <vt:lpstr>PowerPoint Presentation</vt:lpstr>
      <vt:lpstr>PowerPoint Presentation</vt:lpstr>
      <vt:lpstr>Sağlık çalışanlarının iyi oluşu, hasta bakımını doğrudan etkiler. Stresle baş etmek ve etkin iletişim sadece bireyin değil tüm kurumun ortak SORUMLULUĞUDUR. </vt:lpstr>
      <vt:lpstr>PowerPoint Presentation</vt:lpstr>
      <vt:lpstr>            Teşekkürler 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Hasta ve Hasta Yakınları ile İletişim</dc:title>
  <dc:creator>HIST TÜP BEBEK DR</dc:creator>
  <cp:lastModifiedBy>HIS-EnkljyDnsma1</cp:lastModifiedBy>
  <cp:revision>76</cp:revision>
  <dcterms:created xsi:type="dcterms:W3CDTF">2025-07-29T10:37:07Z</dcterms:created>
  <dcterms:modified xsi:type="dcterms:W3CDTF">2025-09-11T12:40:21Z</dcterms:modified>
</cp:coreProperties>
</file>