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6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5" autoAdjust="0"/>
    <p:restoredTop sz="94660"/>
  </p:normalViewPr>
  <p:slideViewPr>
    <p:cSldViewPr snapToGrid="0">
      <p:cViewPr varScale="1">
        <p:scale>
          <a:sx n="54" d="100"/>
          <a:sy n="54" d="100"/>
        </p:scale>
        <p:origin x="102"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289FDE-1ECA-4123-BC68-CFEB94795FB7}"/>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5E7D1C1-4404-4735-9B0B-829C4E65D1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7D70D6C-AA24-4FC6-8EF1-093A26C78815}"/>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5" name="Alt Bilgi Yer Tutucusu 4">
            <a:extLst>
              <a:ext uri="{FF2B5EF4-FFF2-40B4-BE49-F238E27FC236}">
                <a16:creationId xmlns:a16="http://schemas.microsoft.com/office/drawing/2014/main" id="{02964749-DC44-4C46-9DEB-3B0C06C9BF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5EB5E04-7F85-4176-ADB7-52D7633A9B0B}"/>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1921603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4F6AF2-E8DF-4CB5-87D8-0203C6B44604}"/>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79198AB-8408-42B8-B011-8DA86639FC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CDDAE09-246E-4FC6-9831-BDAA0D6A39BA}"/>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5" name="Alt Bilgi Yer Tutucusu 4">
            <a:extLst>
              <a:ext uri="{FF2B5EF4-FFF2-40B4-BE49-F238E27FC236}">
                <a16:creationId xmlns:a16="http://schemas.microsoft.com/office/drawing/2014/main" id="{2902323A-9268-4B73-AC01-4A3A0540A29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D518E9B-3A16-4463-A8AE-3FE1C64E0904}"/>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3181574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D0FD837-8078-445F-818F-6894316F360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1975ED9-BF81-4CEA-8B9F-BDCDF671FCF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C4A2C8-34B8-4F83-9E1E-22F5BB32840D}"/>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5" name="Alt Bilgi Yer Tutucusu 4">
            <a:extLst>
              <a:ext uri="{FF2B5EF4-FFF2-40B4-BE49-F238E27FC236}">
                <a16:creationId xmlns:a16="http://schemas.microsoft.com/office/drawing/2014/main" id="{B7105640-9C4A-4C14-9DD1-52C4459538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132A165-3358-43F3-B401-69F0CC15F2BC}"/>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3304175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200A15-3380-426B-9C33-22DD4BF6BB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B7B4C05-9E0E-470E-91C4-490FF45047D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8E741F0-A69A-48EC-ACB2-376332EA65BE}"/>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5" name="Alt Bilgi Yer Tutucusu 4">
            <a:extLst>
              <a:ext uri="{FF2B5EF4-FFF2-40B4-BE49-F238E27FC236}">
                <a16:creationId xmlns:a16="http://schemas.microsoft.com/office/drawing/2014/main" id="{E427288A-1DAF-4596-8380-EB3A93B4AED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6C7B67-F783-4ACB-ADEF-260382520C5A}"/>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2241678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8993BF-9F82-4B95-9492-92708AFF401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36CAE23-77C9-4368-B1EA-84F6F6D72B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3754E70-D40D-4811-984E-6CC2343179F8}"/>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5" name="Alt Bilgi Yer Tutucusu 4">
            <a:extLst>
              <a:ext uri="{FF2B5EF4-FFF2-40B4-BE49-F238E27FC236}">
                <a16:creationId xmlns:a16="http://schemas.microsoft.com/office/drawing/2014/main" id="{E19D3E29-F5C7-42FA-90E2-361C017679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9A6BD1C-21E2-49E5-987C-314B61057097}"/>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683033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079ABB-57B2-4622-B878-496BCBDD31D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FE63894-4A10-4821-B2AA-0B9444C235F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AE817CD-9A42-4E08-A7FD-D75A71201B5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DD1C14C-82F8-4560-8493-797248FD0D46}"/>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6" name="Alt Bilgi Yer Tutucusu 5">
            <a:extLst>
              <a:ext uri="{FF2B5EF4-FFF2-40B4-BE49-F238E27FC236}">
                <a16:creationId xmlns:a16="http://schemas.microsoft.com/office/drawing/2014/main" id="{D873965D-9FA7-42A1-8CC1-888F2FF2F7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EB0045D-8CBF-4C1B-977A-F76DFA5BF9F0}"/>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2964731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ED4447-209F-4678-8886-31592B24C03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D34AE26-3186-476D-8D13-129D169CB1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C103389-00D2-4FAF-A3E1-8BDDF14BC14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03EE30D-E642-4E81-A7A2-115302AB6B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FFC332B-1154-4DC1-A291-5BD5A8AACA7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E92A817-9746-457A-AA45-4664E4986BF6}"/>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8" name="Alt Bilgi Yer Tutucusu 7">
            <a:extLst>
              <a:ext uri="{FF2B5EF4-FFF2-40B4-BE49-F238E27FC236}">
                <a16:creationId xmlns:a16="http://schemas.microsoft.com/office/drawing/2014/main" id="{3422150F-0D13-4053-B1C5-B97B5BCCC799}"/>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D064184-5FA7-4B83-8E1F-C25A4BB9A023}"/>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183401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426202-C7AC-48B6-A5CB-9CCE19E9FBB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103C86F-F3A8-4ACB-99AE-70F0E2464278}"/>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4" name="Alt Bilgi Yer Tutucusu 3">
            <a:extLst>
              <a:ext uri="{FF2B5EF4-FFF2-40B4-BE49-F238E27FC236}">
                <a16:creationId xmlns:a16="http://schemas.microsoft.com/office/drawing/2014/main" id="{FE773E36-908C-47AF-821A-571DA525950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9964C38-06DC-4BA1-913E-F589C7B56190}"/>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1907468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BC85303-FF0C-47F7-AB3C-38A8D0D9B418}"/>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3" name="Alt Bilgi Yer Tutucusu 2">
            <a:extLst>
              <a:ext uri="{FF2B5EF4-FFF2-40B4-BE49-F238E27FC236}">
                <a16:creationId xmlns:a16="http://schemas.microsoft.com/office/drawing/2014/main" id="{14A2CABF-3A6D-444D-96A9-A5EC32271A9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356B597-6BD5-4F64-A546-14A3B3F29397}"/>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66982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44F9FC-BC44-49E7-9642-2753624C23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7D782D9-75A7-472D-BB86-F3EAEC441C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B0AC558-5C5D-4739-BEE2-36CEC90D8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84C4165-F4F7-453F-A870-B1AB2CB6D238}"/>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6" name="Alt Bilgi Yer Tutucusu 5">
            <a:extLst>
              <a:ext uri="{FF2B5EF4-FFF2-40B4-BE49-F238E27FC236}">
                <a16:creationId xmlns:a16="http://schemas.microsoft.com/office/drawing/2014/main" id="{A064ABF6-8564-4A40-AF15-54EFB8DD6D4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7FF4CC-5CDF-4EE6-BD60-0D6C78497206}"/>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4016444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CC7F96-DDAA-4018-B6BD-30B10A3CA85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A76167B-48FF-4AB0-A235-7F96BCB32A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D69A9CE-2279-4247-84F7-2FE7B247AF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B5493EB-C27B-4BDA-84AD-57C3623E6A77}"/>
              </a:ext>
            </a:extLst>
          </p:cNvPr>
          <p:cNvSpPr>
            <a:spLocks noGrp="1"/>
          </p:cNvSpPr>
          <p:nvPr>
            <p:ph type="dt" sz="half" idx="10"/>
          </p:nvPr>
        </p:nvSpPr>
        <p:spPr/>
        <p:txBody>
          <a:bodyPr/>
          <a:lstStyle/>
          <a:p>
            <a:fld id="{9AA27363-2972-4298-8719-A6D54F509870}" type="datetimeFigureOut">
              <a:rPr lang="tr-TR" smtClean="0"/>
              <a:t>22.08.2023</a:t>
            </a:fld>
            <a:endParaRPr lang="tr-TR"/>
          </a:p>
        </p:txBody>
      </p:sp>
      <p:sp>
        <p:nvSpPr>
          <p:cNvPr id="6" name="Alt Bilgi Yer Tutucusu 5">
            <a:extLst>
              <a:ext uri="{FF2B5EF4-FFF2-40B4-BE49-F238E27FC236}">
                <a16:creationId xmlns:a16="http://schemas.microsoft.com/office/drawing/2014/main" id="{5B7BB952-8069-46C5-BD56-0277AA3B3AC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863A7E-3106-43BC-B353-DF34BCB86030}"/>
              </a:ext>
            </a:extLst>
          </p:cNvPr>
          <p:cNvSpPr>
            <a:spLocks noGrp="1"/>
          </p:cNvSpPr>
          <p:nvPr>
            <p:ph type="sldNum" sz="quarter" idx="12"/>
          </p:nvPr>
        </p:nvSpPr>
        <p:spPr/>
        <p:txBody>
          <a:bodyPr/>
          <a:lstStyle/>
          <a:p>
            <a:fld id="{C698EDF2-69D2-45B2-9223-661140DB36B3}" type="slidenum">
              <a:rPr lang="tr-TR" smtClean="0"/>
              <a:t>‹#›</a:t>
            </a:fld>
            <a:endParaRPr lang="tr-TR"/>
          </a:p>
        </p:txBody>
      </p:sp>
    </p:spTree>
    <p:extLst>
      <p:ext uri="{BB962C8B-B14F-4D97-AF65-F5344CB8AC3E}">
        <p14:creationId xmlns:p14="http://schemas.microsoft.com/office/powerpoint/2010/main" val="2675434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3044502-B466-4CA7-B83E-C5473DD427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82E01DB-1262-4C7B-BC4D-6889B488E1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4EDB528-51F2-4761-9D6C-EE1E6204B5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27363-2972-4298-8719-A6D54F509870}" type="datetimeFigureOut">
              <a:rPr lang="tr-TR" smtClean="0"/>
              <a:t>22.08.2023</a:t>
            </a:fld>
            <a:endParaRPr lang="tr-TR"/>
          </a:p>
        </p:txBody>
      </p:sp>
      <p:sp>
        <p:nvSpPr>
          <p:cNvPr id="5" name="Alt Bilgi Yer Tutucusu 4">
            <a:extLst>
              <a:ext uri="{FF2B5EF4-FFF2-40B4-BE49-F238E27FC236}">
                <a16:creationId xmlns:a16="http://schemas.microsoft.com/office/drawing/2014/main" id="{CD3E58D3-A4B8-4028-8171-47BDF075BF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86D8AB5-7FE0-4029-B8E5-13BB7BCB96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8EDF2-69D2-45B2-9223-661140DB36B3}" type="slidenum">
              <a:rPr lang="tr-TR" smtClean="0"/>
              <a:t>‹#›</a:t>
            </a:fld>
            <a:endParaRPr lang="tr-TR"/>
          </a:p>
        </p:txBody>
      </p:sp>
    </p:spTree>
    <p:extLst>
      <p:ext uri="{BB962C8B-B14F-4D97-AF65-F5344CB8AC3E}">
        <p14:creationId xmlns:p14="http://schemas.microsoft.com/office/powerpoint/2010/main" val="3567263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FC7D88-EAF9-4F05-9BD7-F09036B5749F}"/>
              </a:ext>
            </a:extLst>
          </p:cNvPr>
          <p:cNvSpPr>
            <a:spLocks noGrp="1"/>
          </p:cNvSpPr>
          <p:nvPr>
            <p:ph type="ctrTitle"/>
          </p:nvPr>
        </p:nvSpPr>
        <p:spPr>
          <a:xfrm>
            <a:off x="1524000" y="1854201"/>
            <a:ext cx="9144000" cy="1655762"/>
          </a:xfrm>
        </p:spPr>
        <p:txBody>
          <a:bodyPr>
            <a:normAutofit/>
          </a:bodyPr>
          <a:lstStyle/>
          <a:p>
            <a:r>
              <a:rPr lang="tr-TR" sz="3600" b="1" dirty="0">
                <a:solidFill>
                  <a:srgbClr val="FF0000"/>
                </a:solidFill>
              </a:rPr>
              <a:t>HASTA VE YAKINLARININ EĞİTİM PROSEDÜRÜ</a:t>
            </a:r>
          </a:p>
        </p:txBody>
      </p:sp>
      <p:sp>
        <p:nvSpPr>
          <p:cNvPr id="3" name="Alt Başlık 2">
            <a:extLst>
              <a:ext uri="{FF2B5EF4-FFF2-40B4-BE49-F238E27FC236}">
                <a16:creationId xmlns:a16="http://schemas.microsoft.com/office/drawing/2014/main" id="{D1F0A914-AFE1-4EDC-A07E-7C891E61518D}"/>
              </a:ext>
            </a:extLst>
          </p:cNvPr>
          <p:cNvSpPr>
            <a:spLocks noGrp="1"/>
          </p:cNvSpPr>
          <p:nvPr>
            <p:ph type="subTitle" idx="1"/>
          </p:nvPr>
        </p:nvSpPr>
        <p:spPr>
          <a:xfrm>
            <a:off x="2187388" y="3910038"/>
            <a:ext cx="9144000" cy="1655762"/>
          </a:xfrm>
        </p:spPr>
        <p:txBody>
          <a:bodyPr>
            <a:normAutofit/>
          </a:bodyPr>
          <a:lstStyle/>
          <a:p>
            <a:pPr algn="r"/>
            <a:r>
              <a:rPr lang="tr-TR" sz="1800" b="1" dirty="0"/>
              <a:t>ŞENAY EVREN ÖZTAŞLI</a:t>
            </a:r>
          </a:p>
          <a:p>
            <a:pPr algn="r"/>
            <a:r>
              <a:rPr lang="tr-TR" sz="1800" b="1" dirty="0"/>
              <a:t>EĞİTİM </a:t>
            </a:r>
            <a:r>
              <a:rPr lang="tr-TR" sz="2000" b="1" dirty="0"/>
              <a:t>HEMŞİRESİ</a:t>
            </a:r>
            <a:endParaRPr lang="tr-TR" sz="1800" b="1" dirty="0"/>
          </a:p>
        </p:txBody>
      </p:sp>
      <p:pic>
        <p:nvPicPr>
          <p:cNvPr id="6" name="Picture 3" descr="C:\Users\NEUHISQ1\Desktop\NEU Hospital Logo (2).png">
            <a:extLst>
              <a:ext uri="{FF2B5EF4-FFF2-40B4-BE49-F238E27FC236}">
                <a16:creationId xmlns:a16="http://schemas.microsoft.com/office/drawing/2014/main" id="{3C1ADD04-308D-4E07-9AF6-B3A5B84B0568}"/>
              </a:ext>
            </a:extLst>
          </p:cNvPr>
          <p:cNvPicPr>
            <a:picLocks noChangeAspect="1" noChangeArrowheads="1"/>
          </p:cNvPicPr>
          <p:nvPr/>
        </p:nvPicPr>
        <p:blipFill>
          <a:blip r:embed="rId2"/>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412301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199" y="26193"/>
            <a:ext cx="10515600" cy="1325563"/>
          </a:xfrm>
        </p:spPr>
        <p:txBody>
          <a:bodyPr>
            <a:normAutofit/>
          </a:bodyPr>
          <a:lstStyle/>
          <a:p>
            <a:pPr algn="ctr"/>
            <a:r>
              <a:rPr lang="tr-TR" sz="2400" b="1" dirty="0">
                <a:solidFill>
                  <a:srgbClr val="002060"/>
                </a:solidFill>
              </a:rPr>
              <a:t>EĞİTİM ANA BAŞLIKLARI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838199" y="1721224"/>
            <a:ext cx="10755213" cy="4670924"/>
          </a:xfrm>
        </p:spPr>
        <p:txBody>
          <a:bodyPr>
            <a:normAutofit/>
          </a:bodyPr>
          <a:lstStyle/>
          <a:p>
            <a:pPr marL="0" indent="0">
              <a:buNone/>
            </a:pPr>
            <a:endParaRPr lang="tr-TR" sz="2000" b="1" dirty="0"/>
          </a:p>
          <a:p>
            <a:pPr marL="0" indent="0">
              <a:buNone/>
            </a:pPr>
            <a:endParaRPr lang="tr-TR" sz="2000" b="1" dirty="0"/>
          </a:p>
          <a:p>
            <a:pPr marL="0" indent="0">
              <a:buNone/>
            </a:pPr>
            <a:r>
              <a:rPr lang="tr-TR" sz="2000" b="1" dirty="0"/>
              <a:t>DİYETİSYEN:</a:t>
            </a:r>
          </a:p>
          <a:p>
            <a:pPr marL="457200" indent="-457200">
              <a:buFont typeface="+mj-lt"/>
              <a:buAutoNum type="arabicPeriod"/>
            </a:pPr>
            <a:r>
              <a:rPr lang="tr-TR" sz="2000" dirty="0"/>
              <a:t>İlaç-yiyecek etkileşimleri,</a:t>
            </a:r>
          </a:p>
          <a:p>
            <a:pPr marL="457200" indent="-457200">
              <a:buFont typeface="+mj-lt"/>
              <a:buAutoNum type="arabicPeriod"/>
            </a:pPr>
            <a:r>
              <a:rPr lang="tr-TR" sz="2000" dirty="0"/>
              <a:t>Beslenme,</a:t>
            </a:r>
          </a:p>
          <a:p>
            <a:pPr marL="457200" indent="-457200">
              <a:buFont typeface="+mj-lt"/>
              <a:buAutoNum type="arabicPeriod"/>
            </a:pPr>
            <a:r>
              <a:rPr lang="tr-TR" sz="2000" dirty="0"/>
              <a:t>Diğer</a:t>
            </a:r>
          </a:p>
        </p:txBody>
      </p:sp>
      <p:pic>
        <p:nvPicPr>
          <p:cNvPr id="7" name="Resim 6">
            <a:extLst>
              <a:ext uri="{FF2B5EF4-FFF2-40B4-BE49-F238E27FC236}">
                <a16:creationId xmlns:a16="http://schemas.microsoft.com/office/drawing/2014/main" id="{15074912-C56D-4FDD-B03B-A6DDB7B0D4A3}"/>
              </a:ext>
            </a:extLst>
          </p:cNvPr>
          <p:cNvPicPr>
            <a:picLocks noChangeAspect="1"/>
          </p:cNvPicPr>
          <p:nvPr/>
        </p:nvPicPr>
        <p:blipFill>
          <a:blip r:embed="rId2"/>
          <a:stretch>
            <a:fillRect/>
          </a:stretch>
        </p:blipFill>
        <p:spPr>
          <a:xfrm>
            <a:off x="6332724" y="2307850"/>
            <a:ext cx="3858145" cy="2889885"/>
          </a:xfrm>
          <a:prstGeom prst="rect">
            <a:avLst/>
          </a:prstGeom>
        </p:spPr>
      </p:pic>
      <p:pic>
        <p:nvPicPr>
          <p:cNvPr id="8" name="Picture 3" descr="C:\Users\NEUHISQ1\Desktop\NEU Hospital Logo (2).png">
            <a:extLst>
              <a:ext uri="{FF2B5EF4-FFF2-40B4-BE49-F238E27FC236}">
                <a16:creationId xmlns:a16="http://schemas.microsoft.com/office/drawing/2014/main" id="{7764FB75-2140-4FFE-8B1B-05B727E6B1F7}"/>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291210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45839"/>
            <a:ext cx="10515600" cy="1325563"/>
          </a:xfrm>
        </p:spPr>
        <p:txBody>
          <a:bodyPr>
            <a:normAutofit/>
          </a:bodyPr>
          <a:lstStyle/>
          <a:p>
            <a:pPr algn="ctr"/>
            <a:r>
              <a:rPr lang="tr-TR" sz="2400" b="1" dirty="0">
                <a:solidFill>
                  <a:srgbClr val="002060"/>
                </a:solidFill>
              </a:rPr>
              <a:t>EĞİTİM ANA BAŞLIKLARI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412375" y="1690687"/>
            <a:ext cx="11252755" cy="4670924"/>
          </a:xfrm>
        </p:spPr>
        <p:txBody>
          <a:bodyPr>
            <a:normAutofit/>
          </a:bodyPr>
          <a:lstStyle/>
          <a:p>
            <a:pPr marL="0" indent="0">
              <a:buNone/>
            </a:pPr>
            <a:endParaRPr lang="tr-TR" sz="2400" dirty="0"/>
          </a:p>
          <a:p>
            <a:pPr marL="0" indent="0">
              <a:buNone/>
            </a:pPr>
            <a:endParaRPr lang="tr-TR" sz="2000" dirty="0"/>
          </a:p>
          <a:p>
            <a:pPr marL="0" indent="0">
              <a:buNone/>
            </a:pPr>
            <a:r>
              <a:rPr lang="tr-TR" sz="2000" b="1" dirty="0"/>
              <a:t>FİZYOTERAPİST</a:t>
            </a:r>
            <a:r>
              <a:rPr lang="tr-TR" sz="2000" dirty="0"/>
              <a:t>:</a:t>
            </a:r>
          </a:p>
          <a:p>
            <a:pPr marL="457200" indent="-457200">
              <a:buFont typeface="+mj-lt"/>
              <a:buAutoNum type="arabicPeriod"/>
            </a:pPr>
            <a:r>
              <a:rPr lang="tr-TR" sz="2000" dirty="0"/>
              <a:t>Ekipman kullanımı ve güvenliği,</a:t>
            </a:r>
          </a:p>
          <a:p>
            <a:pPr marL="457200" indent="-457200">
              <a:buFont typeface="+mj-lt"/>
              <a:buAutoNum type="arabicPeriod"/>
            </a:pPr>
            <a:r>
              <a:rPr lang="tr-TR" sz="2000" dirty="0"/>
              <a:t>Hareket- Egzersiz,</a:t>
            </a:r>
          </a:p>
          <a:p>
            <a:pPr marL="457200" indent="-457200">
              <a:buFont typeface="+mj-lt"/>
              <a:buAutoNum type="arabicPeriod"/>
            </a:pPr>
            <a:r>
              <a:rPr lang="tr-TR" sz="2000" dirty="0"/>
              <a:t>Diğer</a:t>
            </a:r>
          </a:p>
        </p:txBody>
      </p:sp>
      <p:pic>
        <p:nvPicPr>
          <p:cNvPr id="5" name="Resim 4">
            <a:extLst>
              <a:ext uri="{FF2B5EF4-FFF2-40B4-BE49-F238E27FC236}">
                <a16:creationId xmlns:a16="http://schemas.microsoft.com/office/drawing/2014/main" id="{4A3C1B0D-133A-41B1-BFD0-DBA66F89175A}"/>
              </a:ext>
            </a:extLst>
          </p:cNvPr>
          <p:cNvPicPr>
            <a:picLocks noChangeAspect="1"/>
          </p:cNvPicPr>
          <p:nvPr/>
        </p:nvPicPr>
        <p:blipFill>
          <a:blip r:embed="rId2"/>
          <a:stretch>
            <a:fillRect/>
          </a:stretch>
        </p:blipFill>
        <p:spPr>
          <a:xfrm>
            <a:off x="5484766" y="2512611"/>
            <a:ext cx="4193649" cy="3129107"/>
          </a:xfrm>
          <a:prstGeom prst="rect">
            <a:avLst/>
          </a:prstGeom>
        </p:spPr>
      </p:pic>
      <p:pic>
        <p:nvPicPr>
          <p:cNvPr id="7" name="Picture 3" descr="C:\Users\NEUHISQ1\Desktop\NEU Hospital Logo (2).png">
            <a:extLst>
              <a:ext uri="{FF2B5EF4-FFF2-40B4-BE49-F238E27FC236}">
                <a16:creationId xmlns:a16="http://schemas.microsoft.com/office/drawing/2014/main" id="{F16A0423-6052-4AD5-B9C3-76C0687B2C74}"/>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4230852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p:txBody>
          <a:bodyPr>
            <a:normAutofit/>
          </a:bodyPr>
          <a:lstStyle/>
          <a:p>
            <a:pPr algn="ctr"/>
            <a:r>
              <a:rPr lang="fr-FR" sz="3600" b="1" dirty="0">
                <a:solidFill>
                  <a:srgbClr val="002060"/>
                </a:solidFill>
              </a:rPr>
              <a:t>TABURCULUK EĞİTİMİ</a:t>
            </a:r>
            <a:endParaRPr lang="tr-TR" sz="3600" b="1" dirty="0">
              <a:solidFill>
                <a:srgbClr val="002060"/>
              </a:solidFill>
            </a:endParaRP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lnSpcReduction="10000"/>
          </a:bodyPr>
          <a:lstStyle/>
          <a:p>
            <a:r>
              <a:rPr lang="tr-TR" sz="2400" dirty="0"/>
              <a:t>Taburculuk eğitimi hasta hastaneye yattığı andan itibaren başlar. </a:t>
            </a:r>
          </a:p>
          <a:p>
            <a:r>
              <a:rPr lang="tr-TR" sz="2400" dirty="0"/>
              <a:t>Eğitimler hastanın taburculuk sonrası ihtiyaç duyacağı gereksinimler göz önünde bulundurularak verilir.</a:t>
            </a:r>
          </a:p>
          <a:p>
            <a:r>
              <a:rPr lang="tr-TR" sz="2400" dirty="0"/>
              <a:t>Taburculuk eğitimi taburcu olan tüm hastalara verilir. </a:t>
            </a:r>
          </a:p>
          <a:p>
            <a:r>
              <a:rPr lang="tr-TR" sz="2400" dirty="0"/>
              <a:t>Her hastaya ve eğitim konusuna özgü öğrenme metotları (broşür, basılı eğitim materyali vb.) video, film, kaset, demonstrasyon gösterme / tekrar uygulama, hastaya uygulatma belirlenir. </a:t>
            </a:r>
          </a:p>
          <a:p>
            <a:r>
              <a:rPr lang="tr-TR" sz="2400" dirty="0"/>
              <a:t>Taburculuk öncesi verilen eğitimlerin öğrenilip ö </a:t>
            </a:r>
            <a:r>
              <a:rPr lang="tr-TR" sz="2400" dirty="0" err="1"/>
              <a:t>ğrenilmediği</a:t>
            </a:r>
            <a:r>
              <a:rPr lang="tr-TR" sz="2400" dirty="0"/>
              <a:t> kontrol edilir. Gerekirse tekrarlanır. </a:t>
            </a:r>
          </a:p>
          <a:p>
            <a:r>
              <a:rPr lang="tr-TR" sz="2400" dirty="0"/>
              <a:t>Hastalığı ile ilgili tüm materyaller, bilgilendirici broşürler ve evde gereksinimi olduğunda arayabileceği telefon numaraları verilir. Evde kullanacağı ilaçları hasta ve yakınına anlatılır ve kaydedilir. (</a:t>
            </a:r>
            <a:r>
              <a:rPr lang="tr-TR" sz="2400" dirty="0">
                <a:effectLst>
                  <a:outerShdw blurRad="38100" dist="38100" dir="2700000" algn="tl">
                    <a:srgbClr val="000000">
                      <a:alpha val="43137"/>
                    </a:srgbClr>
                  </a:outerShdw>
                </a:effectLst>
              </a:rPr>
              <a:t>Hasta Bilgilendirme ve Çıkış Formu</a:t>
            </a:r>
            <a:r>
              <a:rPr lang="tr-TR" sz="2400" dirty="0"/>
              <a:t>)</a:t>
            </a:r>
          </a:p>
        </p:txBody>
      </p:sp>
      <p:pic>
        <p:nvPicPr>
          <p:cNvPr id="6" name="Picture 3" descr="C:\Users\NEUHISQ1\Desktop\NEU Hospital Logo (2).png">
            <a:extLst>
              <a:ext uri="{FF2B5EF4-FFF2-40B4-BE49-F238E27FC236}">
                <a16:creationId xmlns:a16="http://schemas.microsoft.com/office/drawing/2014/main" id="{71E1CBD4-2D18-44D7-A683-45CC686D265C}"/>
              </a:ext>
            </a:extLst>
          </p:cNvPr>
          <p:cNvPicPr>
            <a:picLocks noChangeAspect="1" noChangeArrowheads="1"/>
          </p:cNvPicPr>
          <p:nvPr/>
        </p:nvPicPr>
        <p:blipFill>
          <a:blip r:embed="rId2"/>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279798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705394" y="-111943"/>
            <a:ext cx="10515600" cy="1325563"/>
          </a:xfrm>
        </p:spPr>
        <p:txBody>
          <a:bodyPr>
            <a:normAutofit/>
          </a:bodyPr>
          <a:lstStyle/>
          <a:p>
            <a:pPr algn="ctr"/>
            <a:r>
              <a:rPr lang="tr-TR" sz="2400" b="1" dirty="0">
                <a:solidFill>
                  <a:srgbClr val="002060"/>
                </a:solidFill>
              </a:rPr>
              <a:t>HASTANEDE VERİLEN EĞİTİM BAŞLIKLARI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lnSpcReduction="10000"/>
          </a:bodyPr>
          <a:lstStyle/>
          <a:p>
            <a:endParaRPr lang="tr-TR" sz="2000" dirty="0"/>
          </a:p>
          <a:p>
            <a:r>
              <a:rPr lang="tr-TR" sz="2000" dirty="0"/>
              <a:t>Tetkik Amaçlı Yapılan İşlemlerde Temel Prensipler, </a:t>
            </a:r>
          </a:p>
          <a:p>
            <a:r>
              <a:rPr lang="tr-TR" sz="2000" dirty="0"/>
              <a:t>Tıbbi Uygulamalarda Temel Prensipler, </a:t>
            </a:r>
          </a:p>
          <a:p>
            <a:r>
              <a:rPr lang="tr-TR" sz="2000" dirty="0"/>
              <a:t>Malzeme ve Cihaz Kullanımında Temel Prensipler, </a:t>
            </a:r>
          </a:p>
          <a:p>
            <a:r>
              <a:rPr lang="tr-TR" sz="2000" dirty="0"/>
              <a:t>İlaç Uygulamalarında Temel Prensipler, </a:t>
            </a:r>
          </a:p>
          <a:p>
            <a:r>
              <a:rPr lang="tr-TR" sz="2000" dirty="0"/>
              <a:t>Beslenme ve Diyet Uygulamalarında Temel Prensipler,</a:t>
            </a:r>
          </a:p>
          <a:p>
            <a:r>
              <a:rPr lang="tr-TR" sz="2000" dirty="0"/>
              <a:t>Rehabilitasyon Uygulamalarında Temel Prensipler, </a:t>
            </a:r>
          </a:p>
          <a:p>
            <a:r>
              <a:rPr lang="tr-TR" sz="2000" dirty="0"/>
              <a:t>Ağrı Yönetimi, </a:t>
            </a:r>
          </a:p>
          <a:p>
            <a:r>
              <a:rPr lang="tr-TR" sz="2000" dirty="0"/>
              <a:t>El Hijyeni, </a:t>
            </a:r>
          </a:p>
          <a:p>
            <a:r>
              <a:rPr lang="tr-TR" sz="2000" dirty="0"/>
              <a:t>Sigara Bırakma Tavsiye Eğitimi, </a:t>
            </a:r>
          </a:p>
          <a:p>
            <a:r>
              <a:rPr lang="tr-TR" sz="2000" dirty="0"/>
              <a:t>Ağız Bakımını Özendirici Eğitimler, </a:t>
            </a:r>
          </a:p>
          <a:p>
            <a:r>
              <a:rPr lang="tr-TR" sz="2000" dirty="0"/>
              <a:t>Topluma Yönelik Eğitim Çalışmaları.</a:t>
            </a:r>
          </a:p>
        </p:txBody>
      </p:sp>
      <p:pic>
        <p:nvPicPr>
          <p:cNvPr id="5" name="Resim 4">
            <a:extLst>
              <a:ext uri="{FF2B5EF4-FFF2-40B4-BE49-F238E27FC236}">
                <a16:creationId xmlns:a16="http://schemas.microsoft.com/office/drawing/2014/main" id="{9B7EEA5D-EA56-4440-972D-5E7B89EF88BA}"/>
              </a:ext>
            </a:extLst>
          </p:cNvPr>
          <p:cNvPicPr>
            <a:picLocks noChangeAspect="1"/>
          </p:cNvPicPr>
          <p:nvPr/>
        </p:nvPicPr>
        <p:blipFill>
          <a:blip r:embed="rId2"/>
          <a:stretch>
            <a:fillRect/>
          </a:stretch>
        </p:blipFill>
        <p:spPr>
          <a:xfrm>
            <a:off x="8537282" y="2060985"/>
            <a:ext cx="2005211" cy="3580734"/>
          </a:xfrm>
          <a:prstGeom prst="rect">
            <a:avLst/>
          </a:prstGeom>
        </p:spPr>
      </p:pic>
      <p:pic>
        <p:nvPicPr>
          <p:cNvPr id="7" name="Picture 3" descr="C:\Users\NEUHISQ1\Desktop\NEU Hospital Logo (2).png">
            <a:extLst>
              <a:ext uri="{FF2B5EF4-FFF2-40B4-BE49-F238E27FC236}">
                <a16:creationId xmlns:a16="http://schemas.microsoft.com/office/drawing/2014/main" id="{3325363E-3F0B-4307-9256-586853434F97}"/>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1954847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705394" y="-67848"/>
            <a:ext cx="10515600" cy="1325563"/>
          </a:xfrm>
        </p:spPr>
        <p:txBody>
          <a:bodyPr>
            <a:normAutofit/>
          </a:bodyPr>
          <a:lstStyle/>
          <a:p>
            <a:pPr algn="ctr"/>
            <a:r>
              <a:rPr lang="tr-TR" sz="2400" b="1" dirty="0">
                <a:solidFill>
                  <a:srgbClr val="002060"/>
                </a:solidFill>
              </a:rPr>
              <a:t>EĞİTİMİN DEĞERLENDİRİLMESİ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a:bodyPr>
          <a:lstStyle/>
          <a:p>
            <a:pPr marL="0" indent="0" algn="ctr">
              <a:buNone/>
            </a:pPr>
            <a:endParaRPr lang="tr-TR" sz="2000" dirty="0"/>
          </a:p>
          <a:p>
            <a:pPr marL="0" indent="0" algn="ctr">
              <a:buNone/>
            </a:pPr>
            <a:endParaRPr lang="tr-TR" sz="2000" dirty="0"/>
          </a:p>
          <a:p>
            <a:pPr marL="0" indent="0" algn="ctr">
              <a:buNone/>
            </a:pPr>
            <a:r>
              <a:rPr lang="tr-TR" sz="2000" dirty="0"/>
              <a:t>Hastanın amaçlanan bilgi düzeyine ulaşıp ulaşmadığı eğitimden hemen sonra, yattığı dönem içinde ve taburculuk öncesi kontrol edilir, değerlendirilir. Amaçlanan bilgi düzeyine ulaşılamadığı durumlarda tüm planlama süreçleri (yöntemler, eğitimi zorlaştıran faktörler) ve eğitim içeriği tekrar gözden geçirilerek düzenlenir ve eğitim tekrarlanır.</a:t>
            </a:r>
          </a:p>
        </p:txBody>
      </p:sp>
      <p:pic>
        <p:nvPicPr>
          <p:cNvPr id="6" name="Resim 5">
            <a:extLst>
              <a:ext uri="{FF2B5EF4-FFF2-40B4-BE49-F238E27FC236}">
                <a16:creationId xmlns:a16="http://schemas.microsoft.com/office/drawing/2014/main" id="{2CC30734-DAD1-4D93-B2B0-FF6748E246EB}"/>
              </a:ext>
            </a:extLst>
          </p:cNvPr>
          <p:cNvPicPr>
            <a:picLocks noChangeAspect="1"/>
          </p:cNvPicPr>
          <p:nvPr/>
        </p:nvPicPr>
        <p:blipFill>
          <a:blip r:embed="rId2"/>
          <a:stretch>
            <a:fillRect/>
          </a:stretch>
        </p:blipFill>
        <p:spPr>
          <a:xfrm>
            <a:off x="4376229" y="3871431"/>
            <a:ext cx="3439542" cy="2288859"/>
          </a:xfrm>
          <a:prstGeom prst="rect">
            <a:avLst/>
          </a:prstGeom>
        </p:spPr>
      </p:pic>
      <p:pic>
        <p:nvPicPr>
          <p:cNvPr id="8" name="Picture 3" descr="C:\Users\NEUHISQ1\Desktop\NEU Hospital Logo (2).png">
            <a:extLst>
              <a:ext uri="{FF2B5EF4-FFF2-40B4-BE49-F238E27FC236}">
                <a16:creationId xmlns:a16="http://schemas.microsoft.com/office/drawing/2014/main" id="{9B2A000A-B95C-4C49-ADD1-66E737FAFA8F}"/>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820587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p:txBody>
          <a:bodyPr>
            <a:normAutofit/>
          </a:bodyPr>
          <a:lstStyle/>
          <a:p>
            <a:pPr algn="ctr"/>
            <a:r>
              <a:rPr lang="tr-TR" sz="3600" b="1" dirty="0">
                <a:solidFill>
                  <a:srgbClr val="002060"/>
                </a:solidFill>
              </a:rPr>
              <a:t>HASTANEDE VERİLEN EĞİTİM BAŞLIKLARI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a:bodyPr>
          <a:lstStyle/>
          <a:p>
            <a:pPr>
              <a:buFont typeface="Wingdings" panose="05000000000000000000" pitchFamily="2" charset="2"/>
              <a:buChar char="v"/>
            </a:pPr>
            <a:r>
              <a:rPr lang="tr-TR" sz="2400" dirty="0"/>
              <a:t>Eğitim sonunda, hastanın kimlik bilgileri, eğitim verilen kişi, eğitimin yöntemi, öğrenmeyi zorlaştıran faktörler, eğitimin konusu, uygulama tarihi, eğitimin değerlendirme sonucu ve eğitimi veren kişinin bilgileri “</a:t>
            </a:r>
            <a:r>
              <a:rPr lang="tr-TR" sz="2400" dirty="0">
                <a:effectLst>
                  <a:outerShdw blurRad="38100" dist="38100" dir="2700000" algn="tl">
                    <a:srgbClr val="000000">
                      <a:alpha val="43137"/>
                    </a:srgbClr>
                  </a:outerShdw>
                </a:effectLst>
              </a:rPr>
              <a:t>Hasta ve Yakınlarının Eğitimi </a:t>
            </a:r>
            <a:r>
              <a:rPr lang="tr-TR" sz="2400" dirty="0" err="1">
                <a:effectLst>
                  <a:outerShdw blurRad="38100" dist="38100" dir="2700000" algn="tl">
                    <a:srgbClr val="000000">
                      <a:alpha val="43137"/>
                    </a:srgbClr>
                  </a:outerShdw>
                </a:effectLst>
              </a:rPr>
              <a:t>Formu</a:t>
            </a:r>
            <a:r>
              <a:rPr lang="tr-TR" sz="2400" dirty="0" err="1"/>
              <a:t>”na</a:t>
            </a:r>
            <a:r>
              <a:rPr lang="tr-TR" sz="2400" dirty="0"/>
              <a:t> kaydedilir.</a:t>
            </a:r>
          </a:p>
          <a:p>
            <a:pPr>
              <a:buFont typeface="Wingdings" panose="05000000000000000000" pitchFamily="2" charset="2"/>
              <a:buChar char="v"/>
            </a:pPr>
            <a:endParaRPr lang="tr-TR" sz="2400" dirty="0"/>
          </a:p>
          <a:p>
            <a:pPr>
              <a:buFont typeface="Wingdings" panose="05000000000000000000" pitchFamily="2" charset="2"/>
              <a:buChar char="v"/>
            </a:pPr>
            <a:r>
              <a:rPr lang="tr-TR" sz="2400" dirty="0"/>
              <a:t>Ayaktan hastaların eğitim ihtiyaçları ile ilgili kayıtlar “</a:t>
            </a:r>
            <a:r>
              <a:rPr lang="tr-TR" sz="2400" dirty="0">
                <a:effectLst>
                  <a:outerShdw blurRad="38100" dist="38100" dir="2700000" algn="tl">
                    <a:srgbClr val="000000">
                      <a:alpha val="43137"/>
                    </a:srgbClr>
                  </a:outerShdw>
                </a:effectLst>
              </a:rPr>
              <a:t>Hasta Değerlendirme Formları (Erişkin/Pediatrik</a:t>
            </a:r>
            <a:r>
              <a:rPr lang="tr-TR" sz="2400" dirty="0"/>
              <a:t>)”</a:t>
            </a:r>
            <a:r>
              <a:rPr lang="tr-TR" sz="2400" dirty="0" err="1"/>
              <a:t>nda</a:t>
            </a:r>
            <a:r>
              <a:rPr lang="tr-TR" sz="2400" dirty="0"/>
              <a:t> tutulur.</a:t>
            </a:r>
          </a:p>
        </p:txBody>
      </p:sp>
      <p:pic>
        <p:nvPicPr>
          <p:cNvPr id="5" name="Resim 4">
            <a:extLst>
              <a:ext uri="{FF2B5EF4-FFF2-40B4-BE49-F238E27FC236}">
                <a16:creationId xmlns:a16="http://schemas.microsoft.com/office/drawing/2014/main" id="{F683B856-EA5B-4555-B6C0-537261EA00BF}"/>
              </a:ext>
            </a:extLst>
          </p:cNvPr>
          <p:cNvPicPr>
            <a:picLocks noChangeAspect="1"/>
          </p:cNvPicPr>
          <p:nvPr/>
        </p:nvPicPr>
        <p:blipFill>
          <a:blip r:embed="rId2"/>
          <a:stretch>
            <a:fillRect/>
          </a:stretch>
        </p:blipFill>
        <p:spPr>
          <a:xfrm>
            <a:off x="4362178" y="4338638"/>
            <a:ext cx="2762250" cy="1657350"/>
          </a:xfrm>
          <a:prstGeom prst="rect">
            <a:avLst/>
          </a:prstGeom>
        </p:spPr>
      </p:pic>
      <p:pic>
        <p:nvPicPr>
          <p:cNvPr id="7" name="Picture 3" descr="C:\Users\NEUHISQ1\Desktop\NEU Hospital Logo (2).png">
            <a:extLst>
              <a:ext uri="{FF2B5EF4-FFF2-40B4-BE49-F238E27FC236}">
                <a16:creationId xmlns:a16="http://schemas.microsoft.com/office/drawing/2014/main" id="{C884CD61-1D7D-4E8C-A7B1-148E132A1B79}"/>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897624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53703"/>
            <a:ext cx="10515600" cy="1325563"/>
          </a:xfrm>
        </p:spPr>
        <p:txBody>
          <a:bodyPr>
            <a:normAutofit/>
          </a:bodyPr>
          <a:lstStyle/>
          <a:p>
            <a:pPr algn="ctr"/>
            <a:r>
              <a:rPr lang="tr-TR" sz="2400" b="1" dirty="0">
                <a:solidFill>
                  <a:srgbClr val="002060"/>
                </a:solidFill>
              </a:rPr>
              <a:t>HASTA VE YAKINLARININ EĞİTİMİ KAYIT FORMU</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a:bodyPr>
          <a:lstStyle/>
          <a:p>
            <a:pPr>
              <a:buFont typeface="Wingdings" panose="05000000000000000000" pitchFamily="2" charset="2"/>
              <a:buChar char="Ø"/>
            </a:pPr>
            <a:r>
              <a:rPr lang="tr-TR" sz="2000" dirty="0"/>
              <a:t> Hasta ve Yakınlarının Eğitimi Kayıt Formu doldurulurken </a:t>
            </a:r>
            <a:r>
              <a:rPr lang="tr-TR" sz="2000" dirty="0" err="1"/>
              <a:t>Hastanemiz'de</a:t>
            </a:r>
            <a:r>
              <a:rPr lang="tr-TR" sz="2000" dirty="0"/>
              <a:t> kullanılan diğer formlarda olduğu gibi hiçbir alan boş bırakılmamalıdır. </a:t>
            </a:r>
          </a:p>
          <a:p>
            <a:pPr marL="0" indent="0">
              <a:buNone/>
            </a:pPr>
            <a:endParaRPr lang="tr-TR" sz="2000" dirty="0"/>
          </a:p>
          <a:p>
            <a:pPr>
              <a:buFont typeface="Wingdings" panose="05000000000000000000" pitchFamily="2" charset="2"/>
              <a:buChar char="Ø"/>
            </a:pPr>
            <a:r>
              <a:rPr lang="tr-TR" sz="2000" dirty="0"/>
              <a:t> Eğitimin verildiği tarih, hangi konuda eğitim verildiği, eğitimi alan kişinin adı-soyadı ve imzası ve son olarak eğitimi veren kişinin adı-soyadı, tarih ve saati, imzasının olması gerekmektedir.</a:t>
            </a:r>
          </a:p>
        </p:txBody>
      </p:sp>
      <p:pic>
        <p:nvPicPr>
          <p:cNvPr id="6" name="Resim 5">
            <a:extLst>
              <a:ext uri="{FF2B5EF4-FFF2-40B4-BE49-F238E27FC236}">
                <a16:creationId xmlns:a16="http://schemas.microsoft.com/office/drawing/2014/main" id="{ABFAAC86-C204-42A9-82AE-D566DE6ABBC3}"/>
              </a:ext>
            </a:extLst>
          </p:cNvPr>
          <p:cNvPicPr>
            <a:picLocks noChangeAspect="1"/>
          </p:cNvPicPr>
          <p:nvPr/>
        </p:nvPicPr>
        <p:blipFill>
          <a:blip r:embed="rId2"/>
          <a:stretch>
            <a:fillRect/>
          </a:stretch>
        </p:blipFill>
        <p:spPr>
          <a:xfrm>
            <a:off x="4869317" y="3799516"/>
            <a:ext cx="1936432" cy="2735594"/>
          </a:xfrm>
          <a:prstGeom prst="rect">
            <a:avLst/>
          </a:prstGeom>
        </p:spPr>
      </p:pic>
      <p:pic>
        <p:nvPicPr>
          <p:cNvPr id="8" name="Picture 3" descr="C:\Users\NEUHISQ1\Desktop\NEU Hospital Logo (2).png">
            <a:extLst>
              <a:ext uri="{FF2B5EF4-FFF2-40B4-BE49-F238E27FC236}">
                <a16:creationId xmlns:a16="http://schemas.microsoft.com/office/drawing/2014/main" id="{9A6E5DC2-C514-4FFE-ABA4-F59896AA57B4}"/>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30990349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B2C9A47E-BDCB-47E9-8BB2-6F827030EFF0}"/>
              </a:ext>
            </a:extLst>
          </p:cNvPr>
          <p:cNvPicPr>
            <a:picLocks noChangeAspect="1"/>
          </p:cNvPicPr>
          <p:nvPr/>
        </p:nvPicPr>
        <p:blipFill>
          <a:blip r:embed="rId2"/>
          <a:stretch>
            <a:fillRect/>
          </a:stretch>
        </p:blipFill>
        <p:spPr>
          <a:xfrm>
            <a:off x="3749041" y="2386393"/>
            <a:ext cx="3696516" cy="2085214"/>
          </a:xfrm>
          <a:prstGeom prst="rect">
            <a:avLst/>
          </a:prstGeom>
        </p:spPr>
      </p:pic>
      <p:pic>
        <p:nvPicPr>
          <p:cNvPr id="8" name="Picture 3" descr="C:\Users\NEUHISQ1\Desktop\NEU Hospital Logo (2).png">
            <a:extLst>
              <a:ext uri="{FF2B5EF4-FFF2-40B4-BE49-F238E27FC236}">
                <a16:creationId xmlns:a16="http://schemas.microsoft.com/office/drawing/2014/main" id="{B1CDAB35-6EA6-44D4-B005-0556B9A41562}"/>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417677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18255"/>
            <a:ext cx="10515600" cy="1325563"/>
          </a:xfrm>
        </p:spPr>
        <p:txBody>
          <a:bodyPr>
            <a:normAutofit/>
          </a:bodyPr>
          <a:lstStyle/>
          <a:p>
            <a:pPr algn="ctr"/>
            <a:r>
              <a:rPr lang="tr-TR" sz="2400" b="1" dirty="0">
                <a:solidFill>
                  <a:srgbClr val="002060"/>
                </a:solidFill>
              </a:rPr>
              <a:t>HASTA ve YAKINLARININ EĞİTİMİ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838201" y="1825625"/>
            <a:ext cx="7950772" cy="4351338"/>
          </a:xfrm>
        </p:spPr>
        <p:txBody>
          <a:bodyPr>
            <a:normAutofit/>
          </a:bodyPr>
          <a:lstStyle/>
          <a:p>
            <a:r>
              <a:rPr lang="tr-TR" sz="2000" dirty="0"/>
              <a:t>Hasta ve yakınlarının tedavi ve bakım süreçlerine katılımı, hem hastanın kendisini iyi hissetmesini sağlamakta, hem de iyileşme sürecinin hızlanmasına yardımcı olmaktadır. Bu nedenle, tüm aşamalarda hasta ve ailesinin eğitim ihtiyacının belirlenerek, eğitimle sürece dahil edilmesi ve bunların kayıt altına alınması gerekmektedir.</a:t>
            </a:r>
          </a:p>
          <a:p>
            <a:endParaRPr lang="tr-TR" sz="2000" dirty="0"/>
          </a:p>
          <a:p>
            <a:r>
              <a:rPr lang="tr-TR" sz="2000" u="sng" dirty="0"/>
              <a:t>Bu prosedürün amacı; </a:t>
            </a:r>
            <a:r>
              <a:rPr lang="tr-TR" sz="2000" dirty="0"/>
              <a:t>Yakın Doğu Üniversitesi Hastanesi'nde tedavi ve bakım hizmeti alan hasta ve hasta yakınlarının hastalık, tedavi ve bakımları, riskleri ve taburcu olduktan sonra evdeki bakımları hakkında eğitilmelerini sağlamak ve eğitimleri standardize etmektir.</a:t>
            </a:r>
          </a:p>
        </p:txBody>
      </p:sp>
      <p:pic>
        <p:nvPicPr>
          <p:cNvPr id="9" name="Resim 8">
            <a:extLst>
              <a:ext uri="{FF2B5EF4-FFF2-40B4-BE49-F238E27FC236}">
                <a16:creationId xmlns:a16="http://schemas.microsoft.com/office/drawing/2014/main" id="{7CA9E4DD-7F85-40F4-9A36-1DF05142697A}"/>
              </a:ext>
            </a:extLst>
          </p:cNvPr>
          <p:cNvPicPr>
            <a:picLocks noChangeAspect="1"/>
          </p:cNvPicPr>
          <p:nvPr/>
        </p:nvPicPr>
        <p:blipFill>
          <a:blip r:embed="rId2"/>
          <a:stretch>
            <a:fillRect/>
          </a:stretch>
        </p:blipFill>
        <p:spPr>
          <a:xfrm>
            <a:off x="8788973" y="2403566"/>
            <a:ext cx="3238153" cy="3238153"/>
          </a:xfrm>
          <a:prstGeom prst="rect">
            <a:avLst/>
          </a:prstGeom>
        </p:spPr>
      </p:pic>
      <p:pic>
        <p:nvPicPr>
          <p:cNvPr id="6" name="Picture 3" descr="C:\Users\NEUHISQ1\Desktop\NEU Hospital Logo (2).png">
            <a:extLst>
              <a:ext uri="{FF2B5EF4-FFF2-40B4-BE49-F238E27FC236}">
                <a16:creationId xmlns:a16="http://schemas.microsoft.com/office/drawing/2014/main" id="{DBAB5FE8-4A4B-40C2-802B-47AB3EDA2B71}"/>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4136995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82803"/>
            <a:ext cx="10515600" cy="1325563"/>
          </a:xfrm>
        </p:spPr>
        <p:txBody>
          <a:bodyPr>
            <a:normAutofit/>
          </a:bodyPr>
          <a:lstStyle/>
          <a:p>
            <a:pPr algn="ctr"/>
            <a:r>
              <a:rPr lang="tr-TR" sz="2400" b="1" dirty="0">
                <a:solidFill>
                  <a:srgbClr val="002060"/>
                </a:solidFill>
              </a:rPr>
              <a:t>KAPSAM ve SORUMLULUKLAR</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838200" y="1825625"/>
            <a:ext cx="6503125" cy="4351338"/>
          </a:xfrm>
        </p:spPr>
        <p:txBody>
          <a:bodyPr>
            <a:normAutofit/>
          </a:bodyPr>
          <a:lstStyle/>
          <a:p>
            <a:endParaRPr lang="tr-TR" sz="2000" dirty="0"/>
          </a:p>
          <a:p>
            <a:endParaRPr lang="tr-TR" sz="2000" dirty="0"/>
          </a:p>
          <a:p>
            <a:r>
              <a:rPr lang="tr-TR" sz="2000" dirty="0"/>
              <a:t>Hasta eğitimi </a:t>
            </a:r>
            <a:r>
              <a:rPr lang="tr-TR" sz="2000" dirty="0" err="1"/>
              <a:t>multidisipliner</a:t>
            </a:r>
            <a:r>
              <a:rPr lang="tr-TR" sz="2000" dirty="0"/>
              <a:t> bir yaklaşım gerektirir. Bu nedenle hastaların Yakın Doğu Üniversitesi Hastanesi'ne kabul ediliş aşamalarında </a:t>
            </a:r>
            <a:r>
              <a:rPr lang="tr-TR" sz="2000" dirty="0" err="1"/>
              <a:t>multidisipliner</a:t>
            </a:r>
            <a:r>
              <a:rPr lang="tr-TR" sz="2000" dirty="0"/>
              <a:t> eğitim planlarının yapılarak uygulanmasını ve kayıt altına alınmalarını kapsar. Bu prosedürün uygulanmasından tüm doktor, hemşire, diyetisyen, fizyoterapist, eczacı ve diğer sağlık personeli sorumludur.</a:t>
            </a:r>
          </a:p>
        </p:txBody>
      </p:sp>
      <p:pic>
        <p:nvPicPr>
          <p:cNvPr id="5" name="Resim 4">
            <a:extLst>
              <a:ext uri="{FF2B5EF4-FFF2-40B4-BE49-F238E27FC236}">
                <a16:creationId xmlns:a16="http://schemas.microsoft.com/office/drawing/2014/main" id="{BA008EA6-FBA8-47E9-BC87-E60C9BE11702}"/>
              </a:ext>
            </a:extLst>
          </p:cNvPr>
          <p:cNvPicPr>
            <a:picLocks noChangeAspect="1"/>
          </p:cNvPicPr>
          <p:nvPr/>
        </p:nvPicPr>
        <p:blipFill>
          <a:blip r:embed="rId2"/>
          <a:stretch>
            <a:fillRect/>
          </a:stretch>
        </p:blipFill>
        <p:spPr>
          <a:xfrm>
            <a:off x="7341326" y="2519882"/>
            <a:ext cx="4543745" cy="2770576"/>
          </a:xfrm>
          <a:prstGeom prst="rect">
            <a:avLst/>
          </a:prstGeom>
        </p:spPr>
      </p:pic>
      <p:pic>
        <p:nvPicPr>
          <p:cNvPr id="6" name="Picture 3" descr="C:\Users\NEUHISQ1\Desktop\NEU Hospital Logo (2).png">
            <a:extLst>
              <a:ext uri="{FF2B5EF4-FFF2-40B4-BE49-F238E27FC236}">
                <a16:creationId xmlns:a16="http://schemas.microsoft.com/office/drawing/2014/main" id="{7C591D0B-2A2B-4B80-8A7D-C59A156B2249}"/>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3547505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1" y="0"/>
            <a:ext cx="10515600" cy="1325563"/>
          </a:xfrm>
        </p:spPr>
        <p:txBody>
          <a:bodyPr>
            <a:normAutofit/>
          </a:bodyPr>
          <a:lstStyle/>
          <a:p>
            <a:pPr algn="ctr"/>
            <a:r>
              <a:rPr lang="tr-TR" sz="2400" b="1" dirty="0">
                <a:solidFill>
                  <a:srgbClr val="002060"/>
                </a:solidFill>
              </a:rPr>
              <a:t>EĞİTİM İHTİYACININ BELİRLENMESİ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838201" y="1825625"/>
            <a:ext cx="9938656" cy="4351338"/>
          </a:xfrm>
        </p:spPr>
        <p:txBody>
          <a:bodyPr>
            <a:normAutofit/>
          </a:bodyPr>
          <a:lstStyle/>
          <a:p>
            <a:r>
              <a:rPr lang="tr-TR" sz="2000" dirty="0"/>
              <a:t>Hasta ve Yakınlarının Eğitimi Kurulu görevlerini yaparken, konuyla ilgili olarak Başhekimlik, Ana Bilim Dalı Başkanlıkları, Hemşirelik Hizmetleri Koordinatörlüğü ve Kalite Koordinatörlüğü ile birlikte çalışır. </a:t>
            </a:r>
          </a:p>
          <a:p>
            <a:r>
              <a:rPr lang="tr-TR" sz="2000" dirty="0"/>
              <a:t>Hasta ve Yakınlarının Eğitimleri kurulu tarafından, eğitim yöntem ve materyalleri yılda </a:t>
            </a:r>
            <a:r>
              <a:rPr lang="tr-TR" sz="2000" dirty="0" err="1"/>
              <a:t>birkez</a:t>
            </a:r>
            <a:r>
              <a:rPr lang="tr-TR" sz="2000" dirty="0"/>
              <a:t> gözden geçirilir, değerlendirmeler yapılır değişiklik/ ekleme/ iptal yapılabilir. </a:t>
            </a:r>
          </a:p>
          <a:p>
            <a:r>
              <a:rPr lang="tr-TR" sz="2000" dirty="0"/>
              <a:t>Verilecek eğitimlerle ilgili olarak eğitim veren sağlık çalışanlarına, verilecek eğitimler, eğitim planlaması, eğitim yöntemleri, eğitim materyalleri konularında hizmet içi eğitimler verilir.</a:t>
            </a:r>
          </a:p>
        </p:txBody>
      </p:sp>
      <p:pic>
        <p:nvPicPr>
          <p:cNvPr id="6" name="Resim 5">
            <a:extLst>
              <a:ext uri="{FF2B5EF4-FFF2-40B4-BE49-F238E27FC236}">
                <a16:creationId xmlns:a16="http://schemas.microsoft.com/office/drawing/2014/main" id="{90194960-072D-458C-BB76-84A11168CBE3}"/>
              </a:ext>
            </a:extLst>
          </p:cNvPr>
          <p:cNvPicPr>
            <a:picLocks noChangeAspect="1"/>
          </p:cNvPicPr>
          <p:nvPr/>
        </p:nvPicPr>
        <p:blipFill>
          <a:blip r:embed="rId2"/>
          <a:stretch>
            <a:fillRect/>
          </a:stretch>
        </p:blipFill>
        <p:spPr>
          <a:xfrm>
            <a:off x="5225798" y="4500282"/>
            <a:ext cx="1383248" cy="2015378"/>
          </a:xfrm>
          <a:prstGeom prst="rect">
            <a:avLst/>
          </a:prstGeom>
        </p:spPr>
      </p:pic>
      <p:pic>
        <p:nvPicPr>
          <p:cNvPr id="7" name="Picture 3" descr="C:\Users\NEUHISQ1\Desktop\NEU Hospital Logo (2).png">
            <a:extLst>
              <a:ext uri="{FF2B5EF4-FFF2-40B4-BE49-F238E27FC236}">
                <a16:creationId xmlns:a16="http://schemas.microsoft.com/office/drawing/2014/main" id="{DB8AEB9A-1392-487E-8D06-F23F77C34D62}"/>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1507541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0"/>
            <a:ext cx="10475259" cy="1216281"/>
          </a:xfrm>
        </p:spPr>
        <p:txBody>
          <a:bodyPr>
            <a:normAutofit/>
          </a:bodyPr>
          <a:lstStyle/>
          <a:p>
            <a:pPr algn="ctr"/>
            <a:r>
              <a:rPr lang="tr-TR" sz="2400" b="1" dirty="0">
                <a:solidFill>
                  <a:srgbClr val="002060"/>
                </a:solidFill>
              </a:rPr>
              <a:t>HASTA EĞİTİM İHTİYACININ BELİRLENMESİ VE EĞİTİM PLANI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838201" y="1825625"/>
            <a:ext cx="9416142" cy="4351338"/>
          </a:xfrm>
        </p:spPr>
        <p:txBody>
          <a:bodyPr>
            <a:normAutofit/>
          </a:bodyPr>
          <a:lstStyle/>
          <a:p>
            <a:endParaRPr lang="tr-TR" sz="2000" dirty="0"/>
          </a:p>
          <a:p>
            <a:r>
              <a:rPr lang="tr-TR" sz="2000" dirty="0"/>
              <a:t>Hasta ve yakınlarının inançları ve değerleri,</a:t>
            </a:r>
          </a:p>
          <a:p>
            <a:r>
              <a:rPr lang="tr-TR" sz="2000" dirty="0"/>
              <a:t>Konuştukları dil ve eğitim düzeyleri,</a:t>
            </a:r>
          </a:p>
          <a:p>
            <a:r>
              <a:rPr lang="tr-TR" sz="2000" dirty="0"/>
              <a:t>Hastanın duygusal, psikolojik durumu ve motivasyonu,</a:t>
            </a:r>
          </a:p>
          <a:p>
            <a:r>
              <a:rPr lang="tr-TR" sz="2000" dirty="0"/>
              <a:t>Hastanın varsa fiziksel vb. Kısıtlamaları,</a:t>
            </a:r>
          </a:p>
          <a:p>
            <a:r>
              <a:rPr lang="tr-TR" sz="2000" dirty="0"/>
              <a:t>Hastanın bilgiyi ve eğitimi almaya yönelik isteği.</a:t>
            </a:r>
          </a:p>
          <a:p>
            <a:r>
              <a:rPr lang="tr-TR" sz="2000" dirty="0"/>
              <a:t>Eğitimi zorlaştıran faktörler ve eğitim konusuna göre eğitim yöntemi belirlenir. Eğitim yöntemi hasta ve yakınlarının değer yargılarına ve seçeneklerine uygun olmalıdır ve Hasta ve Yakınlarının Eğitimi Kayıt </a:t>
            </a:r>
            <a:r>
              <a:rPr lang="tr-TR" sz="2000" dirty="0" err="1"/>
              <a:t>Formu’na</a:t>
            </a:r>
            <a:r>
              <a:rPr lang="tr-TR" sz="2000" dirty="0"/>
              <a:t> kaydedilir. </a:t>
            </a:r>
          </a:p>
        </p:txBody>
      </p:sp>
      <p:pic>
        <p:nvPicPr>
          <p:cNvPr id="6" name="Resim 5">
            <a:extLst>
              <a:ext uri="{FF2B5EF4-FFF2-40B4-BE49-F238E27FC236}">
                <a16:creationId xmlns:a16="http://schemas.microsoft.com/office/drawing/2014/main" id="{A3CE5ECC-6E0C-49D6-8B14-F20AF889D345}"/>
              </a:ext>
            </a:extLst>
          </p:cNvPr>
          <p:cNvPicPr>
            <a:picLocks noChangeAspect="1"/>
          </p:cNvPicPr>
          <p:nvPr/>
        </p:nvPicPr>
        <p:blipFill>
          <a:blip r:embed="rId2"/>
          <a:stretch>
            <a:fillRect/>
          </a:stretch>
        </p:blipFill>
        <p:spPr>
          <a:xfrm>
            <a:off x="10238880" y="2754273"/>
            <a:ext cx="1773826" cy="3153468"/>
          </a:xfrm>
          <a:prstGeom prst="rect">
            <a:avLst/>
          </a:prstGeom>
        </p:spPr>
      </p:pic>
      <p:pic>
        <p:nvPicPr>
          <p:cNvPr id="7" name="Picture 3" descr="C:\Users\NEUHISQ1\Desktop\NEU Hospital Logo (2).png">
            <a:extLst>
              <a:ext uri="{FF2B5EF4-FFF2-40B4-BE49-F238E27FC236}">
                <a16:creationId xmlns:a16="http://schemas.microsoft.com/office/drawing/2014/main" id="{2CC60A03-00DA-41E2-A163-38B027E897FB}"/>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3824563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93111"/>
            <a:ext cx="10515600" cy="1325563"/>
          </a:xfrm>
        </p:spPr>
        <p:txBody>
          <a:bodyPr>
            <a:normAutofit/>
          </a:bodyPr>
          <a:lstStyle/>
          <a:p>
            <a:pPr algn="ctr"/>
            <a:r>
              <a:rPr lang="tr-TR" sz="2400" b="1" dirty="0">
                <a:solidFill>
                  <a:srgbClr val="002060"/>
                </a:solidFill>
              </a:rPr>
              <a:t>YDÜ HASTANESİ'NDEN H İZMET ALAN HER HASTA;</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449977"/>
            <a:ext cx="8398649" cy="4726986"/>
          </a:xfrm>
        </p:spPr>
        <p:txBody>
          <a:bodyPr>
            <a:normAutofit/>
          </a:bodyPr>
          <a:lstStyle/>
          <a:p>
            <a:endParaRPr lang="tr-TR" sz="2000" dirty="0"/>
          </a:p>
          <a:p>
            <a:r>
              <a:rPr lang="tr-TR" sz="2000" dirty="0"/>
              <a:t>Hastalığı, tedavisi, </a:t>
            </a:r>
            <a:r>
              <a:rPr lang="tr-TR" sz="2000" dirty="0" err="1"/>
              <a:t>bakımı,hastane</a:t>
            </a:r>
            <a:r>
              <a:rPr lang="tr-TR" sz="2000" dirty="0"/>
              <a:t> ücretleri ve evde bakımı konusunda bilgilendirilir.</a:t>
            </a:r>
          </a:p>
          <a:p>
            <a:pPr>
              <a:buFont typeface="Wingdings" panose="05000000000000000000" pitchFamily="2" charset="2"/>
              <a:buChar char="Ø"/>
            </a:pPr>
            <a:r>
              <a:rPr lang="tr-TR" sz="2000" dirty="0"/>
              <a:t>Hekimi tarafından tanı ve tedavi süreçleri,</a:t>
            </a:r>
          </a:p>
          <a:p>
            <a:pPr>
              <a:buFont typeface="Wingdings" panose="05000000000000000000" pitchFamily="2" charset="2"/>
              <a:buChar char="Ø"/>
            </a:pPr>
            <a:r>
              <a:rPr lang="tr-TR" sz="2000" dirty="0"/>
              <a:t>Hemşiresi tarafından bakım ve işleyiş süreçleri,</a:t>
            </a:r>
          </a:p>
          <a:p>
            <a:pPr>
              <a:buFont typeface="Wingdings" panose="05000000000000000000" pitchFamily="2" charset="2"/>
              <a:buChar char="Ø"/>
            </a:pPr>
            <a:r>
              <a:rPr lang="tr-TR" sz="2000" dirty="0"/>
              <a:t>Diyetisyeni tarafından beslenme ve diyeti,</a:t>
            </a:r>
          </a:p>
          <a:p>
            <a:pPr>
              <a:buFont typeface="Wingdings" panose="05000000000000000000" pitchFamily="2" charset="2"/>
              <a:buChar char="Ø"/>
            </a:pPr>
            <a:r>
              <a:rPr lang="tr-TR" sz="2000" dirty="0"/>
              <a:t>Fizik ve rehabilitasyon programına alınıyorsa, fizyoterapisti tarafından fizik tedavisi ve ekipman hakkında,</a:t>
            </a:r>
          </a:p>
          <a:p>
            <a:pPr>
              <a:buFont typeface="Wingdings" panose="05000000000000000000" pitchFamily="2" charset="2"/>
              <a:buChar char="Ø"/>
            </a:pPr>
            <a:r>
              <a:rPr lang="tr-TR" sz="2000" dirty="0"/>
              <a:t>Hasta yatış ve çıkış elemanları tarafından hastane ücretleri, ödeme koşulları hakkında bilgilendirilirler.</a:t>
            </a:r>
          </a:p>
          <a:p>
            <a:r>
              <a:rPr lang="tr-TR" sz="2000" dirty="0"/>
              <a:t>Bütün bunlar yapılırken hasta ve hasta yakınına ait öğrenmeyi zorlaştıran faktörler belirlenir ve Hasta ve Yakınlarının Eğitimi </a:t>
            </a:r>
            <a:r>
              <a:rPr lang="tr-TR" sz="2000" dirty="0" err="1"/>
              <a:t>Formu'na</a:t>
            </a:r>
            <a:r>
              <a:rPr lang="tr-TR" sz="2000" dirty="0"/>
              <a:t> kaydedilir.</a:t>
            </a:r>
          </a:p>
        </p:txBody>
      </p:sp>
      <p:pic>
        <p:nvPicPr>
          <p:cNvPr id="5" name="Resim 4">
            <a:extLst>
              <a:ext uri="{FF2B5EF4-FFF2-40B4-BE49-F238E27FC236}">
                <a16:creationId xmlns:a16="http://schemas.microsoft.com/office/drawing/2014/main" id="{3E5DEBBE-CA2B-43E7-BA16-19EEA9829521}"/>
              </a:ext>
            </a:extLst>
          </p:cNvPr>
          <p:cNvPicPr>
            <a:picLocks noChangeAspect="1"/>
          </p:cNvPicPr>
          <p:nvPr/>
        </p:nvPicPr>
        <p:blipFill>
          <a:blip r:embed="rId2"/>
          <a:stretch>
            <a:fillRect/>
          </a:stretch>
        </p:blipFill>
        <p:spPr>
          <a:xfrm>
            <a:off x="8641882" y="2630967"/>
            <a:ext cx="3550118" cy="2365005"/>
          </a:xfrm>
          <a:prstGeom prst="rect">
            <a:avLst/>
          </a:prstGeom>
        </p:spPr>
      </p:pic>
      <p:pic>
        <p:nvPicPr>
          <p:cNvPr id="6" name="Picture 3" descr="C:\Users\NEUHISQ1\Desktop\NEU Hospital Logo (2).png">
            <a:extLst>
              <a:ext uri="{FF2B5EF4-FFF2-40B4-BE49-F238E27FC236}">
                <a16:creationId xmlns:a16="http://schemas.microsoft.com/office/drawing/2014/main" id="{C06F00EF-1BCC-452A-A38F-8B82D6FB0570}"/>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3103933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125260"/>
            <a:ext cx="10515600" cy="1325563"/>
          </a:xfrm>
        </p:spPr>
        <p:txBody>
          <a:bodyPr>
            <a:normAutofit/>
          </a:bodyPr>
          <a:lstStyle/>
          <a:p>
            <a:pPr algn="ctr"/>
            <a:r>
              <a:rPr lang="tr-TR" sz="2400" b="1" dirty="0">
                <a:solidFill>
                  <a:srgbClr val="002060"/>
                </a:solidFill>
              </a:rPr>
              <a:t>EĞİTİMİN VERİLMESİ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a:bodyPr>
          <a:lstStyle/>
          <a:p>
            <a:endParaRPr lang="tr-TR" sz="2000" dirty="0"/>
          </a:p>
          <a:p>
            <a:r>
              <a:rPr lang="tr-TR" sz="2000" dirty="0"/>
              <a:t>Eğitimlerin verilmesi aşamasında eğitim, önce hastaya verilir. Hastanın öğrenmeyi etkileyici bir durumu varsa, eğitim mutlaka hastaya bakım verecek kişi </a:t>
            </a:r>
            <a:r>
              <a:rPr lang="tr-TR" sz="2000" dirty="0" err="1"/>
              <a:t>veye</a:t>
            </a:r>
            <a:r>
              <a:rPr lang="tr-TR" sz="2000" dirty="0"/>
              <a:t> kişilere verilir. </a:t>
            </a:r>
          </a:p>
          <a:p>
            <a:r>
              <a:rPr lang="tr-TR" sz="2000" dirty="0"/>
              <a:t>Eğitimi verecek olan kişinin hasta ve yakınları ile arasındaki olumlu iletişim eğitimin etkinliğini arttırır. Bu nedenle kişinin konu hakkındaki bilgi becerilerinin yanı sıra iletişim becerilerinin de gelişmiş olması gerekir. </a:t>
            </a:r>
          </a:p>
          <a:p>
            <a:r>
              <a:rPr lang="tr-TR" sz="2000" dirty="0"/>
              <a:t>Hasta ve yakınları bu süreçte cesaretlendirilerek bakıma katılmaya teşvik edilir. Soru sormaya yöneltilerek sürece dahil edilirler. </a:t>
            </a:r>
          </a:p>
          <a:p>
            <a:r>
              <a:rPr lang="tr-TR" sz="2000" dirty="0">
                <a:effectLst>
                  <a:outerShdw blurRad="38100" dist="38100" dir="2700000" algn="tl">
                    <a:srgbClr val="000000">
                      <a:alpha val="43137"/>
                    </a:srgbClr>
                  </a:outerShdw>
                </a:effectLst>
              </a:rPr>
              <a:t>Aydınlatılmış Onam </a:t>
            </a:r>
            <a:r>
              <a:rPr lang="tr-TR" sz="2000" dirty="0" err="1">
                <a:effectLst>
                  <a:outerShdw blurRad="38100" dist="38100" dir="2700000" algn="tl">
                    <a:srgbClr val="000000">
                      <a:alpha val="43137"/>
                    </a:srgbClr>
                  </a:outerShdw>
                </a:effectLst>
              </a:rPr>
              <a:t>Prosedürü</a:t>
            </a:r>
            <a:r>
              <a:rPr lang="tr-TR" sz="2000" dirty="0" err="1"/>
              <a:t>'ne</a:t>
            </a:r>
            <a:r>
              <a:rPr lang="tr-TR" sz="2000" dirty="0"/>
              <a:t> uygun olarak, yapılacak girişimsel işlemler, planlanan tedaviler, olası risk ve komplikasyonlar, alternatif yöntemler, potansiyel yarar ve olası problemler ve tedavi olamamanın olası sonuçları hakkında bilgilendirilirler. </a:t>
            </a:r>
          </a:p>
          <a:p>
            <a:r>
              <a:rPr lang="tr-TR" sz="2000" dirty="0"/>
              <a:t>“</a:t>
            </a:r>
            <a:r>
              <a:rPr lang="tr-TR" sz="2000" dirty="0">
                <a:effectLst>
                  <a:outerShdw blurRad="38100" dist="38100" dir="2700000" algn="tl">
                    <a:srgbClr val="000000">
                      <a:alpha val="43137"/>
                    </a:srgbClr>
                  </a:outerShdw>
                </a:effectLst>
              </a:rPr>
              <a:t>Hasta ve Yakınlarının Hakları Ve Sorumlulukları Kitapçığı</a:t>
            </a:r>
            <a:r>
              <a:rPr lang="tr-TR" sz="2000" dirty="0"/>
              <a:t>” verilir ve bilgilendirilirler.</a:t>
            </a:r>
          </a:p>
        </p:txBody>
      </p:sp>
      <p:pic>
        <p:nvPicPr>
          <p:cNvPr id="5" name="Picture 3" descr="C:\Users\NEUHISQ1\Desktop\NEU Hospital Logo (2).png">
            <a:extLst>
              <a:ext uri="{FF2B5EF4-FFF2-40B4-BE49-F238E27FC236}">
                <a16:creationId xmlns:a16="http://schemas.microsoft.com/office/drawing/2014/main" id="{B19B0BEE-5745-48E1-AA95-A96639DB6AE0}"/>
              </a:ext>
            </a:extLst>
          </p:cNvPr>
          <p:cNvPicPr>
            <a:picLocks noChangeAspect="1" noChangeArrowheads="1"/>
          </p:cNvPicPr>
          <p:nvPr/>
        </p:nvPicPr>
        <p:blipFill>
          <a:blip r:embed="rId2"/>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3416917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55675"/>
            <a:ext cx="10515600" cy="1325563"/>
          </a:xfrm>
        </p:spPr>
        <p:txBody>
          <a:bodyPr>
            <a:normAutofit/>
          </a:bodyPr>
          <a:lstStyle/>
          <a:p>
            <a:pPr algn="ctr"/>
            <a:r>
              <a:rPr lang="tr-TR" sz="2400" b="1" dirty="0">
                <a:solidFill>
                  <a:srgbClr val="002060"/>
                </a:solidFill>
              </a:rPr>
              <a:t>EĞİTİM ANA BAŞLIKLARI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7" y="1690687"/>
            <a:ext cx="11403874" cy="4670924"/>
          </a:xfrm>
        </p:spPr>
        <p:txBody>
          <a:bodyPr>
            <a:normAutofit/>
          </a:bodyPr>
          <a:lstStyle/>
          <a:p>
            <a:pPr marL="0" indent="0">
              <a:buNone/>
            </a:pPr>
            <a:endParaRPr lang="tr-TR" sz="2000" b="1" dirty="0"/>
          </a:p>
          <a:p>
            <a:pPr marL="0" indent="0">
              <a:buNone/>
            </a:pPr>
            <a:endParaRPr lang="tr-TR" sz="2000" b="1" dirty="0"/>
          </a:p>
          <a:p>
            <a:pPr marL="0" indent="0">
              <a:buNone/>
            </a:pPr>
            <a:r>
              <a:rPr lang="tr-TR" sz="2000" b="1" dirty="0"/>
              <a:t>HEKİM:</a:t>
            </a:r>
          </a:p>
          <a:p>
            <a:pPr marL="457200" indent="-457200">
              <a:buFont typeface="+mj-lt"/>
              <a:buAutoNum type="arabicPeriod"/>
            </a:pPr>
            <a:r>
              <a:rPr lang="tr-TR" sz="2000" dirty="0"/>
              <a:t>Hastalıkların akut ve kronik sorunları (Günlük aktivitelere dönüş, alınabilecek önlemler, hastalık ve sakatlıkla başa çıkma yöntemleri)</a:t>
            </a:r>
          </a:p>
          <a:p>
            <a:pPr marL="457200" indent="-457200">
              <a:buFont typeface="+mj-lt"/>
              <a:buAutoNum type="arabicPeriod"/>
            </a:pPr>
            <a:r>
              <a:rPr lang="tr-TR" sz="2000" dirty="0"/>
              <a:t>Hasta onamları</a:t>
            </a:r>
          </a:p>
          <a:p>
            <a:pPr marL="457200" indent="-457200">
              <a:buFont typeface="+mj-lt"/>
              <a:buAutoNum type="arabicPeriod"/>
            </a:pPr>
            <a:r>
              <a:rPr lang="tr-TR" sz="2000" dirty="0"/>
              <a:t>Pansuman ve yara bakımı</a:t>
            </a:r>
          </a:p>
          <a:p>
            <a:pPr marL="457200" indent="-457200">
              <a:buFont typeface="+mj-lt"/>
              <a:buAutoNum type="arabicPeriod"/>
            </a:pPr>
            <a:r>
              <a:rPr lang="tr-TR" sz="2000" dirty="0"/>
              <a:t>Takip edilecek tıbbi bölümler ve kontrol tarihleri,</a:t>
            </a:r>
          </a:p>
          <a:p>
            <a:pPr marL="457200" indent="-457200">
              <a:buFont typeface="+mj-lt"/>
              <a:buAutoNum type="arabicPeriod"/>
            </a:pPr>
            <a:r>
              <a:rPr lang="tr-TR" sz="2000" dirty="0"/>
              <a:t>Hastaneye acil başvuru durumlarının iletilmesi,</a:t>
            </a:r>
          </a:p>
          <a:p>
            <a:pPr marL="457200" indent="-457200">
              <a:buFont typeface="+mj-lt"/>
              <a:buAutoNum type="arabicPeriod"/>
            </a:pPr>
            <a:r>
              <a:rPr lang="tr-TR" sz="2000" dirty="0"/>
              <a:t>İlaçlar, yan etkileri, etkileşimleri,</a:t>
            </a:r>
          </a:p>
          <a:p>
            <a:pPr marL="457200" indent="-457200">
              <a:buFont typeface="+mj-lt"/>
              <a:buAutoNum type="arabicPeriod"/>
            </a:pPr>
            <a:r>
              <a:rPr lang="tr-TR" sz="2000" dirty="0"/>
              <a:t>Medikal ve cerrahi tedavinin yan etkileri</a:t>
            </a:r>
          </a:p>
        </p:txBody>
      </p:sp>
      <p:pic>
        <p:nvPicPr>
          <p:cNvPr id="5" name="Resim 4">
            <a:extLst>
              <a:ext uri="{FF2B5EF4-FFF2-40B4-BE49-F238E27FC236}">
                <a16:creationId xmlns:a16="http://schemas.microsoft.com/office/drawing/2014/main" id="{426B540C-08AA-4084-8278-3D90BD4EACD3}"/>
              </a:ext>
            </a:extLst>
          </p:cNvPr>
          <p:cNvPicPr>
            <a:picLocks noChangeAspect="1"/>
          </p:cNvPicPr>
          <p:nvPr/>
        </p:nvPicPr>
        <p:blipFill>
          <a:blip r:embed="rId2"/>
          <a:stretch>
            <a:fillRect/>
          </a:stretch>
        </p:blipFill>
        <p:spPr>
          <a:xfrm>
            <a:off x="8066321" y="3449817"/>
            <a:ext cx="2616929" cy="2911794"/>
          </a:xfrm>
          <a:prstGeom prst="rect">
            <a:avLst/>
          </a:prstGeom>
        </p:spPr>
      </p:pic>
      <p:pic>
        <p:nvPicPr>
          <p:cNvPr id="6" name="Picture 3" descr="C:\Users\NEUHISQ1\Desktop\NEU Hospital Logo (2).png">
            <a:extLst>
              <a:ext uri="{FF2B5EF4-FFF2-40B4-BE49-F238E27FC236}">
                <a16:creationId xmlns:a16="http://schemas.microsoft.com/office/drawing/2014/main" id="{2B851CC8-2AF8-408A-B5B9-B7CCFB67F505}"/>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1084279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3149B0-C700-4861-8461-2153776E8426}"/>
              </a:ext>
            </a:extLst>
          </p:cNvPr>
          <p:cNvSpPr>
            <a:spLocks noGrp="1"/>
          </p:cNvSpPr>
          <p:nvPr>
            <p:ph type="title"/>
          </p:nvPr>
        </p:nvSpPr>
        <p:spPr>
          <a:xfrm>
            <a:off x="838200" y="-44686"/>
            <a:ext cx="10515600" cy="1325563"/>
          </a:xfrm>
        </p:spPr>
        <p:txBody>
          <a:bodyPr>
            <a:normAutofit/>
          </a:bodyPr>
          <a:lstStyle/>
          <a:p>
            <a:pPr algn="ctr"/>
            <a:r>
              <a:rPr lang="tr-TR" sz="2400" b="1" dirty="0">
                <a:solidFill>
                  <a:srgbClr val="002060"/>
                </a:solidFill>
              </a:rPr>
              <a:t>EĞİTİM ANA BAŞLIKLARI</a:t>
            </a:r>
          </a:p>
        </p:txBody>
      </p:sp>
      <p:sp>
        <p:nvSpPr>
          <p:cNvPr id="3" name="İçerik Yer Tutucusu 2">
            <a:extLst>
              <a:ext uri="{FF2B5EF4-FFF2-40B4-BE49-F238E27FC236}">
                <a16:creationId xmlns:a16="http://schemas.microsoft.com/office/drawing/2014/main" id="{3B6F88CD-BB89-492F-9DE8-8774E0AAAB15}"/>
              </a:ext>
            </a:extLst>
          </p:cNvPr>
          <p:cNvSpPr>
            <a:spLocks noGrp="1"/>
          </p:cNvSpPr>
          <p:nvPr>
            <p:ph idx="1"/>
          </p:nvPr>
        </p:nvSpPr>
        <p:spPr>
          <a:xfrm>
            <a:off x="261256" y="1345474"/>
            <a:ext cx="11834949" cy="5016137"/>
          </a:xfrm>
        </p:spPr>
        <p:txBody>
          <a:bodyPr>
            <a:normAutofit fontScale="92500"/>
          </a:bodyPr>
          <a:lstStyle/>
          <a:p>
            <a:pPr marL="0" indent="0">
              <a:buNone/>
            </a:pPr>
            <a:r>
              <a:rPr lang="tr-TR" sz="2000" b="1" dirty="0"/>
              <a:t>HEMŞİRE:</a:t>
            </a:r>
          </a:p>
          <a:p>
            <a:pPr marL="457200" indent="-457200">
              <a:buFont typeface="+mj-lt"/>
              <a:buAutoNum type="arabicPeriod"/>
            </a:pPr>
            <a:r>
              <a:rPr lang="tr-TR" sz="2000" dirty="0"/>
              <a:t>Hastane ve servis hakkında bilgi (olası riskler ve güvenlik önlemleri, bakım verenler hakkında bilgi..)</a:t>
            </a:r>
          </a:p>
          <a:p>
            <a:pPr marL="457200" indent="-457200">
              <a:buFont typeface="+mj-lt"/>
              <a:buAutoNum type="arabicPeriod"/>
            </a:pPr>
            <a:r>
              <a:rPr lang="tr-TR" sz="2000" dirty="0"/>
              <a:t>Enfeksiyon </a:t>
            </a:r>
            <a:r>
              <a:rPr lang="tr-TR" sz="2000" dirty="0" err="1"/>
              <a:t>kontrolu</a:t>
            </a:r>
            <a:r>
              <a:rPr lang="tr-TR" sz="2000" dirty="0"/>
              <a:t> ve hijyen,</a:t>
            </a:r>
          </a:p>
          <a:p>
            <a:pPr marL="457200" indent="-457200">
              <a:buFont typeface="+mj-lt"/>
              <a:buAutoNum type="arabicPeriod"/>
            </a:pPr>
            <a:r>
              <a:rPr lang="tr-TR" sz="2000" dirty="0"/>
              <a:t>Güvenli ilaç kullanımı, ilaç-besin etkileşimi,</a:t>
            </a:r>
          </a:p>
          <a:p>
            <a:pPr marL="457200" indent="-457200">
              <a:buFont typeface="+mj-lt"/>
              <a:buAutoNum type="arabicPeriod"/>
            </a:pPr>
            <a:r>
              <a:rPr lang="tr-TR" sz="2000" dirty="0"/>
              <a:t>Evdeki bakım ve rehabilitasyon,</a:t>
            </a:r>
          </a:p>
          <a:p>
            <a:pPr marL="457200" indent="-457200">
              <a:buFont typeface="+mj-lt"/>
              <a:buAutoNum type="arabicPeriod"/>
            </a:pPr>
            <a:r>
              <a:rPr lang="tr-TR" sz="2000" dirty="0"/>
              <a:t>Ekipman kullanımı ve güvenliği,</a:t>
            </a:r>
          </a:p>
          <a:p>
            <a:pPr marL="457200" indent="-457200">
              <a:buFont typeface="+mj-lt"/>
              <a:buAutoNum type="arabicPeriod"/>
            </a:pPr>
            <a:r>
              <a:rPr lang="tr-TR" sz="2000" dirty="0"/>
              <a:t>Danışılabilecek kişi ve kuruluşlar,</a:t>
            </a:r>
          </a:p>
          <a:p>
            <a:pPr marL="457200" indent="-457200">
              <a:buFont typeface="+mj-lt"/>
              <a:buAutoNum type="arabicPeriod"/>
            </a:pPr>
            <a:r>
              <a:rPr lang="tr-TR" sz="2000" dirty="0"/>
              <a:t>Emzirme eğitimi,</a:t>
            </a:r>
          </a:p>
          <a:p>
            <a:pPr marL="457200" indent="-457200">
              <a:buFont typeface="+mj-lt"/>
              <a:buAutoNum type="arabicPeriod"/>
            </a:pPr>
            <a:r>
              <a:rPr lang="tr-TR" sz="2000" dirty="0"/>
              <a:t>Kendi kendine meme muayenesi,</a:t>
            </a:r>
          </a:p>
          <a:p>
            <a:pPr marL="457200" indent="-457200">
              <a:buFont typeface="+mj-lt"/>
              <a:buAutoNum type="arabicPeriod"/>
            </a:pPr>
            <a:r>
              <a:rPr lang="tr-TR" sz="2000" dirty="0"/>
              <a:t>Aile planlaması,</a:t>
            </a:r>
          </a:p>
          <a:p>
            <a:pPr marL="457200" indent="-457200">
              <a:buFont typeface="+mj-lt"/>
              <a:buAutoNum type="arabicPeriod"/>
            </a:pPr>
            <a:r>
              <a:rPr lang="tr-TR" sz="2000" dirty="0"/>
              <a:t>Diyabetli hasta insülin uygulaması ve ayak bakımı,</a:t>
            </a:r>
          </a:p>
          <a:p>
            <a:pPr marL="457200" indent="-457200">
              <a:buFont typeface="+mj-lt"/>
              <a:buAutoNum type="arabicPeriod"/>
            </a:pPr>
            <a:r>
              <a:rPr lang="tr-TR" sz="2000" dirty="0"/>
              <a:t>Yatağa bağımlı hastanın vücut bakımı,</a:t>
            </a:r>
          </a:p>
          <a:p>
            <a:pPr marL="457200" indent="-457200">
              <a:buFont typeface="+mj-lt"/>
              <a:buAutoNum type="arabicPeriod"/>
            </a:pPr>
            <a:r>
              <a:rPr lang="tr-TR" sz="2000" dirty="0"/>
              <a:t>Radyoterapi, kemoterapi sonrası bakım.</a:t>
            </a:r>
          </a:p>
        </p:txBody>
      </p:sp>
      <p:pic>
        <p:nvPicPr>
          <p:cNvPr id="6" name="Resim 5">
            <a:extLst>
              <a:ext uri="{FF2B5EF4-FFF2-40B4-BE49-F238E27FC236}">
                <a16:creationId xmlns:a16="http://schemas.microsoft.com/office/drawing/2014/main" id="{71A0A79F-173C-4611-9262-F321889A3E69}"/>
              </a:ext>
            </a:extLst>
          </p:cNvPr>
          <p:cNvPicPr>
            <a:picLocks noChangeAspect="1"/>
          </p:cNvPicPr>
          <p:nvPr/>
        </p:nvPicPr>
        <p:blipFill>
          <a:blip r:embed="rId2"/>
          <a:stretch>
            <a:fillRect/>
          </a:stretch>
        </p:blipFill>
        <p:spPr>
          <a:xfrm>
            <a:off x="7626123" y="2671037"/>
            <a:ext cx="3425524" cy="2970682"/>
          </a:xfrm>
          <a:prstGeom prst="rect">
            <a:avLst/>
          </a:prstGeom>
        </p:spPr>
      </p:pic>
      <p:pic>
        <p:nvPicPr>
          <p:cNvPr id="7" name="Picture 3" descr="C:\Users\NEUHISQ1\Desktop\NEU Hospital Logo (2).png">
            <a:extLst>
              <a:ext uri="{FF2B5EF4-FFF2-40B4-BE49-F238E27FC236}">
                <a16:creationId xmlns:a16="http://schemas.microsoft.com/office/drawing/2014/main" id="{E9FF72CB-C0D5-4968-8C2F-4FAE80A007F5}"/>
              </a:ext>
            </a:extLst>
          </p:cNvPr>
          <p:cNvPicPr>
            <a:picLocks noChangeAspect="1" noChangeArrowheads="1"/>
          </p:cNvPicPr>
          <p:nvPr/>
        </p:nvPicPr>
        <p:blipFill>
          <a:blip r:embed="rId3"/>
          <a:srcRect/>
          <a:stretch>
            <a:fillRect/>
          </a:stretch>
        </p:blipFill>
        <p:spPr bwMode="auto">
          <a:xfrm>
            <a:off x="9109809" y="1216281"/>
            <a:ext cx="2867038" cy="469084"/>
          </a:xfrm>
          <a:prstGeom prst="rect">
            <a:avLst/>
          </a:prstGeom>
          <a:noFill/>
        </p:spPr>
      </p:pic>
    </p:spTree>
    <p:extLst>
      <p:ext uri="{BB962C8B-B14F-4D97-AF65-F5344CB8AC3E}">
        <p14:creationId xmlns:p14="http://schemas.microsoft.com/office/powerpoint/2010/main" val="17376743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Özel 9">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TotalTime>
  <Words>1024</Words>
  <Application>Microsoft Office PowerPoint</Application>
  <PresentationFormat>Geniş ekran</PresentationFormat>
  <Paragraphs>110</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Comic Sans MS</vt:lpstr>
      <vt:lpstr>Wingdings</vt:lpstr>
      <vt:lpstr>Office Teması</vt:lpstr>
      <vt:lpstr>HASTA VE YAKINLARININ EĞİTİM PROSEDÜRÜ</vt:lpstr>
      <vt:lpstr>HASTA ve YAKINLARININ EĞİTİMİ</vt:lpstr>
      <vt:lpstr>KAPSAM ve SORUMLULUKLAR</vt:lpstr>
      <vt:lpstr>EĞİTİM İHTİYACININ BELİRLENMESİ</vt:lpstr>
      <vt:lpstr>HASTA EĞİTİM İHTİYACININ BELİRLENMESİ VE EĞİTİM PLANI</vt:lpstr>
      <vt:lpstr>YDÜ HASTANESİ'NDEN H İZMET ALAN HER HASTA;</vt:lpstr>
      <vt:lpstr>EĞİTİMİN VERİLMESİ</vt:lpstr>
      <vt:lpstr>EĞİTİM ANA BAŞLIKLARI</vt:lpstr>
      <vt:lpstr>EĞİTİM ANA BAŞLIKLARI</vt:lpstr>
      <vt:lpstr>EĞİTİM ANA BAŞLIKLARI</vt:lpstr>
      <vt:lpstr>EĞİTİM ANA BAŞLIKLARI</vt:lpstr>
      <vt:lpstr>TABURCULUK EĞİTİMİ</vt:lpstr>
      <vt:lpstr>HASTANEDE VERİLEN EĞİTİM BAŞLIKLARI</vt:lpstr>
      <vt:lpstr>EĞİTİMİN DEĞERLENDİRİLMESİ</vt:lpstr>
      <vt:lpstr>HASTANEDE VERİLEN EĞİTİM BAŞLIKLARI</vt:lpstr>
      <vt:lpstr>HASTA VE YAKINLARININ EĞİTİMİ KAYIT FORMU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HASTA VE YAKINLARININ EĞİTİM PROSEDÜRÜ</dc:title>
  <dc:creator>DeboMac</dc:creator>
  <cp:lastModifiedBy>DeboMac</cp:lastModifiedBy>
  <cp:revision>18</cp:revision>
  <dcterms:created xsi:type="dcterms:W3CDTF">2023-01-17T13:38:42Z</dcterms:created>
  <dcterms:modified xsi:type="dcterms:W3CDTF">2023-08-22T09:15:24Z</dcterms:modified>
</cp:coreProperties>
</file>