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1" r:id="rId3"/>
    <p:sldId id="260" r:id="rId4"/>
    <p:sldId id="262" r:id="rId5"/>
    <p:sldId id="264" r:id="rId6"/>
    <p:sldId id="265" r:id="rId7"/>
    <p:sldId id="266" r:id="rId8"/>
    <p:sldId id="263" r:id="rId9"/>
    <p:sldId id="258" r:id="rId10"/>
    <p:sldId id="267" r:id="rId11"/>
    <p:sldId id="268" r:id="rId12"/>
    <p:sldId id="269" r:id="rId13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18" d="100"/>
          <a:sy n="118" d="100"/>
        </p:scale>
        <p:origin x="-1434" y="-1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78D48F-A8CD-4B78-A2C7-70A0D954C285}" type="datetimeFigureOut">
              <a:rPr lang="tr-TR" smtClean="0"/>
              <a:t>25.08.2023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5E60EC-FD85-4AC0-B17A-A092F7DE4F9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83208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78D48F-A8CD-4B78-A2C7-70A0D954C285}" type="datetimeFigureOut">
              <a:rPr lang="tr-TR" smtClean="0"/>
              <a:t>25.08.2023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5E60EC-FD85-4AC0-B17A-A092F7DE4F9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4778721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78D48F-A8CD-4B78-A2C7-70A0D954C285}" type="datetimeFigureOut">
              <a:rPr lang="tr-TR" smtClean="0"/>
              <a:t>25.08.2023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5E60EC-FD85-4AC0-B17A-A092F7DE4F9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533211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78D48F-A8CD-4B78-A2C7-70A0D954C285}" type="datetimeFigureOut">
              <a:rPr lang="tr-TR" smtClean="0"/>
              <a:t>25.08.2023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5E60EC-FD85-4AC0-B17A-A092F7DE4F9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780643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78D48F-A8CD-4B78-A2C7-70A0D954C285}" type="datetimeFigureOut">
              <a:rPr lang="tr-TR" smtClean="0"/>
              <a:t>25.08.2023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5E60EC-FD85-4AC0-B17A-A092F7DE4F9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851900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78D48F-A8CD-4B78-A2C7-70A0D954C285}" type="datetimeFigureOut">
              <a:rPr lang="tr-TR" smtClean="0"/>
              <a:t>25.08.2023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5E60EC-FD85-4AC0-B17A-A092F7DE4F9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124296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78D48F-A8CD-4B78-A2C7-70A0D954C285}" type="datetimeFigureOut">
              <a:rPr lang="tr-TR" smtClean="0"/>
              <a:t>25.08.2023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5E60EC-FD85-4AC0-B17A-A092F7DE4F9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146761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78D48F-A8CD-4B78-A2C7-70A0D954C285}" type="datetimeFigureOut">
              <a:rPr lang="tr-TR" smtClean="0"/>
              <a:t>25.08.2023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5E60EC-FD85-4AC0-B17A-A092F7DE4F9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969192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78D48F-A8CD-4B78-A2C7-70A0D954C285}" type="datetimeFigureOut">
              <a:rPr lang="tr-TR" smtClean="0"/>
              <a:t>25.08.2023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5E60EC-FD85-4AC0-B17A-A092F7DE4F9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919603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78D48F-A8CD-4B78-A2C7-70A0D954C285}" type="datetimeFigureOut">
              <a:rPr lang="tr-TR" smtClean="0"/>
              <a:t>25.08.2023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5E60EC-FD85-4AC0-B17A-A092F7DE4F9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8222873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78D48F-A8CD-4B78-A2C7-70A0D954C285}" type="datetimeFigureOut">
              <a:rPr lang="tr-TR" smtClean="0"/>
              <a:t>25.08.2023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5E60EC-FD85-4AC0-B17A-A092F7DE4F9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781008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778D48F-A8CD-4B78-A2C7-70A0D954C285}" type="datetimeFigureOut">
              <a:rPr lang="tr-TR" smtClean="0"/>
              <a:t>25.08.2023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25E60EC-FD85-4AC0-B17A-A092F7DE4F9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356384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gif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7" Type="http://schemas.openxmlformats.org/officeDocument/2006/relationships/image" Target="../media/image9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jpeg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tr-TR" sz="3600" b="1" dirty="0" smtClean="0">
                <a:solidFill>
                  <a:srgbClr val="002060"/>
                </a:solidFill>
              </a:rPr>
              <a:t>HASTA YATAĞI YAPIMI</a:t>
            </a:r>
            <a:endParaRPr lang="tr-TR" sz="3600" b="1" dirty="0">
              <a:solidFill>
                <a:srgbClr val="002060"/>
              </a:solidFill>
            </a:endParaRPr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2123728" y="3501008"/>
            <a:ext cx="6400800" cy="1752600"/>
          </a:xfrm>
        </p:spPr>
        <p:txBody>
          <a:bodyPr/>
          <a:lstStyle/>
          <a:p>
            <a:pPr algn="r">
              <a:defRPr/>
            </a:pPr>
            <a:r>
              <a:rPr lang="tr-TR" sz="1800" dirty="0">
                <a:solidFill>
                  <a:schemeClr val="tx1"/>
                </a:solidFill>
              </a:rPr>
              <a:t>EĞİTİM HEMŞİRESİ</a:t>
            </a:r>
          </a:p>
          <a:p>
            <a:pPr algn="r">
              <a:defRPr/>
            </a:pPr>
            <a:r>
              <a:rPr lang="tr-TR" sz="1800" dirty="0">
                <a:solidFill>
                  <a:schemeClr val="tx1"/>
                </a:solidFill>
              </a:rPr>
              <a:t>Şenay EVREN ÖZTAŞLI</a:t>
            </a:r>
          </a:p>
          <a:p>
            <a:endParaRPr lang="tr-TR" dirty="0"/>
          </a:p>
        </p:txBody>
      </p:sp>
      <p:pic>
        <p:nvPicPr>
          <p:cNvPr id="1026" name="Picture 2" descr="C:\Users\senay\Desktop\hasta bakıcı\IMG_20171206_10075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59832" y="4365104"/>
            <a:ext cx="3059832" cy="2492896"/>
          </a:xfrm>
          <a:prstGeom prst="rect">
            <a:avLst/>
          </a:prstGeom>
          <a:noFill/>
        </p:spPr>
      </p:pic>
      <p:pic>
        <p:nvPicPr>
          <p:cNvPr id="5" name="Picture 4" descr="http://afetveaciltip2016.org/userfiles/images/neu-logo-610x30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"/>
            <a:ext cx="1555180" cy="150017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20482" name="Picture 2" descr="C:\Users\senay\Desktop\hasta bakıcı\IMG_20171212_11064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91680" y="0"/>
            <a:ext cx="6192688" cy="6858000"/>
          </a:xfrm>
          <a:prstGeom prst="rect">
            <a:avLst/>
          </a:prstGeom>
          <a:noFill/>
        </p:spPr>
      </p:pic>
      <p:pic>
        <p:nvPicPr>
          <p:cNvPr id="5" name="Picture 4" descr="http://afetveaciltip2016.org/userfiles/images/neu-logo-610x30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2"/>
            <a:ext cx="1187624" cy="114561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/>
          </a:p>
        </p:txBody>
      </p:sp>
      <p:pic>
        <p:nvPicPr>
          <p:cNvPr id="4" name="Picture 4" descr="http://afetveaciltip2016.org/userfiles/images/neu-logo-610x30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2"/>
            <a:ext cx="1187624" cy="1145618"/>
          </a:xfrm>
          <a:prstGeom prst="rect">
            <a:avLst/>
          </a:prstGeom>
          <a:noFill/>
        </p:spPr>
      </p:pic>
      <p:pic>
        <p:nvPicPr>
          <p:cNvPr id="21506" name="Picture 2" descr="C:\Users\senay\Desktop\hasta bakıcı\IMG_20171206_10072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691680" y="1"/>
            <a:ext cx="5976664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/>
          </a:p>
        </p:txBody>
      </p:sp>
      <p:pic>
        <p:nvPicPr>
          <p:cNvPr id="4" name="Picture 4" descr="http://afetveaciltip2016.org/userfiles/images/neu-logo-610x30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2"/>
            <a:ext cx="1187624" cy="1145618"/>
          </a:xfrm>
          <a:prstGeom prst="rect">
            <a:avLst/>
          </a:prstGeom>
          <a:noFill/>
        </p:spPr>
      </p:pic>
      <p:pic>
        <p:nvPicPr>
          <p:cNvPr id="26626" name="Picture 2" descr="Related image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7544" y="1340768"/>
            <a:ext cx="8208912" cy="446449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endParaRPr lang="tr-TR" dirty="0" smtClean="0"/>
          </a:p>
        </p:txBody>
      </p:sp>
      <p:pic>
        <p:nvPicPr>
          <p:cNvPr id="4" name="Picture 4" descr="http://afetveaciltip2016.org/userfiles/images/neu-logo-610x30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2"/>
            <a:ext cx="1187624" cy="1145618"/>
          </a:xfrm>
          <a:prstGeom prst="rect">
            <a:avLst/>
          </a:prstGeom>
          <a:noFill/>
        </p:spPr>
      </p:pic>
      <p:pic>
        <p:nvPicPr>
          <p:cNvPr id="2050" name="Picture 2" descr="https://neareasthospital.com/wp-content/uploads/sites/67/2019/09/24/DSC_0293_1.jpg?ver=263ca54ac78235f41ce545d3efd6e22d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7544" y="1412776"/>
            <a:ext cx="8280920" cy="496855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tr-TR" sz="2800" b="1" dirty="0" smtClean="0">
                <a:solidFill>
                  <a:srgbClr val="002060"/>
                </a:solidFill>
              </a:rPr>
              <a:t>Hasta Yatağının Yapımı İçin Gerekli Malzemeler</a:t>
            </a:r>
            <a:endParaRPr lang="tr-TR" sz="2800" b="1" dirty="0">
              <a:solidFill>
                <a:srgbClr val="00206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2123728" y="1484784"/>
            <a:ext cx="4896544" cy="5040560"/>
          </a:xfrm>
        </p:spPr>
        <p:txBody>
          <a:bodyPr>
            <a:normAutofit fontScale="77500" lnSpcReduction="20000"/>
          </a:bodyPr>
          <a:lstStyle/>
          <a:p>
            <a:pPr>
              <a:buClr>
                <a:srgbClr val="002060"/>
              </a:buClr>
              <a:buNone/>
            </a:pPr>
            <a:r>
              <a:rPr lang="tr-TR" dirty="0" smtClean="0"/>
              <a:t> </a:t>
            </a:r>
            <a:endParaRPr lang="tr-TR" sz="3100" dirty="0" smtClean="0"/>
          </a:p>
          <a:p>
            <a:pPr>
              <a:buClr>
                <a:srgbClr val="002060"/>
              </a:buClr>
              <a:buFont typeface="Wingdings" pitchFamily="2" charset="2"/>
              <a:buChar char="ü"/>
            </a:pPr>
            <a:r>
              <a:rPr lang="tr-TR" sz="3100" dirty="0" smtClean="0"/>
              <a:t>Yatak </a:t>
            </a:r>
            <a:r>
              <a:rPr lang="tr-TR" sz="3100" dirty="0" err="1" smtClean="0"/>
              <a:t>Alezi</a:t>
            </a:r>
            <a:r>
              <a:rPr lang="tr-TR" sz="3100" dirty="0" smtClean="0"/>
              <a:t> </a:t>
            </a:r>
          </a:p>
          <a:p>
            <a:pPr>
              <a:buClr>
                <a:srgbClr val="002060"/>
              </a:buClr>
              <a:buFont typeface="Wingdings" pitchFamily="2" charset="2"/>
              <a:buChar char="ü"/>
            </a:pPr>
            <a:endParaRPr lang="tr-TR" sz="3100" dirty="0"/>
          </a:p>
          <a:p>
            <a:pPr>
              <a:buClr>
                <a:srgbClr val="002060"/>
              </a:buClr>
              <a:buFont typeface="Wingdings" pitchFamily="2" charset="2"/>
              <a:buChar char="ü"/>
            </a:pPr>
            <a:r>
              <a:rPr lang="tr-TR" sz="3100" dirty="0" smtClean="0"/>
              <a:t>Lastikli Yatak Çarşafı </a:t>
            </a:r>
          </a:p>
          <a:p>
            <a:pPr>
              <a:buClr>
                <a:srgbClr val="002060"/>
              </a:buClr>
              <a:buNone/>
            </a:pPr>
            <a:endParaRPr lang="tr-TR" sz="3100" dirty="0" smtClean="0"/>
          </a:p>
          <a:p>
            <a:pPr>
              <a:buClr>
                <a:srgbClr val="002060"/>
              </a:buClr>
              <a:buFont typeface="Wingdings" pitchFamily="2" charset="2"/>
              <a:buChar char="ü"/>
            </a:pPr>
            <a:r>
              <a:rPr lang="tr-TR" sz="3100" dirty="0" smtClean="0"/>
              <a:t>Ara Çarşafı</a:t>
            </a:r>
          </a:p>
          <a:p>
            <a:pPr>
              <a:buClr>
                <a:srgbClr val="002060"/>
              </a:buClr>
              <a:buFont typeface="Wingdings" pitchFamily="2" charset="2"/>
              <a:buChar char="ü"/>
            </a:pPr>
            <a:r>
              <a:rPr lang="tr-TR" sz="3100" dirty="0" smtClean="0"/>
              <a:t>Üst çarşaf</a:t>
            </a:r>
          </a:p>
          <a:p>
            <a:pPr>
              <a:buClr>
                <a:srgbClr val="002060"/>
              </a:buClr>
              <a:buFont typeface="Wingdings" pitchFamily="2" charset="2"/>
              <a:buChar char="ü"/>
            </a:pPr>
            <a:endParaRPr lang="tr-TR" sz="3100" dirty="0"/>
          </a:p>
          <a:p>
            <a:pPr>
              <a:buClr>
                <a:srgbClr val="002060"/>
              </a:buClr>
              <a:buFont typeface="Wingdings" pitchFamily="2" charset="2"/>
              <a:buChar char="ü"/>
            </a:pPr>
            <a:r>
              <a:rPr lang="tr-TR" sz="3100" dirty="0" smtClean="0"/>
              <a:t>Yastık </a:t>
            </a:r>
            <a:r>
              <a:rPr lang="tr-TR" sz="3100" dirty="0" err="1" smtClean="0"/>
              <a:t>Alezi</a:t>
            </a:r>
            <a:r>
              <a:rPr lang="tr-TR" sz="3100" dirty="0" smtClean="0"/>
              <a:t> ve Yastık Çarşafı</a:t>
            </a:r>
          </a:p>
          <a:p>
            <a:pPr>
              <a:buClr>
                <a:srgbClr val="002060"/>
              </a:buClr>
              <a:buFont typeface="Wingdings" pitchFamily="2" charset="2"/>
              <a:buChar char="ü"/>
            </a:pPr>
            <a:endParaRPr lang="tr-TR" sz="3100" dirty="0" smtClean="0"/>
          </a:p>
          <a:p>
            <a:pPr>
              <a:buClr>
                <a:srgbClr val="002060"/>
              </a:buClr>
              <a:buFont typeface="Wingdings" pitchFamily="2" charset="2"/>
              <a:buChar char="ü"/>
            </a:pPr>
            <a:endParaRPr lang="tr-TR" sz="3100" dirty="0"/>
          </a:p>
          <a:p>
            <a:pPr>
              <a:buClr>
                <a:srgbClr val="002060"/>
              </a:buClr>
              <a:buFont typeface="Wingdings" pitchFamily="2" charset="2"/>
              <a:buChar char="ü"/>
            </a:pPr>
            <a:r>
              <a:rPr lang="tr-TR" sz="3100" dirty="0" smtClean="0"/>
              <a:t> Battaniye veya Pike </a:t>
            </a:r>
            <a:br>
              <a:rPr lang="tr-TR" sz="3100" dirty="0" smtClean="0"/>
            </a:br>
            <a:endParaRPr lang="tr-TR" sz="3100" dirty="0"/>
          </a:p>
        </p:txBody>
      </p:sp>
      <p:pic>
        <p:nvPicPr>
          <p:cNvPr id="4" name="Picture 4" descr="http://afetveaciltip2016.org/userfiles/images/neu-logo-610x30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2"/>
            <a:ext cx="1187624" cy="1145618"/>
          </a:xfrm>
          <a:prstGeom prst="rect">
            <a:avLst/>
          </a:prstGeom>
          <a:noFill/>
        </p:spPr>
      </p:pic>
      <p:pic>
        <p:nvPicPr>
          <p:cNvPr id="3074" name="Picture 2" descr="Image result for battaniye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5229200"/>
            <a:ext cx="2053555" cy="1224136"/>
          </a:xfrm>
          <a:prstGeom prst="rect">
            <a:avLst/>
          </a:prstGeom>
          <a:noFill/>
        </p:spPr>
      </p:pic>
      <p:sp>
        <p:nvSpPr>
          <p:cNvPr id="3078" name="AutoShape 6" descr="Image result for yastık kılıfı beyaz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3080" name="AutoShape 8" descr="Image result for yastık kılıfı beyaz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pic>
        <p:nvPicPr>
          <p:cNvPr id="3084" name="Picture 12" descr="Image result for yastık kılıfı beyaz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3933056"/>
            <a:ext cx="2051720" cy="1338068"/>
          </a:xfrm>
          <a:prstGeom prst="rect">
            <a:avLst/>
          </a:prstGeom>
          <a:noFill/>
        </p:spPr>
      </p:pic>
      <p:pic>
        <p:nvPicPr>
          <p:cNvPr id="3086" name="Picture 14" descr="Image result for yatak alezi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1628800"/>
            <a:ext cx="1979712" cy="784176"/>
          </a:xfrm>
          <a:prstGeom prst="rect">
            <a:avLst/>
          </a:prstGeom>
          <a:noFill/>
        </p:spPr>
      </p:pic>
      <p:pic>
        <p:nvPicPr>
          <p:cNvPr id="3088" name="Picture 16" descr="Image result for beyaz çarşaf takımı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0" y="2492896"/>
            <a:ext cx="2051720" cy="837599"/>
          </a:xfrm>
          <a:prstGeom prst="rect">
            <a:avLst/>
          </a:prstGeom>
          <a:noFill/>
        </p:spPr>
      </p:pic>
      <p:pic>
        <p:nvPicPr>
          <p:cNvPr id="3090" name="Picture 18" descr="Related image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0" y="3356992"/>
            <a:ext cx="2051720" cy="98072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/>
          </a:p>
        </p:txBody>
      </p:sp>
      <p:pic>
        <p:nvPicPr>
          <p:cNvPr id="5" name="Picture 4" descr="http://afetveaciltip2016.org/userfiles/images/neu-logo-610x30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2"/>
            <a:ext cx="1187624" cy="1145618"/>
          </a:xfrm>
          <a:prstGeom prst="rect">
            <a:avLst/>
          </a:prstGeom>
          <a:noFill/>
        </p:spPr>
      </p:pic>
      <p:pic>
        <p:nvPicPr>
          <p:cNvPr id="19460" name="Picture 4" descr="Related image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051720" y="1556792"/>
            <a:ext cx="4876800" cy="487680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ln>
            <a:solidFill>
              <a:srgbClr val="0070C0"/>
            </a:solidFill>
          </a:ln>
        </p:spPr>
        <p:txBody>
          <a:bodyPr/>
          <a:lstStyle/>
          <a:p>
            <a:pPr>
              <a:buClr>
                <a:srgbClr val="002060"/>
              </a:buClr>
              <a:buFont typeface="Wingdings" pitchFamily="2" charset="2"/>
              <a:buChar char="ü"/>
            </a:pPr>
            <a:endParaRPr lang="tr-TR" sz="2400" dirty="0" smtClean="0"/>
          </a:p>
          <a:p>
            <a:pPr>
              <a:buClr>
                <a:srgbClr val="002060"/>
              </a:buClr>
              <a:buFont typeface="Wingdings" pitchFamily="2" charset="2"/>
              <a:buChar char="ü"/>
            </a:pPr>
            <a:r>
              <a:rPr lang="tr-TR" sz="2400" dirty="0" smtClean="0"/>
              <a:t>Eller yıkanmalı. </a:t>
            </a:r>
          </a:p>
          <a:p>
            <a:pPr>
              <a:buClr>
                <a:srgbClr val="002060"/>
              </a:buClr>
              <a:buFont typeface="Wingdings" pitchFamily="2" charset="2"/>
              <a:buChar char="ü"/>
            </a:pPr>
            <a:endParaRPr lang="tr-TR" sz="2400" dirty="0" smtClean="0"/>
          </a:p>
          <a:p>
            <a:pPr>
              <a:buClr>
                <a:srgbClr val="002060"/>
              </a:buClr>
              <a:buFont typeface="Wingdings" pitchFamily="2" charset="2"/>
              <a:buChar char="ü"/>
            </a:pPr>
            <a:r>
              <a:rPr lang="tr-TR" sz="2400" dirty="0" smtClean="0"/>
              <a:t>Koruyucu ekipman kullanılmalı.</a:t>
            </a:r>
          </a:p>
          <a:p>
            <a:pPr>
              <a:buClr>
                <a:srgbClr val="002060"/>
              </a:buClr>
              <a:buFont typeface="Wingdings" pitchFamily="2" charset="2"/>
              <a:buChar char="ü"/>
            </a:pPr>
            <a:endParaRPr lang="tr-TR" sz="2400" dirty="0" smtClean="0"/>
          </a:p>
          <a:p>
            <a:pPr>
              <a:buClr>
                <a:srgbClr val="002060"/>
              </a:buClr>
              <a:buFont typeface="Wingdings" pitchFamily="2" charset="2"/>
              <a:buChar char="ü"/>
            </a:pPr>
            <a:r>
              <a:rPr lang="tr-TR" sz="2400" dirty="0" smtClean="0"/>
              <a:t>Vücut mekaniği ilkelerine dikkat edilmeli.</a:t>
            </a:r>
          </a:p>
          <a:p>
            <a:pPr>
              <a:buClr>
                <a:srgbClr val="002060"/>
              </a:buClr>
              <a:buFont typeface="Wingdings" pitchFamily="2" charset="2"/>
              <a:buChar char="ü"/>
            </a:pPr>
            <a:endParaRPr lang="tr-TR" sz="2400" dirty="0" smtClean="0"/>
          </a:p>
          <a:p>
            <a:pPr>
              <a:buClr>
                <a:srgbClr val="002060"/>
              </a:buClr>
              <a:buFont typeface="Wingdings" pitchFamily="2" charset="2"/>
              <a:buChar char="ü"/>
            </a:pPr>
            <a:r>
              <a:rPr lang="tr-TR" sz="2400" dirty="0" smtClean="0"/>
              <a:t>Hastanın mahremiyeti korunmalı.</a:t>
            </a:r>
          </a:p>
          <a:p>
            <a:pPr>
              <a:buClr>
                <a:srgbClr val="002060"/>
              </a:buClr>
              <a:buFont typeface="Wingdings" pitchFamily="2" charset="2"/>
              <a:buChar char="ü"/>
            </a:pPr>
            <a:endParaRPr lang="tr-TR" sz="2400" dirty="0"/>
          </a:p>
          <a:p>
            <a:pPr>
              <a:buClr>
                <a:srgbClr val="002060"/>
              </a:buClr>
              <a:buFont typeface="Wingdings" pitchFamily="2" charset="2"/>
              <a:buChar char="ü"/>
            </a:pPr>
            <a:r>
              <a:rPr lang="tr-TR" sz="2400" dirty="0" smtClean="0"/>
              <a:t>Oda havalandırılmalı.</a:t>
            </a:r>
          </a:p>
          <a:p>
            <a:pPr>
              <a:buClr>
                <a:srgbClr val="002060"/>
              </a:buClr>
              <a:buFont typeface="Wingdings" pitchFamily="2" charset="2"/>
              <a:buChar char="ü"/>
            </a:pPr>
            <a:endParaRPr lang="tr-TR" sz="2400" dirty="0" smtClean="0"/>
          </a:p>
          <a:p>
            <a:endParaRPr lang="tr-TR" dirty="0"/>
          </a:p>
        </p:txBody>
      </p:sp>
      <p:pic>
        <p:nvPicPr>
          <p:cNvPr id="4" name="Picture 4" descr="http://afetveaciltip2016.org/userfiles/images/neu-logo-610x30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2"/>
            <a:ext cx="1187624" cy="114561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ln>
            <a:solidFill>
              <a:srgbClr val="0070C0"/>
            </a:solidFill>
          </a:ln>
        </p:spPr>
        <p:txBody>
          <a:bodyPr>
            <a:normAutofit lnSpcReduction="10000"/>
          </a:bodyPr>
          <a:lstStyle/>
          <a:p>
            <a:pPr>
              <a:buClr>
                <a:srgbClr val="002060"/>
              </a:buClr>
              <a:buFont typeface="Wingdings" pitchFamily="2" charset="2"/>
              <a:buChar char="ü"/>
            </a:pPr>
            <a:endParaRPr lang="tr-TR" sz="2400" dirty="0" smtClean="0"/>
          </a:p>
          <a:p>
            <a:pPr>
              <a:buClr>
                <a:srgbClr val="002060"/>
              </a:buClr>
              <a:buFont typeface="Wingdings" pitchFamily="2" charset="2"/>
              <a:buChar char="ü"/>
            </a:pPr>
            <a:r>
              <a:rPr lang="tr-TR" sz="2400" dirty="0" smtClean="0"/>
              <a:t>Hastanın döndürülmesi /hareket ettirilmesi sırasında </a:t>
            </a:r>
            <a:r>
              <a:rPr lang="tr-TR" sz="2400" dirty="0" smtClean="0">
                <a:solidFill>
                  <a:srgbClr val="002060"/>
                </a:solidFill>
              </a:rPr>
              <a:t>deri bütünlüğü </a:t>
            </a:r>
            <a:r>
              <a:rPr lang="tr-TR" sz="2400" dirty="0" smtClean="0"/>
              <a:t>korunmalı. </a:t>
            </a:r>
          </a:p>
          <a:p>
            <a:pPr>
              <a:buClr>
                <a:srgbClr val="002060"/>
              </a:buClr>
              <a:buNone/>
            </a:pPr>
            <a:endParaRPr lang="tr-TR" sz="2400" dirty="0" smtClean="0"/>
          </a:p>
          <a:p>
            <a:pPr>
              <a:buClr>
                <a:srgbClr val="002060"/>
              </a:buClr>
              <a:buFont typeface="Wingdings" pitchFamily="2" charset="2"/>
              <a:buChar char="ü"/>
            </a:pPr>
            <a:r>
              <a:rPr lang="tr-TR" sz="2400" dirty="0" smtClean="0"/>
              <a:t>Kullanılacak malzemeler </a:t>
            </a:r>
            <a:r>
              <a:rPr lang="tr-TR" sz="2400" u="sng" dirty="0" smtClean="0"/>
              <a:t>eksiksiz</a:t>
            </a:r>
            <a:r>
              <a:rPr lang="tr-TR" sz="2400" dirty="0" smtClean="0"/>
              <a:t> olarak hazırlanmalı.</a:t>
            </a:r>
          </a:p>
          <a:p>
            <a:pPr>
              <a:buClr>
                <a:srgbClr val="002060"/>
              </a:buClr>
              <a:buFont typeface="Wingdings" pitchFamily="2" charset="2"/>
              <a:buChar char="ü"/>
            </a:pPr>
            <a:endParaRPr lang="tr-TR" sz="2400" dirty="0" smtClean="0"/>
          </a:p>
          <a:p>
            <a:pPr>
              <a:buClr>
                <a:srgbClr val="002060"/>
              </a:buClr>
              <a:buFont typeface="Wingdings" pitchFamily="2" charset="2"/>
              <a:buChar char="ü"/>
            </a:pPr>
            <a:r>
              <a:rPr lang="tr-TR" sz="2400" dirty="0" smtClean="0"/>
              <a:t>İşlem temizden kirliye, başucundan ayakucuna, yakın taraftan uzak tarafa doğru tamamlanmalı.</a:t>
            </a:r>
          </a:p>
          <a:p>
            <a:pPr>
              <a:buClr>
                <a:srgbClr val="002060"/>
              </a:buClr>
              <a:buFont typeface="Wingdings" pitchFamily="2" charset="2"/>
              <a:buChar char="ü"/>
            </a:pPr>
            <a:endParaRPr lang="tr-TR" sz="2400" dirty="0"/>
          </a:p>
          <a:p>
            <a:pPr>
              <a:buClr>
                <a:srgbClr val="002060"/>
              </a:buClr>
              <a:buFont typeface="Wingdings" pitchFamily="2" charset="2"/>
              <a:buChar char="ü"/>
            </a:pPr>
            <a:r>
              <a:rPr lang="tr-TR" sz="2400" dirty="0" smtClean="0"/>
              <a:t>Karşılıklı bulaşmayı önlemek için malzemelere az dokunulmalı, üniformaya yakın </a:t>
            </a:r>
            <a:r>
              <a:rPr lang="tr-TR" sz="2400" u="sng" dirty="0" smtClean="0"/>
              <a:t>tutulmamalıdır</a:t>
            </a:r>
            <a:r>
              <a:rPr lang="tr-TR" sz="2400" dirty="0" smtClean="0"/>
              <a:t>. </a:t>
            </a:r>
          </a:p>
          <a:p>
            <a:pPr>
              <a:buClr>
                <a:srgbClr val="002060"/>
              </a:buClr>
              <a:buFont typeface="Wingdings" pitchFamily="2" charset="2"/>
              <a:buChar char="ü"/>
            </a:pPr>
            <a:endParaRPr lang="tr-TR" sz="2400" dirty="0" smtClean="0"/>
          </a:p>
          <a:p>
            <a:endParaRPr lang="tr-TR" dirty="0"/>
          </a:p>
        </p:txBody>
      </p:sp>
      <p:pic>
        <p:nvPicPr>
          <p:cNvPr id="4" name="Picture 4" descr="http://afetveaciltip2016.org/userfiles/images/neu-logo-610x30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2"/>
            <a:ext cx="1187624" cy="114561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ln>
            <a:solidFill>
              <a:srgbClr val="0070C0"/>
            </a:solidFill>
          </a:ln>
        </p:spPr>
        <p:txBody>
          <a:bodyPr>
            <a:normAutofit/>
          </a:bodyPr>
          <a:lstStyle/>
          <a:p>
            <a:pPr>
              <a:buClr>
                <a:srgbClr val="002060"/>
              </a:buClr>
              <a:buFont typeface="Wingdings" pitchFamily="2" charset="2"/>
              <a:buChar char="ü"/>
            </a:pPr>
            <a:endParaRPr lang="tr-TR" sz="2400" dirty="0" smtClean="0"/>
          </a:p>
          <a:p>
            <a:pPr>
              <a:buClr>
                <a:srgbClr val="002060"/>
              </a:buClr>
              <a:buFont typeface="Wingdings" pitchFamily="2" charset="2"/>
              <a:buChar char="ü"/>
            </a:pPr>
            <a:r>
              <a:rPr lang="tr-TR" sz="2400" dirty="0" smtClean="0"/>
              <a:t>Kirliler kesinlikle yere </a:t>
            </a:r>
            <a:r>
              <a:rPr lang="tr-TR" sz="2400" u="sng" dirty="0" smtClean="0"/>
              <a:t>konulmamalıdır</a:t>
            </a:r>
            <a:r>
              <a:rPr lang="tr-TR" sz="2400" dirty="0" smtClean="0"/>
              <a:t>. </a:t>
            </a:r>
          </a:p>
          <a:p>
            <a:pPr>
              <a:buClr>
                <a:srgbClr val="002060"/>
              </a:buClr>
              <a:buFont typeface="Wingdings" pitchFamily="2" charset="2"/>
              <a:buChar char="ü"/>
            </a:pPr>
            <a:endParaRPr lang="tr-TR" sz="2400" dirty="0" smtClean="0"/>
          </a:p>
          <a:p>
            <a:pPr>
              <a:buClr>
                <a:srgbClr val="002060"/>
              </a:buClr>
              <a:buFont typeface="Wingdings" pitchFamily="2" charset="2"/>
              <a:buChar char="ü"/>
            </a:pPr>
            <a:r>
              <a:rPr lang="tr-TR" sz="2400" dirty="0" smtClean="0"/>
              <a:t>Kirli takımlar içinde enjektör kapağı,iğne vb. tıbbi atıklar kontrol edilmelidir.</a:t>
            </a:r>
          </a:p>
          <a:p>
            <a:pPr>
              <a:buClr>
                <a:srgbClr val="002060"/>
              </a:buClr>
              <a:buFont typeface="Wingdings" pitchFamily="2" charset="2"/>
              <a:buChar char="ü"/>
            </a:pPr>
            <a:endParaRPr lang="tr-TR" sz="2400" dirty="0" smtClean="0"/>
          </a:p>
          <a:p>
            <a:pPr>
              <a:buClr>
                <a:srgbClr val="002060"/>
              </a:buClr>
              <a:buFont typeface="Wingdings" pitchFamily="2" charset="2"/>
              <a:buChar char="ü"/>
            </a:pPr>
            <a:r>
              <a:rPr lang="tr-TR" sz="2400" dirty="0" smtClean="0"/>
              <a:t>Çarşaf, ara muşambası, ara çarşafı gergin ve kuru olmalıdır.</a:t>
            </a:r>
          </a:p>
          <a:p>
            <a:pPr>
              <a:buClr>
                <a:srgbClr val="002060"/>
              </a:buClr>
              <a:buFont typeface="Wingdings" pitchFamily="2" charset="2"/>
              <a:buChar char="ü"/>
            </a:pPr>
            <a:endParaRPr lang="tr-TR" sz="2400" dirty="0" smtClean="0"/>
          </a:p>
          <a:p>
            <a:pPr>
              <a:buClr>
                <a:srgbClr val="002060"/>
              </a:buClr>
              <a:buFont typeface="Wingdings" pitchFamily="2" charset="2"/>
              <a:buChar char="ü"/>
            </a:pPr>
            <a:r>
              <a:rPr lang="tr-TR" sz="2400" dirty="0" smtClean="0"/>
              <a:t>Düzen ve estetiğe önem verilmelidir. </a:t>
            </a:r>
          </a:p>
          <a:p>
            <a:pPr>
              <a:buClr>
                <a:srgbClr val="002060"/>
              </a:buClr>
              <a:buFont typeface="Wingdings" pitchFamily="2" charset="2"/>
              <a:buChar char="ü"/>
            </a:pPr>
            <a:endParaRPr lang="tr-TR" sz="2400" dirty="0" smtClean="0"/>
          </a:p>
          <a:p>
            <a:endParaRPr lang="tr-TR" dirty="0"/>
          </a:p>
        </p:txBody>
      </p:sp>
      <p:pic>
        <p:nvPicPr>
          <p:cNvPr id="4" name="Picture 4" descr="http://afetveaciltip2016.org/userfiles/images/neu-logo-610x30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2"/>
            <a:ext cx="1187624" cy="114561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Çapraz Köşesi Kesik Dikdörtgen"/>
          <p:cNvSpPr/>
          <p:nvPr/>
        </p:nvSpPr>
        <p:spPr>
          <a:xfrm>
            <a:off x="899592" y="1268760"/>
            <a:ext cx="7632848" cy="5184576"/>
          </a:xfrm>
          <a:prstGeom prst="snip2DiagRect">
            <a:avLst/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None/>
            </a:pPr>
            <a:r>
              <a:rPr lang="tr-TR" sz="2400" b="1" u="sng" dirty="0" smtClean="0">
                <a:solidFill>
                  <a:srgbClr val="002060"/>
                </a:solidFill>
              </a:rPr>
              <a:t>DİKKAT</a:t>
            </a:r>
          </a:p>
          <a:p>
            <a:pPr algn="ctr">
              <a:buNone/>
            </a:pPr>
            <a:endParaRPr lang="tr-TR" sz="2400" b="1" u="sng" dirty="0" smtClean="0">
              <a:solidFill>
                <a:srgbClr val="002060"/>
              </a:solidFill>
            </a:endParaRPr>
          </a:p>
          <a:p>
            <a:pPr algn="ctr">
              <a:buNone/>
            </a:pPr>
            <a:r>
              <a:rPr lang="tr-TR" sz="2400" dirty="0" smtClean="0">
                <a:solidFill>
                  <a:schemeClr val="tx1"/>
                </a:solidFill>
              </a:rPr>
              <a:t>Kirlileri toplarken; savurmak, gelişigüzel toplamak takımlarda olan mikroorganizmaların, deri döküntülerinin ortama veya havaya karışmasına neden olur. </a:t>
            </a:r>
          </a:p>
          <a:p>
            <a:pPr algn="ctr">
              <a:buNone/>
            </a:pPr>
            <a:endParaRPr lang="tr-TR" sz="2400" dirty="0" smtClean="0">
              <a:solidFill>
                <a:schemeClr val="tx1"/>
              </a:solidFill>
            </a:endParaRPr>
          </a:p>
          <a:p>
            <a:pPr algn="ctr">
              <a:buNone/>
            </a:pPr>
            <a:r>
              <a:rPr lang="tr-TR" sz="2400" dirty="0" smtClean="0">
                <a:solidFill>
                  <a:schemeClr val="tx1"/>
                </a:solidFill>
              </a:rPr>
              <a:t>Bu nedenle; yatak takımları toplarken savurmadan toplanarak hacimleri küçültülmeli ve kirli arabasına atılmalıdır.</a:t>
            </a:r>
          </a:p>
          <a:p>
            <a:pPr algn="ctr"/>
            <a:endParaRPr lang="tr-TR" dirty="0"/>
          </a:p>
        </p:txBody>
      </p:sp>
      <p:pic>
        <p:nvPicPr>
          <p:cNvPr id="5" name="Picture 4" descr="http://afetveaciltip2016.org/userfiles/images/neu-logo-610x30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2"/>
            <a:ext cx="1187624" cy="114561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endParaRPr lang="tr-TR" sz="3200" b="1" dirty="0">
              <a:solidFill>
                <a:srgbClr val="00206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67544" y="2132857"/>
            <a:ext cx="8229600" cy="4536503"/>
          </a:xfrm>
        </p:spPr>
        <p:txBody>
          <a:bodyPr>
            <a:normAutofit lnSpcReduction="10000"/>
          </a:bodyPr>
          <a:lstStyle/>
          <a:p>
            <a:pPr>
              <a:buClr>
                <a:srgbClr val="002060"/>
              </a:buClr>
              <a:buFont typeface="Wingdings" pitchFamily="2" charset="2"/>
              <a:buChar char="§"/>
            </a:pPr>
            <a:r>
              <a:rPr lang="tr-TR" sz="2400" dirty="0" smtClean="0"/>
              <a:t>İndirilen karyola kenarlıklarını kaldırmayı, </a:t>
            </a:r>
          </a:p>
          <a:p>
            <a:pPr>
              <a:buClr>
                <a:srgbClr val="002060"/>
              </a:buClr>
              <a:buFont typeface="Wingdings" pitchFamily="2" charset="2"/>
              <a:buChar char="§"/>
            </a:pPr>
            <a:endParaRPr lang="tr-TR" sz="2400" dirty="0" smtClean="0"/>
          </a:p>
          <a:p>
            <a:pPr>
              <a:buClr>
                <a:srgbClr val="002060"/>
              </a:buClr>
              <a:buFont typeface="Wingdings" pitchFamily="2" charset="2"/>
              <a:buChar char="§"/>
            </a:pPr>
            <a:r>
              <a:rPr lang="tr-TR" sz="2400" dirty="0" smtClean="0"/>
              <a:t>Etajer, yemek masası, çağrı zili, kumanda vs.. </a:t>
            </a:r>
            <a:r>
              <a:rPr lang="tr-TR" sz="2400" dirty="0"/>
              <a:t> </a:t>
            </a:r>
            <a:r>
              <a:rPr lang="tr-TR" sz="2400" dirty="0" smtClean="0"/>
              <a:t>hasta yatağına yakın olarak yerleştirmeyi, </a:t>
            </a:r>
          </a:p>
          <a:p>
            <a:pPr>
              <a:buClr>
                <a:srgbClr val="002060"/>
              </a:buClr>
              <a:buFont typeface="Wingdings" pitchFamily="2" charset="2"/>
              <a:buChar char="§"/>
            </a:pPr>
            <a:endParaRPr lang="tr-TR" sz="2400" dirty="0" smtClean="0"/>
          </a:p>
          <a:p>
            <a:pPr>
              <a:buClr>
                <a:srgbClr val="002060"/>
              </a:buClr>
              <a:buFont typeface="Wingdings" pitchFamily="2" charset="2"/>
              <a:buChar char="§"/>
            </a:pPr>
            <a:r>
              <a:rPr lang="tr-TR" sz="2400" dirty="0" smtClean="0"/>
              <a:t>Çağırma zilini hastanın yanına bırakmayı, </a:t>
            </a:r>
          </a:p>
          <a:p>
            <a:pPr>
              <a:buClr>
                <a:srgbClr val="002060"/>
              </a:buClr>
              <a:buFont typeface="Wingdings" pitchFamily="2" charset="2"/>
              <a:buChar char="§"/>
            </a:pPr>
            <a:endParaRPr lang="tr-TR" sz="2400" dirty="0" smtClean="0"/>
          </a:p>
          <a:p>
            <a:pPr>
              <a:buClr>
                <a:srgbClr val="002060"/>
              </a:buClr>
              <a:buFont typeface="Wingdings" pitchFamily="2" charset="2"/>
              <a:buChar char="§"/>
            </a:pPr>
            <a:r>
              <a:rPr lang="tr-TR" sz="2400" dirty="0" smtClean="0"/>
              <a:t>Yatak yapımı sırasında hastada bulunan </a:t>
            </a:r>
            <a:r>
              <a:rPr lang="tr-TR" sz="2400" dirty="0" err="1" smtClean="0"/>
              <a:t>kateter</a:t>
            </a:r>
            <a:r>
              <a:rPr lang="tr-TR" sz="2400" dirty="0" smtClean="0"/>
              <a:t> ve direnlerin yerinden çıkmamasına dikkat etmeyi,</a:t>
            </a:r>
          </a:p>
          <a:p>
            <a:pPr>
              <a:buClr>
                <a:srgbClr val="002060"/>
              </a:buClr>
              <a:buFont typeface="Wingdings" pitchFamily="2" charset="2"/>
              <a:buChar char="§"/>
            </a:pPr>
            <a:endParaRPr lang="tr-TR" sz="2400" dirty="0" smtClean="0"/>
          </a:p>
          <a:p>
            <a:pPr algn="ctr">
              <a:buClr>
                <a:srgbClr val="002060"/>
              </a:buClr>
              <a:buNone/>
            </a:pPr>
            <a:r>
              <a:rPr lang="tr-TR" sz="2600" b="1" dirty="0" smtClean="0">
                <a:solidFill>
                  <a:srgbClr val="002060"/>
                </a:solidFill>
              </a:rPr>
              <a:t>UNUTMAYIN!...</a:t>
            </a:r>
          </a:p>
          <a:p>
            <a:endParaRPr lang="tr-TR" dirty="0"/>
          </a:p>
        </p:txBody>
      </p:sp>
      <p:pic>
        <p:nvPicPr>
          <p:cNvPr id="4" name="Picture 4" descr="http://afetveaciltip2016.org/userfiles/images/neu-logo-610x30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2"/>
            <a:ext cx="1187624" cy="1145618"/>
          </a:xfrm>
          <a:prstGeom prst="rect">
            <a:avLst/>
          </a:prstGeom>
          <a:noFill/>
        </p:spPr>
      </p:pic>
      <p:pic>
        <p:nvPicPr>
          <p:cNvPr id="6" name="Picture 2" descr="C:\Users\senay\Desktop\hasta bakıcı\IMG_20171206_10075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56176" y="0"/>
            <a:ext cx="2987824" cy="208223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5880</TotalTime>
  <Words>209</Words>
  <Application>Microsoft Office PowerPoint</Application>
  <PresentationFormat>On-screen Show (4:3)</PresentationFormat>
  <Paragraphs>56</Paragraphs>
  <Slides>12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3" baseType="lpstr">
      <vt:lpstr>Office Theme</vt:lpstr>
      <vt:lpstr>HASTA YATAĞI YAPIMI</vt:lpstr>
      <vt:lpstr>PowerPoint Presentation</vt:lpstr>
      <vt:lpstr>Hasta Yatağının Yapımı İçin Gerekli Malzemeler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HASTA YATAĞI YAPIMI</dc:title>
  <dc:creator>senay</dc:creator>
  <cp:lastModifiedBy>HIS1222GYBHm</cp:lastModifiedBy>
  <cp:revision>601</cp:revision>
  <dcterms:created xsi:type="dcterms:W3CDTF">2020-01-27T12:12:20Z</dcterms:created>
  <dcterms:modified xsi:type="dcterms:W3CDTF">2023-08-25T07:32:17Z</dcterms:modified>
</cp:coreProperties>
</file>