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9144000" cy="5143500" type="screen16x9"/>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41" autoAdjust="0"/>
    <p:restoredTop sz="94660" autoAdjust="0"/>
  </p:normalViewPr>
  <p:slideViewPr>
    <p:cSldViewPr>
      <p:cViewPr varScale="1">
        <p:scale>
          <a:sx n="79" d="100"/>
          <a:sy n="79" d="100"/>
        </p:scale>
        <p:origin x="204" y="84"/>
      </p:cViewPr>
      <p:guideLst>
        <p:guide orient="horz" pos="1620"/>
        <p:guide pos="2880"/>
      </p:guideLst>
    </p:cSldViewPr>
  </p:slideViewPr>
  <p:outlineViewPr>
    <p:cViewPr>
      <p:scale>
        <a:sx n="33" d="100"/>
        <a:sy n="33" d="100"/>
      </p:scale>
      <p:origin x="0" y="1772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E1643BDB-BDE6-43D8-A57F-A2B2DCB6B5ED}" type="datetimeFigureOut">
              <a:rPr lang="zh-CN" altLang="en-US"/>
              <a:pPr>
                <a:defRPr/>
              </a:pPr>
              <a:t>2023/8/24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BE0E0A26-18D4-4AB3-82CE-D8F39C95C7BB}" type="slidenum">
              <a:rPr lang="zh-CN" altLang="en-US"/>
              <a:pPr>
                <a:defRPr/>
              </a:pPr>
              <a:t>‹#›</a:t>
            </a:fld>
            <a:endParaRPr lang="zh-CN" altLang="en-US"/>
          </a:p>
        </p:txBody>
      </p:sp>
    </p:spTree>
    <p:extLst>
      <p:ext uri="{BB962C8B-B14F-4D97-AF65-F5344CB8AC3E}">
        <p14:creationId xmlns:p14="http://schemas.microsoft.com/office/powerpoint/2010/main" val="6180630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93382A3C-D4E0-4626-93BE-D56C432CEC27}" type="datetime1">
              <a:rPr lang="zh-CN" altLang="en-US"/>
              <a:pPr>
                <a:defRPr/>
              </a:pPr>
              <a:t>2023/8/24</a:t>
            </a:fld>
            <a:endParaRPr lang="zh-CN" altLang="en-US"/>
          </a:p>
        </p:txBody>
      </p:sp>
      <p:sp>
        <p:nvSpPr>
          <p:cNvPr id="5"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6" name="灯片编号占位符 5"/>
          <p:cNvSpPr>
            <a:spLocks noGrp="1"/>
          </p:cNvSpPr>
          <p:nvPr>
            <p:ph type="sldNum" sz="quarter" idx="12"/>
          </p:nvPr>
        </p:nvSpPr>
        <p:spPr/>
        <p:txBody>
          <a:bodyPr/>
          <a:lstStyle>
            <a:lvl1pPr>
              <a:defRPr/>
            </a:lvl1pPr>
          </a:lstStyle>
          <a:p>
            <a:pPr>
              <a:defRPr/>
            </a:pPr>
            <a:fld id="{18ABE480-236A-49CC-A25C-71B49505BD75}" type="slidenum">
              <a:rPr lang="zh-CN" altLang="en-US"/>
              <a:pPr>
                <a:defRPr/>
              </a:pPr>
              <a:t>‹#›</a:t>
            </a:fld>
            <a:endParaRPr lang="zh-CN" altLang="en-US"/>
          </a:p>
        </p:txBody>
      </p:sp>
    </p:spTree>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968ED2A8-A4A6-4619-9D4D-A77C7EDA0C48}" type="datetime1">
              <a:rPr lang="zh-CN" altLang="en-US"/>
              <a:pPr>
                <a:defRPr/>
              </a:pPr>
              <a:t>2023/8/24</a:t>
            </a:fld>
            <a:endParaRPr lang="zh-CN" altLang="en-US"/>
          </a:p>
        </p:txBody>
      </p:sp>
      <p:sp>
        <p:nvSpPr>
          <p:cNvPr id="5"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6" name="灯片编号占位符 5"/>
          <p:cNvSpPr>
            <a:spLocks noGrp="1"/>
          </p:cNvSpPr>
          <p:nvPr>
            <p:ph type="sldNum" sz="quarter" idx="12"/>
          </p:nvPr>
        </p:nvSpPr>
        <p:spPr/>
        <p:txBody>
          <a:bodyPr/>
          <a:lstStyle>
            <a:lvl1pPr>
              <a:defRPr/>
            </a:lvl1pPr>
          </a:lstStyle>
          <a:p>
            <a:pPr>
              <a:defRPr/>
            </a:pPr>
            <a:fld id="{DC0729A0-5E29-4691-8797-FCF40295514E}" type="slidenum">
              <a:rPr lang="zh-CN" altLang="en-US"/>
              <a:pPr>
                <a:defRPr/>
              </a:pPr>
              <a:t>‹#›</a:t>
            </a:fld>
            <a:endParaRPr lang="zh-CN" altLang="en-US"/>
          </a:p>
        </p:txBody>
      </p:sp>
    </p:spTree>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61BBE73C-9316-460F-BDBA-41D609965B23}" type="datetime1">
              <a:rPr lang="zh-CN" altLang="en-US"/>
              <a:pPr>
                <a:defRPr/>
              </a:pPr>
              <a:t>2023/8/24</a:t>
            </a:fld>
            <a:endParaRPr lang="zh-CN" altLang="en-US"/>
          </a:p>
        </p:txBody>
      </p:sp>
      <p:sp>
        <p:nvSpPr>
          <p:cNvPr id="5"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6" name="灯片编号占位符 5"/>
          <p:cNvSpPr>
            <a:spLocks noGrp="1"/>
          </p:cNvSpPr>
          <p:nvPr>
            <p:ph type="sldNum" sz="quarter" idx="12"/>
          </p:nvPr>
        </p:nvSpPr>
        <p:spPr/>
        <p:txBody>
          <a:bodyPr/>
          <a:lstStyle>
            <a:lvl1pPr>
              <a:defRPr/>
            </a:lvl1pPr>
          </a:lstStyle>
          <a:p>
            <a:pPr>
              <a:defRPr/>
            </a:pPr>
            <a:fld id="{98291736-4655-4404-9A77-C6ACF09BE117}" type="slidenum">
              <a:rPr lang="zh-CN" altLang="en-US"/>
              <a:pPr>
                <a:defRPr/>
              </a:pPr>
              <a:t>‹#›</a:t>
            </a:fld>
            <a:endParaRPr lang="zh-CN" altLang="en-US"/>
          </a:p>
        </p:txBody>
      </p:sp>
    </p:spTree>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C880116F-9C08-42B5-9C8E-6A3E7C05987F}" type="datetime1">
              <a:rPr lang="zh-CN" altLang="en-US"/>
              <a:pPr>
                <a:defRPr/>
              </a:pPr>
              <a:t>2023/8/24</a:t>
            </a:fld>
            <a:endParaRPr lang="zh-CN" altLang="en-US"/>
          </a:p>
        </p:txBody>
      </p:sp>
      <p:sp>
        <p:nvSpPr>
          <p:cNvPr id="5"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6" name="灯片编号占位符 5"/>
          <p:cNvSpPr>
            <a:spLocks noGrp="1"/>
          </p:cNvSpPr>
          <p:nvPr>
            <p:ph type="sldNum" sz="quarter" idx="12"/>
          </p:nvPr>
        </p:nvSpPr>
        <p:spPr/>
        <p:txBody>
          <a:bodyPr/>
          <a:lstStyle>
            <a:lvl1pPr>
              <a:defRPr/>
            </a:lvl1pPr>
          </a:lstStyle>
          <a:p>
            <a:pPr>
              <a:defRPr/>
            </a:pPr>
            <a:fld id="{24841AD0-E1A4-4A08-8F84-E4AAA1A3B970}" type="slidenum">
              <a:rPr lang="zh-CN" altLang="en-US"/>
              <a:pPr>
                <a:defRPr/>
              </a:pPr>
              <a:t>‹#›</a:t>
            </a:fld>
            <a:endParaRPr lang="zh-CN" altLang="en-US"/>
          </a:p>
        </p:txBody>
      </p:sp>
    </p:spTree>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C5C58E2A-10B7-4753-ABFE-386609463032}" type="datetime1">
              <a:rPr lang="zh-CN" altLang="en-US"/>
              <a:pPr>
                <a:defRPr/>
              </a:pPr>
              <a:t>2023/8/24</a:t>
            </a:fld>
            <a:endParaRPr lang="zh-CN" altLang="en-US"/>
          </a:p>
        </p:txBody>
      </p:sp>
      <p:sp>
        <p:nvSpPr>
          <p:cNvPr id="5"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6" name="灯片编号占位符 5"/>
          <p:cNvSpPr>
            <a:spLocks noGrp="1"/>
          </p:cNvSpPr>
          <p:nvPr>
            <p:ph type="sldNum" sz="quarter" idx="12"/>
          </p:nvPr>
        </p:nvSpPr>
        <p:spPr/>
        <p:txBody>
          <a:bodyPr/>
          <a:lstStyle>
            <a:lvl1pPr>
              <a:defRPr/>
            </a:lvl1pPr>
          </a:lstStyle>
          <a:p>
            <a:pPr>
              <a:defRPr/>
            </a:pPr>
            <a:fld id="{1DB98C5C-6A43-49C1-A381-51C626B47DB3}" type="slidenum">
              <a:rPr lang="zh-CN" altLang="en-US"/>
              <a:pPr>
                <a:defRPr/>
              </a:pPr>
              <a:t>‹#›</a:t>
            </a:fld>
            <a:endParaRPr lang="zh-CN" altLang="en-US"/>
          </a:p>
        </p:txBody>
      </p:sp>
    </p:spTree>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4FA3E6A2-7057-469C-8B7E-58EEEFEF2B5A}" type="datetime1">
              <a:rPr lang="zh-CN" altLang="en-US"/>
              <a:pPr>
                <a:defRPr/>
              </a:pPr>
              <a:t>2023/8/24</a:t>
            </a:fld>
            <a:endParaRPr lang="zh-CN" altLang="en-US"/>
          </a:p>
        </p:txBody>
      </p:sp>
      <p:sp>
        <p:nvSpPr>
          <p:cNvPr id="6"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7" name="灯片编号占位符 5"/>
          <p:cNvSpPr>
            <a:spLocks noGrp="1"/>
          </p:cNvSpPr>
          <p:nvPr>
            <p:ph type="sldNum" sz="quarter" idx="12"/>
          </p:nvPr>
        </p:nvSpPr>
        <p:spPr/>
        <p:txBody>
          <a:bodyPr/>
          <a:lstStyle>
            <a:lvl1pPr>
              <a:defRPr/>
            </a:lvl1pPr>
          </a:lstStyle>
          <a:p>
            <a:pPr>
              <a:defRPr/>
            </a:pPr>
            <a:fld id="{CBDC9EEC-8746-468E-9685-4BF217F929BB}" type="slidenum">
              <a:rPr lang="zh-CN" altLang="en-US"/>
              <a:pPr>
                <a:defRPr/>
              </a:pPr>
              <a:t>‹#›</a:t>
            </a:fld>
            <a:endParaRPr lang="zh-CN" altLang="en-US"/>
          </a:p>
        </p:txBody>
      </p:sp>
    </p:spTree>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1CD6AE4F-C675-46C5-BFD5-03411FACA7DA}" type="datetime1">
              <a:rPr lang="zh-CN" altLang="en-US"/>
              <a:pPr>
                <a:defRPr/>
              </a:pPr>
              <a:t>2023/8/24</a:t>
            </a:fld>
            <a:endParaRPr lang="zh-CN" altLang="en-US"/>
          </a:p>
        </p:txBody>
      </p:sp>
      <p:sp>
        <p:nvSpPr>
          <p:cNvPr id="8"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9" name="灯片编号占位符 5"/>
          <p:cNvSpPr>
            <a:spLocks noGrp="1"/>
          </p:cNvSpPr>
          <p:nvPr>
            <p:ph type="sldNum" sz="quarter" idx="12"/>
          </p:nvPr>
        </p:nvSpPr>
        <p:spPr/>
        <p:txBody>
          <a:bodyPr/>
          <a:lstStyle>
            <a:lvl1pPr>
              <a:defRPr/>
            </a:lvl1pPr>
          </a:lstStyle>
          <a:p>
            <a:pPr>
              <a:defRPr/>
            </a:pPr>
            <a:fld id="{0AB6DCFD-EBCA-4B64-98B5-3C6B6E48D987}" type="slidenum">
              <a:rPr lang="zh-CN" altLang="en-US"/>
              <a:pPr>
                <a:defRPr/>
              </a:pPr>
              <a:t>‹#›</a:t>
            </a:fld>
            <a:endParaRPr lang="zh-CN" altLang="en-US"/>
          </a:p>
        </p:txBody>
      </p:sp>
    </p:spTree>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C318EF2D-D950-418D-BEF6-14E41823794B}" type="datetime1">
              <a:rPr lang="zh-CN" altLang="en-US"/>
              <a:pPr>
                <a:defRPr/>
              </a:pPr>
              <a:t>2023/8/24</a:t>
            </a:fld>
            <a:endParaRPr lang="zh-CN" altLang="en-US"/>
          </a:p>
        </p:txBody>
      </p:sp>
      <p:sp>
        <p:nvSpPr>
          <p:cNvPr id="4"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5" name="灯片编号占位符 5"/>
          <p:cNvSpPr>
            <a:spLocks noGrp="1"/>
          </p:cNvSpPr>
          <p:nvPr>
            <p:ph type="sldNum" sz="quarter" idx="12"/>
          </p:nvPr>
        </p:nvSpPr>
        <p:spPr/>
        <p:txBody>
          <a:bodyPr/>
          <a:lstStyle>
            <a:lvl1pPr>
              <a:defRPr/>
            </a:lvl1pPr>
          </a:lstStyle>
          <a:p>
            <a:pPr>
              <a:defRPr/>
            </a:pPr>
            <a:fld id="{25037CA4-AED9-44D4-8115-C80E839C0511}" type="slidenum">
              <a:rPr lang="zh-CN" altLang="en-US"/>
              <a:pPr>
                <a:defRPr/>
              </a:pPr>
              <a:t>‹#›</a:t>
            </a:fld>
            <a:endParaRPr lang="zh-CN" altLang="en-US"/>
          </a:p>
        </p:txBody>
      </p:sp>
    </p:spTree>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A023EE01-06F0-4890-8B32-C9D63BDA2D1D}" type="datetime1">
              <a:rPr lang="zh-CN" altLang="en-US"/>
              <a:pPr>
                <a:defRPr/>
              </a:pPr>
              <a:t>2023/8/24</a:t>
            </a:fld>
            <a:endParaRPr lang="zh-CN" altLang="en-US"/>
          </a:p>
        </p:txBody>
      </p:sp>
      <p:sp>
        <p:nvSpPr>
          <p:cNvPr id="3"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4" name="灯片编号占位符 5"/>
          <p:cNvSpPr>
            <a:spLocks noGrp="1"/>
          </p:cNvSpPr>
          <p:nvPr>
            <p:ph type="sldNum" sz="quarter" idx="12"/>
          </p:nvPr>
        </p:nvSpPr>
        <p:spPr/>
        <p:txBody>
          <a:bodyPr/>
          <a:lstStyle>
            <a:lvl1pPr>
              <a:defRPr/>
            </a:lvl1pPr>
          </a:lstStyle>
          <a:p>
            <a:pPr>
              <a:defRPr/>
            </a:pPr>
            <a:fld id="{48C6CDFC-B38E-4A5D-979B-C84AA60AC8FB}" type="slidenum">
              <a:rPr lang="zh-CN" altLang="en-US"/>
              <a:pPr>
                <a:defRPr/>
              </a:pPr>
              <a:t>‹#›</a:t>
            </a:fld>
            <a:endParaRPr lang="zh-CN" altLang="en-US"/>
          </a:p>
        </p:txBody>
      </p:sp>
    </p:spTree>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2501D5B2-1A51-42C9-A4DF-971AD0DEB344}" type="datetime1">
              <a:rPr lang="zh-CN" altLang="en-US"/>
              <a:pPr>
                <a:defRPr/>
              </a:pPr>
              <a:t>2023/8/24</a:t>
            </a:fld>
            <a:endParaRPr lang="zh-CN" altLang="en-US"/>
          </a:p>
        </p:txBody>
      </p:sp>
      <p:sp>
        <p:nvSpPr>
          <p:cNvPr id="6"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7" name="灯片编号占位符 5"/>
          <p:cNvSpPr>
            <a:spLocks noGrp="1"/>
          </p:cNvSpPr>
          <p:nvPr>
            <p:ph type="sldNum" sz="quarter" idx="12"/>
          </p:nvPr>
        </p:nvSpPr>
        <p:spPr/>
        <p:txBody>
          <a:bodyPr/>
          <a:lstStyle>
            <a:lvl1pPr>
              <a:defRPr/>
            </a:lvl1pPr>
          </a:lstStyle>
          <a:p>
            <a:pPr>
              <a:defRPr/>
            </a:pPr>
            <a:fld id="{C0C60511-35DF-4F73-B4A4-A3C2A20A561D}" type="slidenum">
              <a:rPr lang="zh-CN" altLang="en-US"/>
              <a:pPr>
                <a:defRPr/>
              </a:pPr>
              <a:t>‹#›</a:t>
            </a:fld>
            <a:endParaRPr lang="zh-CN" altLang="en-US"/>
          </a:p>
        </p:txBody>
      </p:sp>
    </p:spTree>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97E2F7A2-3E60-4018-853A-BBA1F3402062}" type="datetime1">
              <a:rPr lang="zh-CN" altLang="en-US"/>
              <a:pPr>
                <a:defRPr/>
              </a:pPr>
              <a:t>2023/8/24</a:t>
            </a:fld>
            <a:endParaRPr lang="zh-CN" altLang="en-US"/>
          </a:p>
        </p:txBody>
      </p:sp>
      <p:sp>
        <p:nvSpPr>
          <p:cNvPr id="6" name="页脚占位符 4"/>
          <p:cNvSpPr>
            <a:spLocks noGrp="1"/>
          </p:cNvSpPr>
          <p:nvPr>
            <p:ph type="ftr" sz="quarter" idx="11"/>
          </p:nvPr>
        </p:nvSpPr>
        <p:spPr/>
        <p:txBody>
          <a:bodyPr/>
          <a:lstStyle>
            <a:lvl1pPr>
              <a:defRPr/>
            </a:lvl1pPr>
          </a:lstStyle>
          <a:p>
            <a:pPr>
              <a:defRPr/>
            </a:pPr>
            <a:r>
              <a:rPr lang="zh-CN" altLang="en-US" dirty="0" smtClean="0"/>
              <a:t>梅奥国际：</a:t>
            </a:r>
            <a:r>
              <a:rPr lang="en-GB" altLang="zh-CN" dirty="0" smtClean="0"/>
              <a:t>www.mayoch.com</a:t>
            </a:r>
            <a:endParaRPr lang="zh-CN" altLang="en-US" dirty="0"/>
          </a:p>
        </p:txBody>
      </p:sp>
      <p:sp>
        <p:nvSpPr>
          <p:cNvPr id="7" name="灯片编号占位符 5"/>
          <p:cNvSpPr>
            <a:spLocks noGrp="1"/>
          </p:cNvSpPr>
          <p:nvPr>
            <p:ph type="sldNum" sz="quarter" idx="12"/>
          </p:nvPr>
        </p:nvSpPr>
        <p:spPr/>
        <p:txBody>
          <a:bodyPr/>
          <a:lstStyle>
            <a:lvl1pPr>
              <a:defRPr/>
            </a:lvl1pPr>
          </a:lstStyle>
          <a:p>
            <a:pPr>
              <a:defRPr/>
            </a:pPr>
            <a:fld id="{B917847A-2BEA-411E-8238-31C4B33BA312}" type="slidenum">
              <a:rPr lang="zh-CN" altLang="en-US"/>
              <a:pPr>
                <a:defRPr/>
              </a:pPr>
              <a:t>‹#›</a:t>
            </a:fld>
            <a:endParaRPr lang="zh-CN" altLang="en-US"/>
          </a:p>
        </p:txBody>
      </p:sp>
    </p:spTree>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dirty="0" smtClean="0"/>
              <a:t>单击此处编辑母版标题样式</a:t>
            </a:r>
            <a:endParaRPr lang="zh-CN" altLang="en-US" dirty="0"/>
          </a:p>
        </p:txBody>
      </p:sp>
      <p:sp>
        <p:nvSpPr>
          <p:cNvPr id="1027" name="文本占位符 2"/>
          <p:cNvSpPr>
            <a:spLocks noGrp="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8D2F9636-4D06-40E3-BA68-9EC68C1D412C}" type="datetime1">
              <a:rPr lang="zh-CN" altLang="en-US"/>
              <a:pPr>
                <a:defRPr/>
              </a:pPr>
              <a:t>2023/8/24</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r>
              <a:rPr lang="zh-CN" altLang="en-US" dirty="0" smtClean="0"/>
              <a:t>梅奥国际：</a:t>
            </a:r>
            <a:r>
              <a:rPr lang="en-GB" altLang="zh-CN" dirty="0" smtClean="0"/>
              <a:t>www.mayoch.com</a:t>
            </a:r>
            <a:endParaRPr lang="zh-CN" altLang="en-US" dirty="0"/>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B5F7F789-FC28-485D-B366-D33FB0E68671}"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spd="slow">
    <p:cover/>
  </p:transition>
  <p:hf sldNum="0" hdr="0" dt="0"/>
  <p:txStyles>
    <p:titleStyle>
      <a:lvl1pPr algn="ctr" rtl="0" eaLnBrk="0" fontAlgn="base" hangingPunct="0">
        <a:spcBef>
          <a:spcPct val="0"/>
        </a:spcBef>
        <a:spcAft>
          <a:spcPct val="0"/>
        </a:spcAft>
        <a:defRPr sz="4400" b="1" kern="120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ea typeface="宋体" charset="-122"/>
        </a:defRPr>
      </a:lvl2pPr>
      <a:lvl3pPr algn="ctr" rtl="0" eaLnBrk="0" fontAlgn="base" hangingPunct="0">
        <a:spcBef>
          <a:spcPct val="0"/>
        </a:spcBef>
        <a:spcAft>
          <a:spcPct val="0"/>
        </a:spcAft>
        <a:defRPr sz="4400" b="1">
          <a:solidFill>
            <a:schemeClr val="tx1"/>
          </a:solidFill>
          <a:latin typeface="Calibri" pitchFamily="34" charset="0"/>
          <a:ea typeface="宋体" charset="-122"/>
        </a:defRPr>
      </a:lvl3pPr>
      <a:lvl4pPr algn="ctr" rtl="0" eaLnBrk="0" fontAlgn="base" hangingPunct="0">
        <a:spcBef>
          <a:spcPct val="0"/>
        </a:spcBef>
        <a:spcAft>
          <a:spcPct val="0"/>
        </a:spcAft>
        <a:defRPr sz="4400" b="1">
          <a:solidFill>
            <a:schemeClr val="tx1"/>
          </a:solidFill>
          <a:latin typeface="Calibri" pitchFamily="34" charset="0"/>
          <a:ea typeface="宋体" charset="-122"/>
        </a:defRPr>
      </a:lvl4pPr>
      <a:lvl5pPr algn="ctr" rtl="0" eaLnBrk="0" fontAlgn="base" hangingPunct="0">
        <a:spcBef>
          <a:spcPct val="0"/>
        </a:spcBef>
        <a:spcAft>
          <a:spcPct val="0"/>
        </a:spcAft>
        <a:defRPr sz="4400" b="1">
          <a:solidFill>
            <a:schemeClr val="tx1"/>
          </a:solidFill>
          <a:latin typeface="Calibri" pitchFamily="34" charset="0"/>
          <a:ea typeface="宋体" charset="-122"/>
        </a:defRPr>
      </a:lvl5pPr>
      <a:lvl6pPr marL="457200" algn="ctr" rtl="0" fontAlgn="base">
        <a:spcBef>
          <a:spcPct val="0"/>
        </a:spcBef>
        <a:spcAft>
          <a:spcPct val="0"/>
        </a:spcAft>
        <a:defRPr sz="4400" b="1">
          <a:solidFill>
            <a:schemeClr val="tx1"/>
          </a:solidFill>
          <a:latin typeface="Calibri" pitchFamily="34" charset="0"/>
          <a:ea typeface="宋体" charset="-122"/>
        </a:defRPr>
      </a:lvl6pPr>
      <a:lvl7pPr marL="914400" algn="ctr" rtl="0" fontAlgn="base">
        <a:spcBef>
          <a:spcPct val="0"/>
        </a:spcBef>
        <a:spcAft>
          <a:spcPct val="0"/>
        </a:spcAft>
        <a:defRPr sz="4400" b="1">
          <a:solidFill>
            <a:schemeClr val="tx1"/>
          </a:solidFill>
          <a:latin typeface="Calibri" pitchFamily="34" charset="0"/>
          <a:ea typeface="宋体" charset="-122"/>
        </a:defRPr>
      </a:lvl7pPr>
      <a:lvl8pPr marL="1371600" algn="ctr" rtl="0" fontAlgn="base">
        <a:spcBef>
          <a:spcPct val="0"/>
        </a:spcBef>
        <a:spcAft>
          <a:spcPct val="0"/>
        </a:spcAft>
        <a:defRPr sz="4400" b="1">
          <a:solidFill>
            <a:schemeClr val="tx1"/>
          </a:solidFill>
          <a:latin typeface="Calibri" pitchFamily="34" charset="0"/>
          <a:ea typeface="宋体" charset="-122"/>
        </a:defRPr>
      </a:lvl8pPr>
      <a:lvl9pPr marL="1828800" algn="ctr" rtl="0" fontAlgn="base">
        <a:spcBef>
          <a:spcPct val="0"/>
        </a:spcBef>
        <a:spcAft>
          <a:spcPct val="0"/>
        </a:spcAft>
        <a:defRPr sz="4400" b="1">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tr/url?url=http://www.sosyalpedagog.com/ofke-nobeti%E2%80%94sinir-nobeti.html&amp;rct=j&amp;frm=1&amp;q=&amp;esrc=s&amp;sa=U&amp;ei=43z0VNyGBIfaatb7gfgN&amp;ved=0CCwQ9QEwDA&amp;usg=AFQjCNF-oB2viZx_Fvc30q_mno0FCYSu8A"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43F6A0F-6DC2-A32F-D790-B81A89B4E39D}"/>
              </a:ext>
            </a:extLst>
          </p:cNvPr>
          <p:cNvSpPr>
            <a:spLocks noGrp="1"/>
          </p:cNvSpPr>
          <p:nvPr>
            <p:ph type="ctrTitle"/>
          </p:nvPr>
        </p:nvSpPr>
        <p:spPr/>
        <p:txBody>
          <a:bodyPr>
            <a:normAutofit/>
          </a:bodyPr>
          <a:lstStyle/>
          <a:p>
            <a:r>
              <a:rPr lang="tr-TR" sz="2400" dirty="0" smtClean="0">
                <a:effectLst/>
                <a:latin typeface="Tahoma" pitchFamily="34" charset="0"/>
                <a:ea typeface="Tahoma" pitchFamily="34" charset="0"/>
                <a:cs typeface="Tahoma" pitchFamily="34" charset="0"/>
              </a:rPr>
              <a:t>İÇ TETKİK</a:t>
            </a:r>
            <a:endParaRPr lang="tr-TR" sz="2400" dirty="0">
              <a:effectLst/>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xmlns="" id="{6680B247-08B9-A637-A816-E5A517DEFCE1}"/>
              </a:ext>
            </a:extLst>
          </p:cNvPr>
          <p:cNvSpPr txBox="1"/>
          <p:nvPr/>
        </p:nvSpPr>
        <p:spPr>
          <a:xfrm>
            <a:off x="2411760" y="3010395"/>
            <a:ext cx="4119239" cy="646331"/>
          </a:xfrm>
          <a:prstGeom prst="rect">
            <a:avLst/>
          </a:prstGeom>
          <a:noFill/>
        </p:spPr>
        <p:txBody>
          <a:bodyPr wrap="square" rtlCol="0">
            <a:spAutoFit/>
          </a:bodyPr>
          <a:lstStyle/>
          <a:p>
            <a:endParaRPr lang="tr-TR" dirty="0"/>
          </a:p>
          <a:p>
            <a:r>
              <a:rPr lang="tr-TR" dirty="0"/>
              <a:t>           </a:t>
            </a:r>
          </a:p>
        </p:txBody>
      </p:sp>
      <p:pic>
        <p:nvPicPr>
          <p:cNvPr id="6" name="Picture 5" descr="C:\Users\NEUHISQ1\Desktop\NEU Hospital Logo (2).png"/>
          <p:cNvPicPr>
            <a:picLocks noChangeAspect="1" noChangeArrowheads="1"/>
          </p:cNvPicPr>
          <p:nvPr/>
        </p:nvPicPr>
        <p:blipFill>
          <a:blip r:embed="rId2"/>
          <a:srcRect/>
          <a:stretch>
            <a:fillRect/>
          </a:stretch>
        </p:blipFill>
        <p:spPr bwMode="auto">
          <a:xfrm>
            <a:off x="6300192" y="1021755"/>
            <a:ext cx="2664296" cy="576064"/>
          </a:xfrm>
          <a:prstGeom prst="rect">
            <a:avLst/>
          </a:prstGeom>
          <a:noFill/>
        </p:spPr>
      </p:pic>
    </p:spTree>
    <p:extLst>
      <p:ext uri="{BB962C8B-B14F-4D97-AF65-F5344CB8AC3E}">
        <p14:creationId xmlns:p14="http://schemas.microsoft.com/office/powerpoint/2010/main" val="314350047"/>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İç Tetkikte Kullanılan Dokümanlar</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gn="just">
              <a:lnSpc>
                <a:spcPct val="150000"/>
              </a:lnSpc>
            </a:pPr>
            <a:r>
              <a:rPr lang="tr-TR" sz="1600" dirty="0">
                <a:latin typeface="Tahoma" charset="0"/>
                <a:cs typeface="Tahoma" charset="0"/>
              </a:rPr>
              <a:t>Kalite Yönetim Sistemi Dokümantasyonu (Kurum tarafından oluşturulmuş Prosedür-Talimat-Görev Tanımı-Form vb.)</a:t>
            </a:r>
          </a:p>
          <a:p>
            <a:pPr algn="just">
              <a:lnSpc>
                <a:spcPct val="150000"/>
              </a:lnSpc>
            </a:pPr>
            <a:r>
              <a:rPr lang="tr-TR" sz="1600" dirty="0">
                <a:latin typeface="Tahoma" charset="0"/>
                <a:cs typeface="Tahoma" charset="0"/>
              </a:rPr>
              <a:t>Kalite Yönetim Standartları </a:t>
            </a:r>
            <a:r>
              <a:rPr lang="tr-TR" sz="1600" dirty="0" smtClean="0">
                <a:latin typeface="Tahoma" charset="0"/>
                <a:cs typeface="Tahoma" charset="0"/>
              </a:rPr>
              <a:t>(TEMOS / JCI </a:t>
            </a:r>
            <a:r>
              <a:rPr lang="tr-TR" sz="1600" dirty="0">
                <a:latin typeface="Tahoma" charset="0"/>
                <a:cs typeface="Tahoma" charset="0"/>
              </a:rPr>
              <a:t>Akreditasyon / S.B. Hizmet Kalite Standartlar Serisi vb.)</a:t>
            </a:r>
          </a:p>
          <a:p>
            <a:pPr algn="just">
              <a:lnSpc>
                <a:spcPct val="150000"/>
              </a:lnSpc>
            </a:pPr>
            <a:r>
              <a:rPr lang="tr-TR" sz="1600" dirty="0" smtClean="0">
                <a:latin typeface="Tahoma" charset="0"/>
                <a:cs typeface="Tahoma" charset="0"/>
              </a:rPr>
              <a:t>Soru </a:t>
            </a:r>
            <a:r>
              <a:rPr lang="tr-TR" sz="1600" dirty="0">
                <a:latin typeface="Tahoma" charset="0"/>
                <a:cs typeface="Tahoma" charset="0"/>
              </a:rPr>
              <a:t>Listeleri</a:t>
            </a:r>
          </a:p>
          <a:p>
            <a:pPr algn="just">
              <a:lnSpc>
                <a:spcPct val="150000"/>
              </a:lnSpc>
            </a:pPr>
            <a:r>
              <a:rPr lang="tr-TR" sz="1600" dirty="0" smtClean="0">
                <a:latin typeface="Tahoma" charset="0"/>
                <a:ea typeface="Tahoma" pitchFamily="34" charset="0"/>
                <a:cs typeface="Tahoma" charset="0"/>
              </a:rPr>
              <a:t>HBY </a:t>
            </a:r>
            <a:r>
              <a:rPr lang="tr-TR" sz="1600" dirty="0" smtClean="0">
                <a:latin typeface="Tahoma" pitchFamily="34" charset="0"/>
                <a:ea typeface="Tahoma" pitchFamily="34" charset="0"/>
                <a:cs typeface="Tahoma" pitchFamily="34" charset="0"/>
              </a:rPr>
              <a:t>sisteminden </a:t>
            </a:r>
            <a:r>
              <a:rPr lang="tr-TR" sz="1600" dirty="0">
                <a:latin typeface="Tahoma" pitchFamily="34" charset="0"/>
                <a:ea typeface="Tahoma" pitchFamily="34" charset="0"/>
                <a:cs typeface="Tahoma" pitchFamily="34" charset="0"/>
              </a:rPr>
              <a:t>takip edilen veriler, dikkate alınır.</a:t>
            </a:r>
            <a:endParaRPr lang="tr-TR" sz="16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948264" y="768127"/>
            <a:ext cx="2029885" cy="438894"/>
          </a:xfrm>
          <a:prstGeom prst="rect">
            <a:avLst/>
          </a:prstGeom>
          <a:noFill/>
        </p:spPr>
      </p:pic>
    </p:spTree>
    <p:extLst>
      <p:ext uri="{BB962C8B-B14F-4D97-AF65-F5344CB8AC3E}">
        <p14:creationId xmlns:p14="http://schemas.microsoft.com/office/powerpoint/2010/main" val="3509385246"/>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01A7928-235E-11FD-8640-B43935D275F5}"/>
              </a:ext>
            </a:extLst>
          </p:cNvPr>
          <p:cNvSpPr>
            <a:spLocks noGrp="1"/>
          </p:cNvSpPr>
          <p:nvPr>
            <p:ph idx="1"/>
          </p:nvPr>
        </p:nvSpPr>
        <p:spPr>
          <a:xfrm>
            <a:off x="399570" y="1617955"/>
            <a:ext cx="7718612" cy="1039097"/>
          </a:xfrm>
        </p:spPr>
        <p:txBody>
          <a:bodyPr>
            <a:noAutofit/>
          </a:bodyPr>
          <a:lstStyle/>
          <a:p>
            <a:pPr marL="0" indent="0" algn="ctr">
              <a:buNone/>
            </a:pPr>
            <a:r>
              <a:rPr lang="tr-TR" sz="2800" b="1" dirty="0" smtClean="0">
                <a:latin typeface="Tahoma" pitchFamily="34" charset="0"/>
                <a:ea typeface="Tahoma" pitchFamily="34" charset="0"/>
                <a:cs typeface="Tahoma" pitchFamily="34" charset="0"/>
              </a:rPr>
              <a:t>İÇ TETKİK AŞAMALARI</a:t>
            </a:r>
            <a:endParaRPr lang="tr-TR" sz="2800" b="1"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7020272" y="843558"/>
            <a:ext cx="1962006" cy="424218"/>
          </a:xfrm>
          <a:prstGeom prst="rect">
            <a:avLst/>
          </a:prstGeom>
          <a:noFill/>
        </p:spPr>
      </p:pic>
    </p:spTree>
    <p:extLst>
      <p:ext uri="{BB962C8B-B14F-4D97-AF65-F5344CB8AC3E}">
        <p14:creationId xmlns:p14="http://schemas.microsoft.com/office/powerpoint/2010/main" val="2013719625"/>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İç Tetkik Aşamaları</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457200" lvl="2" indent="-457200" algn="just">
              <a:lnSpc>
                <a:spcPct val="150000"/>
              </a:lnSpc>
              <a:buFont typeface="Wingdings" pitchFamily="2" charset="2"/>
              <a:buChar char="ü"/>
            </a:pPr>
            <a:r>
              <a:rPr lang="tr-TR" sz="2000" dirty="0" smtClean="0">
                <a:latin typeface="Tahoma" pitchFamily="34" charset="0"/>
                <a:cs typeface="Tahoma" pitchFamily="34" charset="0"/>
              </a:rPr>
              <a:t>Planlama</a:t>
            </a:r>
            <a:endParaRPr lang="tr-TR" sz="2000" dirty="0">
              <a:latin typeface="Tahoma" pitchFamily="34" charset="0"/>
              <a:cs typeface="Tahoma" pitchFamily="34" charset="0"/>
            </a:endParaRPr>
          </a:p>
          <a:p>
            <a:pPr marL="457200" lvl="2" indent="-457200" algn="just">
              <a:lnSpc>
                <a:spcPct val="150000"/>
              </a:lnSpc>
              <a:buFont typeface="Wingdings" pitchFamily="2" charset="2"/>
              <a:buChar char="ü"/>
            </a:pPr>
            <a:r>
              <a:rPr lang="tr-TR" sz="2000" dirty="0" smtClean="0">
                <a:latin typeface="Tahoma" pitchFamily="34" charset="0"/>
                <a:cs typeface="Tahoma" pitchFamily="34" charset="0"/>
              </a:rPr>
              <a:t>Değerlendirme </a:t>
            </a:r>
            <a:r>
              <a:rPr lang="tr-TR" sz="2000" dirty="0">
                <a:latin typeface="Tahoma" pitchFamily="34" charset="0"/>
                <a:cs typeface="Tahoma" pitchFamily="34" charset="0"/>
              </a:rPr>
              <a:t>Hazırlığı</a:t>
            </a:r>
          </a:p>
          <a:p>
            <a:pPr marL="457200" lvl="2" indent="-457200" algn="just">
              <a:lnSpc>
                <a:spcPct val="150000"/>
              </a:lnSpc>
              <a:buFont typeface="Wingdings" pitchFamily="2" charset="2"/>
              <a:buChar char="ü"/>
            </a:pPr>
            <a:r>
              <a:rPr lang="tr-TR" sz="2000" dirty="0" smtClean="0">
                <a:latin typeface="Tahoma" pitchFamily="34" charset="0"/>
                <a:cs typeface="Tahoma" pitchFamily="34" charset="0"/>
              </a:rPr>
              <a:t>Değerlendirmenin </a:t>
            </a:r>
            <a:r>
              <a:rPr lang="tr-TR" sz="2000" dirty="0">
                <a:latin typeface="Tahoma" pitchFamily="34" charset="0"/>
                <a:cs typeface="Tahoma" pitchFamily="34" charset="0"/>
              </a:rPr>
              <a:t>Gerçekleştirilmesi</a:t>
            </a:r>
          </a:p>
          <a:p>
            <a:pPr marL="457200" lvl="2" indent="-457200" algn="just">
              <a:lnSpc>
                <a:spcPct val="150000"/>
              </a:lnSpc>
              <a:buFont typeface="Wingdings" pitchFamily="2" charset="2"/>
              <a:buChar char="ü"/>
            </a:pPr>
            <a:r>
              <a:rPr lang="tr-TR" sz="2000" dirty="0" smtClean="0">
                <a:latin typeface="Tahoma" pitchFamily="34" charset="0"/>
                <a:cs typeface="Tahoma" pitchFamily="34" charset="0"/>
              </a:rPr>
              <a:t>Raporlama</a:t>
            </a:r>
            <a:endParaRPr lang="tr-TR" sz="2000" dirty="0">
              <a:latin typeface="Tahoma" pitchFamily="34" charset="0"/>
              <a:cs typeface="Tahoma" pitchFamily="34" charset="0"/>
            </a:endParaRPr>
          </a:p>
          <a:p>
            <a:pPr marL="457200" lvl="2" indent="-457200" algn="just">
              <a:lnSpc>
                <a:spcPct val="150000"/>
              </a:lnSpc>
              <a:buFont typeface="Wingdings" pitchFamily="2" charset="2"/>
              <a:buChar char="ü"/>
            </a:pPr>
            <a:r>
              <a:rPr lang="tr-TR" sz="2000" dirty="0" smtClean="0">
                <a:latin typeface="Tahoma" pitchFamily="34" charset="0"/>
                <a:cs typeface="Tahoma" pitchFamily="34" charset="0"/>
              </a:rPr>
              <a:t>Takip</a:t>
            </a:r>
            <a:endParaRPr lang="tr-TR" sz="2000" dirty="0">
              <a:latin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236296" y="792958"/>
            <a:ext cx="1800200" cy="389232"/>
          </a:xfrm>
          <a:prstGeom prst="rect">
            <a:avLst/>
          </a:prstGeom>
          <a:noFill/>
        </p:spPr>
      </p:pic>
    </p:spTree>
    <p:extLst>
      <p:ext uri="{BB962C8B-B14F-4D97-AF65-F5344CB8AC3E}">
        <p14:creationId xmlns:p14="http://schemas.microsoft.com/office/powerpoint/2010/main" val="547427560"/>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Planlama</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0" lvl="2" indent="0" algn="just">
              <a:lnSpc>
                <a:spcPct val="200000"/>
              </a:lnSpc>
              <a:buNone/>
            </a:pPr>
            <a:r>
              <a:rPr lang="tr-TR" sz="2000" dirty="0" smtClean="0">
                <a:latin typeface="Tahoma" pitchFamily="34" charset="0"/>
                <a:cs typeface="Tahoma" pitchFamily="34" charset="0"/>
              </a:rPr>
              <a:t>İç Tetkik, Değerlendirme </a:t>
            </a:r>
            <a:r>
              <a:rPr lang="tr-TR" sz="2000" dirty="0">
                <a:latin typeface="Tahoma" pitchFamily="34" charset="0"/>
                <a:cs typeface="Tahoma" pitchFamily="34" charset="0"/>
              </a:rPr>
              <a:t>Sorumlusu (Kalite Yöneticisi) tarafından hazırlanan </a:t>
            </a:r>
            <a:r>
              <a:rPr lang="tr-TR" sz="2000" b="1" dirty="0" smtClean="0">
                <a:latin typeface="Tahoma" pitchFamily="34" charset="0"/>
                <a:cs typeface="Tahoma" pitchFamily="34" charset="0"/>
              </a:rPr>
              <a:t>İç Tetkik </a:t>
            </a:r>
            <a:r>
              <a:rPr lang="tr-TR" sz="2000" b="1" dirty="0">
                <a:latin typeface="Tahoma" pitchFamily="34" charset="0"/>
                <a:cs typeface="Tahoma" pitchFamily="34" charset="0"/>
              </a:rPr>
              <a:t>Planı Formu </a:t>
            </a:r>
            <a:r>
              <a:rPr lang="tr-TR" sz="2000" dirty="0">
                <a:latin typeface="Tahoma" pitchFamily="34" charset="0"/>
                <a:cs typeface="Tahoma" pitchFamily="34" charset="0"/>
              </a:rPr>
              <a:t>doğrultusunda gerçekleştirilir. </a:t>
            </a:r>
            <a:r>
              <a:rPr lang="tr-TR" sz="2000" b="1" dirty="0" smtClean="0">
                <a:latin typeface="Tahoma" pitchFamily="34" charset="0"/>
                <a:cs typeface="Tahoma" pitchFamily="34" charset="0"/>
              </a:rPr>
              <a:t>İç Tetkik </a:t>
            </a:r>
            <a:r>
              <a:rPr lang="tr-TR" sz="2000" b="1" dirty="0">
                <a:latin typeface="Tahoma" pitchFamily="34" charset="0"/>
                <a:cs typeface="Tahoma" pitchFamily="34" charset="0"/>
              </a:rPr>
              <a:t>Planı </a:t>
            </a:r>
            <a:r>
              <a:rPr lang="tr-TR" sz="2000" b="1" dirty="0" smtClean="0">
                <a:latin typeface="Tahoma" pitchFamily="34" charset="0"/>
                <a:cs typeface="Tahoma" pitchFamily="34" charset="0"/>
              </a:rPr>
              <a:t>Formu</a:t>
            </a:r>
            <a:r>
              <a:rPr lang="tr-TR" sz="2000" dirty="0" smtClean="0">
                <a:latin typeface="Tahoma" pitchFamily="34" charset="0"/>
                <a:cs typeface="Tahoma" pitchFamily="34" charset="0"/>
              </a:rPr>
              <a:t>, </a:t>
            </a:r>
            <a:r>
              <a:rPr lang="tr-TR" sz="2000" dirty="0">
                <a:latin typeface="Tahoma" pitchFamily="34" charset="0"/>
                <a:cs typeface="Tahoma" pitchFamily="34" charset="0"/>
              </a:rPr>
              <a:t>denetlenecek süreçlerin durumları, hasta, çevre ve çalışan güvenliği yönünden taşıdıkları önem dikkate alınarak hazırlanır.</a:t>
            </a: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252704" y="785173"/>
            <a:ext cx="1872208" cy="404802"/>
          </a:xfrm>
          <a:prstGeom prst="rect">
            <a:avLst/>
          </a:prstGeom>
          <a:noFill/>
        </p:spPr>
      </p:pic>
    </p:spTree>
    <p:extLst>
      <p:ext uri="{BB962C8B-B14F-4D97-AF65-F5344CB8AC3E}">
        <p14:creationId xmlns:p14="http://schemas.microsoft.com/office/powerpoint/2010/main" val="2130794756"/>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Planlama</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0" indent="0" algn="just">
              <a:lnSpc>
                <a:spcPct val="160000"/>
              </a:lnSpc>
              <a:buNone/>
            </a:pPr>
            <a:r>
              <a:rPr lang="tr-TR" sz="2000" dirty="0" smtClean="0">
                <a:latin typeface="Tahoma" pitchFamily="34" charset="0"/>
                <a:cs typeface="Tahoma" pitchFamily="34" charset="0"/>
              </a:rPr>
              <a:t>İç Tetkik </a:t>
            </a:r>
            <a:r>
              <a:rPr lang="tr-TR" sz="2000" dirty="0">
                <a:latin typeface="Tahoma" pitchFamily="34" charset="0"/>
                <a:cs typeface="Tahoma" pitchFamily="34" charset="0"/>
              </a:rPr>
              <a:t>Planı yapılırken, değerlendiriciler değerlendirme  yapılacak bölüm dikkate alınarak belirlenir, de</a:t>
            </a:r>
            <a:r>
              <a:rPr lang="tr-TR" sz="2000" dirty="0">
                <a:latin typeface="Tahoma" pitchFamily="34" charset="0"/>
                <a:ea typeface="Tahoma" pitchFamily="34" charset="0"/>
                <a:cs typeface="Tahoma" pitchFamily="34" charset="0"/>
              </a:rPr>
              <a:t>ğerlendiricilerin bağımsız bölümlerden olmaları esastır, bu nedenle  kendi bölümlerinin denetiminde yer alamazlar</a:t>
            </a:r>
            <a:r>
              <a:rPr lang="tr-TR" sz="2000" dirty="0" smtClean="0">
                <a:latin typeface="Tahoma" pitchFamily="34" charset="0"/>
                <a:ea typeface="Tahoma" pitchFamily="34" charset="0"/>
                <a:cs typeface="Tahoma" pitchFamily="34" charset="0"/>
              </a:rPr>
              <a:t>.</a:t>
            </a:r>
          </a:p>
          <a:p>
            <a:pPr marL="0" indent="0" algn="just">
              <a:lnSpc>
                <a:spcPct val="160000"/>
              </a:lnSpc>
              <a:buNone/>
            </a:pPr>
            <a:r>
              <a:rPr lang="tr-TR" sz="2000" dirty="0" smtClean="0">
                <a:latin typeface="Tahoma" pitchFamily="34" charset="0"/>
                <a:cs typeface="Tahoma" pitchFamily="34" charset="0"/>
              </a:rPr>
              <a:t>İç Tetkik Planı Kalite Yöneticisi tarafından </a:t>
            </a:r>
            <a:r>
              <a:rPr lang="tr-TR" sz="2000" dirty="0">
                <a:latin typeface="Tahoma" pitchFamily="34" charset="0"/>
                <a:cs typeface="Tahoma" pitchFamily="34" charset="0"/>
              </a:rPr>
              <a:t>yapılır. Plan onaylandıktan sonra tüm hastaneye duyurulur.</a:t>
            </a:r>
          </a:p>
          <a:p>
            <a:pPr marL="0" indent="0" algn="just">
              <a:lnSpc>
                <a:spcPct val="16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236296" y="792958"/>
            <a:ext cx="1800200" cy="389232"/>
          </a:xfrm>
          <a:prstGeom prst="rect">
            <a:avLst/>
          </a:prstGeom>
          <a:noFill/>
        </p:spPr>
      </p:pic>
    </p:spTree>
    <p:extLst>
      <p:ext uri="{BB962C8B-B14F-4D97-AF65-F5344CB8AC3E}">
        <p14:creationId xmlns:p14="http://schemas.microsoft.com/office/powerpoint/2010/main" val="1061984174"/>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Değerlendirme Hazırlığı</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0" lvl="2" indent="0" algn="just">
              <a:lnSpc>
                <a:spcPct val="150000"/>
              </a:lnSpc>
              <a:buNone/>
            </a:pPr>
            <a:r>
              <a:rPr lang="tr-TR" sz="2000" b="1" dirty="0">
                <a:latin typeface="Tahoma" pitchFamily="34" charset="0"/>
                <a:cs typeface="Tahoma" pitchFamily="34" charset="0"/>
              </a:rPr>
              <a:t>Değerlendirme Ekibi </a:t>
            </a:r>
            <a:r>
              <a:rPr lang="tr-TR" sz="2000" b="1" dirty="0" smtClean="0">
                <a:latin typeface="Tahoma" pitchFamily="34" charset="0"/>
                <a:cs typeface="Tahoma" pitchFamily="34" charset="0"/>
              </a:rPr>
              <a:t>Planlaması; </a:t>
            </a:r>
            <a:r>
              <a:rPr lang="tr-TR" sz="2000" dirty="0" smtClean="0">
                <a:latin typeface="Tahoma" pitchFamily="34" charset="0"/>
                <a:cs typeface="Tahoma" pitchFamily="34" charset="0"/>
              </a:rPr>
              <a:t>Sorumlu </a:t>
            </a:r>
            <a:r>
              <a:rPr lang="tr-TR" sz="2000" dirty="0">
                <a:latin typeface="Tahoma" pitchFamily="34" charset="0"/>
                <a:cs typeface="Tahoma" pitchFamily="34" charset="0"/>
              </a:rPr>
              <a:t>değerlendirici denetimden önce değerlendirme ekibini bir araya getirerek planlama amaçlı bir toplantı yapar.</a:t>
            </a:r>
          </a:p>
          <a:p>
            <a:pPr marL="0" lvl="2" indent="0" algn="just">
              <a:lnSpc>
                <a:spcPct val="150000"/>
              </a:lnSpc>
              <a:buNone/>
            </a:pPr>
            <a:r>
              <a:rPr lang="tr-TR" sz="2000" dirty="0">
                <a:latin typeface="Tahoma" pitchFamily="34" charset="0"/>
                <a:cs typeface="Tahoma" pitchFamily="34" charset="0"/>
              </a:rPr>
              <a:t>Toplantıda soru listesine eklenecek soruları, bölümün doküman incelemesi yapılacaksa dokümanların paylaşılması, büyük bir bölümse alanların paylaşılması gibi konuları görüşerek verimli bir denetim olması için süreci organize eder.</a:t>
            </a:r>
          </a:p>
          <a:p>
            <a:pPr marL="0" indent="0" algn="just">
              <a:lnSpc>
                <a:spcPct val="16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308304" y="800742"/>
            <a:ext cx="1728192" cy="373663"/>
          </a:xfrm>
          <a:prstGeom prst="rect">
            <a:avLst/>
          </a:prstGeom>
          <a:noFill/>
        </p:spPr>
      </p:pic>
    </p:spTree>
    <p:extLst>
      <p:ext uri="{BB962C8B-B14F-4D97-AF65-F5344CB8AC3E}">
        <p14:creationId xmlns:p14="http://schemas.microsoft.com/office/powerpoint/2010/main" val="4225667071"/>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Değerlendirme Hazırlığı</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0" lvl="2" indent="0" algn="just">
              <a:lnSpc>
                <a:spcPct val="150000"/>
              </a:lnSpc>
              <a:buNone/>
            </a:pPr>
            <a:r>
              <a:rPr lang="tr-TR" sz="2000" b="1" dirty="0">
                <a:latin typeface="Tahoma" pitchFamily="34" charset="0"/>
                <a:cs typeface="Tahoma" pitchFamily="34" charset="0"/>
              </a:rPr>
              <a:t>Soru Listelerinin Hazırlığı; </a:t>
            </a:r>
            <a:r>
              <a:rPr lang="tr-TR" sz="2000" dirty="0">
                <a:latin typeface="Tahoma" pitchFamily="34" charset="0"/>
                <a:cs typeface="Tahoma" pitchFamily="34" charset="0"/>
              </a:rPr>
              <a:t>Değerlendirmeye gidilecek bölüme özgü soru listesi Kalite Müdürlüğünden temin edilir varsa ilave sorular eklenir.</a:t>
            </a:r>
            <a:endParaRPr lang="tr-TR" sz="2000" dirty="0">
              <a:latin typeface="Tahoma" pitchFamily="34" charset="0"/>
              <a:ea typeface="Tahoma" pitchFamily="34" charset="0"/>
              <a:cs typeface="Tahoma"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704928"/>
            <a:ext cx="5694015" cy="2279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C:\Users\NEUHISQ1\Desktop\NEU Hospital Logo (2).png"/>
          <p:cNvPicPr>
            <a:picLocks noChangeAspect="1" noChangeArrowheads="1"/>
          </p:cNvPicPr>
          <p:nvPr/>
        </p:nvPicPr>
        <p:blipFill>
          <a:blip r:embed="rId3"/>
          <a:srcRect/>
          <a:stretch>
            <a:fillRect/>
          </a:stretch>
        </p:blipFill>
        <p:spPr bwMode="auto">
          <a:xfrm>
            <a:off x="7164288" y="776417"/>
            <a:ext cx="1872208" cy="404801"/>
          </a:xfrm>
          <a:prstGeom prst="rect">
            <a:avLst/>
          </a:prstGeom>
          <a:noFill/>
        </p:spPr>
      </p:pic>
    </p:spTree>
    <p:extLst>
      <p:ext uri="{BB962C8B-B14F-4D97-AF65-F5344CB8AC3E}">
        <p14:creationId xmlns:p14="http://schemas.microsoft.com/office/powerpoint/2010/main" val="1529898012"/>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Değerlendirme Hazırlığı</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0" lvl="2" indent="0" algn="just">
              <a:lnSpc>
                <a:spcPct val="150000"/>
              </a:lnSpc>
              <a:buNone/>
            </a:pPr>
            <a:r>
              <a:rPr lang="tr-TR" sz="2000" b="1" dirty="0" smtClean="0">
                <a:latin typeface="Tahoma" pitchFamily="34" charset="0"/>
                <a:cs typeface="Tahoma" pitchFamily="34" charset="0"/>
              </a:rPr>
              <a:t>Soru Listelerinin Yararları; </a:t>
            </a:r>
          </a:p>
          <a:p>
            <a:pPr>
              <a:lnSpc>
                <a:spcPct val="150000"/>
              </a:lnSpc>
              <a:defRPr/>
            </a:pPr>
            <a:r>
              <a:rPr lang="tr-TR" sz="2000" dirty="0">
                <a:latin typeface="Tahoma" pitchFamily="34" charset="0"/>
                <a:cs typeface="Tahoma" pitchFamily="34" charset="0"/>
              </a:rPr>
              <a:t>Değerlendiricilerin kendilerini güvende hissetmelerine yardımcı olur</a:t>
            </a:r>
          </a:p>
          <a:p>
            <a:pPr>
              <a:lnSpc>
                <a:spcPct val="150000"/>
              </a:lnSpc>
              <a:defRPr/>
            </a:pPr>
            <a:r>
              <a:rPr lang="tr-TR" sz="2000" dirty="0">
                <a:latin typeface="Tahoma" pitchFamily="34" charset="0"/>
                <a:cs typeface="Tahoma" pitchFamily="34" charset="0"/>
              </a:rPr>
              <a:t>Önemli soru ve konuların atlanmamasını sağlar</a:t>
            </a:r>
          </a:p>
          <a:p>
            <a:pPr>
              <a:lnSpc>
                <a:spcPct val="150000"/>
              </a:lnSpc>
              <a:defRPr/>
            </a:pPr>
            <a:r>
              <a:rPr lang="tr-TR" sz="2000" dirty="0">
                <a:latin typeface="Tahoma" pitchFamily="34" charset="0"/>
                <a:cs typeface="Tahoma" pitchFamily="34" charset="0"/>
              </a:rPr>
              <a:t>Değerlendiricilerin konudan uzaklaşmaları gibi durumlardan sonra konuyu toparlamaya yarar</a:t>
            </a:r>
          </a:p>
          <a:p>
            <a:pPr>
              <a:lnSpc>
                <a:spcPct val="150000"/>
              </a:lnSpc>
              <a:defRPr/>
            </a:pPr>
            <a:r>
              <a:rPr lang="tr-TR" sz="2000" dirty="0">
                <a:latin typeface="Tahoma" pitchFamily="34" charset="0"/>
                <a:cs typeface="Tahoma" pitchFamily="34" charset="0"/>
              </a:rPr>
              <a:t>Değerlendirmelerin belirledikleri çizgide devam etmesini sağlar</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164288" y="792813"/>
            <a:ext cx="1872208" cy="404802"/>
          </a:xfrm>
          <a:prstGeom prst="rect">
            <a:avLst/>
          </a:prstGeom>
          <a:noFill/>
        </p:spPr>
      </p:pic>
    </p:spTree>
    <p:extLst>
      <p:ext uri="{BB962C8B-B14F-4D97-AF65-F5344CB8AC3E}">
        <p14:creationId xmlns:p14="http://schemas.microsoft.com/office/powerpoint/2010/main" val="4244395100"/>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fontScale="90000"/>
          </a:bodyPr>
          <a:lstStyle/>
          <a:p>
            <a:r>
              <a:rPr lang="tr-TR" dirty="0" smtClean="0"/>
              <a:t>Değerlendirmenin Gerçekleştirilmesi</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nSpc>
                <a:spcPct val="150000"/>
              </a:lnSpc>
              <a:spcBef>
                <a:spcPts val="0"/>
              </a:spcBef>
              <a:defRPr/>
            </a:pPr>
            <a:r>
              <a:rPr lang="tr-TR" sz="2000" dirty="0">
                <a:latin typeface="Tahoma" charset="0"/>
              </a:rPr>
              <a:t>Değerlendirmeyi </a:t>
            </a:r>
            <a:r>
              <a:rPr lang="tr-TR" sz="2000" b="1" dirty="0">
                <a:latin typeface="Tahoma" charset="0"/>
              </a:rPr>
              <a:t>AÇILIŞ KONUŞMASI </a:t>
            </a:r>
            <a:r>
              <a:rPr lang="tr-TR" sz="2000" dirty="0">
                <a:latin typeface="Tahoma" charset="0"/>
              </a:rPr>
              <a:t>ile başlatınız;</a:t>
            </a:r>
          </a:p>
          <a:p>
            <a:pPr marL="715963" indent="-358775">
              <a:lnSpc>
                <a:spcPct val="150000"/>
              </a:lnSpc>
              <a:spcBef>
                <a:spcPts val="0"/>
              </a:spcBef>
              <a:buFont typeface="Wingdings" pitchFamily="2" charset="2"/>
              <a:buChar char="Ø"/>
              <a:defRPr/>
            </a:pPr>
            <a:r>
              <a:rPr lang="tr-TR" sz="2000" dirty="0">
                <a:latin typeface="Tahoma" charset="0"/>
              </a:rPr>
              <a:t>Değerlendireceğiniz bölüm personeli ile tanışın (eğer tanışmıyorsanız), kendinizi tanıtın.</a:t>
            </a:r>
          </a:p>
          <a:p>
            <a:pPr marL="715963" indent="-358775">
              <a:lnSpc>
                <a:spcPct val="150000"/>
              </a:lnSpc>
              <a:spcBef>
                <a:spcPts val="0"/>
              </a:spcBef>
              <a:buFont typeface="Wingdings" pitchFamily="2" charset="2"/>
              <a:buChar char="Ø"/>
              <a:defRPr/>
            </a:pPr>
            <a:r>
              <a:rPr lang="tr-TR" sz="2000" dirty="0">
                <a:latin typeface="Tahoma" charset="0"/>
              </a:rPr>
              <a:t>Amacınızı anlatın</a:t>
            </a:r>
          </a:p>
          <a:p>
            <a:pPr marL="715963" indent="-358775">
              <a:lnSpc>
                <a:spcPct val="150000"/>
              </a:lnSpc>
              <a:spcBef>
                <a:spcPts val="0"/>
              </a:spcBef>
              <a:buFont typeface="Wingdings" pitchFamily="2" charset="2"/>
              <a:buChar char="Ø"/>
              <a:defRPr/>
            </a:pPr>
            <a:r>
              <a:rPr lang="tr-TR" sz="2000" dirty="0">
                <a:latin typeface="Tahoma" charset="0"/>
              </a:rPr>
              <a:t>Gizlilik ilkesine uyacağınız hakkında bilgi verin</a:t>
            </a:r>
          </a:p>
          <a:p>
            <a:pPr marL="715963" indent="-358775">
              <a:lnSpc>
                <a:spcPct val="150000"/>
              </a:lnSpc>
              <a:spcBef>
                <a:spcPts val="0"/>
              </a:spcBef>
              <a:buFont typeface="Wingdings" pitchFamily="2" charset="2"/>
              <a:buChar char="Ø"/>
              <a:defRPr/>
            </a:pPr>
            <a:r>
              <a:rPr lang="tr-TR" sz="2000" dirty="0">
                <a:latin typeface="Tahoma" charset="0"/>
              </a:rPr>
              <a:t>Tetkik süresi ve tetkik uygulaması hakkında bilgi verdikten sonra iç tetkiki gerçekleştirmeye başlayabilirsiniz</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092280" y="785173"/>
            <a:ext cx="1872208" cy="404802"/>
          </a:xfrm>
          <a:prstGeom prst="rect">
            <a:avLst/>
          </a:prstGeom>
          <a:noFill/>
        </p:spPr>
      </p:pic>
    </p:spTree>
    <p:extLst>
      <p:ext uri="{BB962C8B-B14F-4D97-AF65-F5344CB8AC3E}">
        <p14:creationId xmlns:p14="http://schemas.microsoft.com/office/powerpoint/2010/main" val="2004736001"/>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fontScale="90000"/>
          </a:bodyPr>
          <a:lstStyle/>
          <a:p>
            <a:r>
              <a:rPr lang="tr-TR" dirty="0" smtClean="0"/>
              <a:t>Değerlendirmenin Gerçekleştirilmesi</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nSpc>
                <a:spcPct val="200000"/>
              </a:lnSpc>
            </a:pPr>
            <a:r>
              <a:rPr lang="tr-TR" sz="2000" dirty="0">
                <a:latin typeface="Tahoma" pitchFamily="34" charset="0"/>
                <a:ea typeface="Tahoma" pitchFamily="34" charset="0"/>
                <a:cs typeface="Tahoma" pitchFamily="34" charset="0"/>
              </a:rPr>
              <a:t>Sorumlu değerlendirici liderliğinde iç denetime başlayınız</a:t>
            </a:r>
          </a:p>
          <a:p>
            <a:pPr>
              <a:lnSpc>
                <a:spcPct val="200000"/>
              </a:lnSpc>
            </a:pPr>
            <a:r>
              <a:rPr lang="tr-TR" sz="2000" dirty="0">
                <a:latin typeface="Tahoma" pitchFamily="34" charset="0"/>
                <a:ea typeface="Tahoma" pitchFamily="34" charset="0"/>
                <a:cs typeface="Tahoma" pitchFamily="34" charset="0"/>
              </a:rPr>
              <a:t>Değerlendirme sırasında güler yüzlü olunuz, ön yargılı olmayınız</a:t>
            </a:r>
          </a:p>
          <a:p>
            <a:pPr>
              <a:lnSpc>
                <a:spcPct val="200000"/>
              </a:lnSpc>
            </a:pPr>
            <a:r>
              <a:rPr lang="tr-TR" sz="2000" dirty="0">
                <a:latin typeface="Tahoma" pitchFamily="34" charset="0"/>
                <a:ea typeface="Tahoma" pitchFamily="34" charset="0"/>
                <a:cs typeface="Tahoma" pitchFamily="34" charset="0"/>
              </a:rPr>
              <a:t>Hazırlamış olduğunuz soru listelerini kullanarak sorularınızı sorunuz</a:t>
            </a:r>
          </a:p>
          <a:p>
            <a:pPr>
              <a:lnSpc>
                <a:spcPct val="200000"/>
              </a:lnSpc>
            </a:pPr>
            <a:r>
              <a:rPr lang="tr-TR" sz="2000" dirty="0">
                <a:latin typeface="Tahoma" pitchFamily="34" charset="0"/>
                <a:ea typeface="Tahoma" pitchFamily="34" charset="0"/>
                <a:cs typeface="Tahoma" pitchFamily="34" charset="0"/>
              </a:rPr>
              <a:t>Açık ve anlaşılır olunuz</a:t>
            </a:r>
          </a:p>
          <a:p>
            <a:pPr>
              <a:lnSpc>
                <a:spcPct val="200000"/>
              </a:lnSpc>
            </a:pPr>
            <a:r>
              <a:rPr lang="tr-TR" sz="2000" dirty="0">
                <a:latin typeface="Tahoma" pitchFamily="34" charset="0"/>
                <a:ea typeface="Tahoma" pitchFamily="34" charset="0"/>
                <a:cs typeface="Tahoma" pitchFamily="34" charset="0"/>
              </a:rPr>
              <a:t>Görmek istediğiniz doküman ya da kayıt olursa kibarca isteyiniz</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948264" y="761819"/>
            <a:ext cx="2088232" cy="451510"/>
          </a:xfrm>
          <a:prstGeom prst="rect">
            <a:avLst/>
          </a:prstGeom>
          <a:noFill/>
        </p:spPr>
      </p:pic>
    </p:spTree>
    <p:extLst>
      <p:ext uri="{BB962C8B-B14F-4D97-AF65-F5344CB8AC3E}">
        <p14:creationId xmlns:p14="http://schemas.microsoft.com/office/powerpoint/2010/main" val="1982342232"/>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01A7928-235E-11FD-8640-B43935D275F5}"/>
              </a:ext>
            </a:extLst>
          </p:cNvPr>
          <p:cNvSpPr>
            <a:spLocks noGrp="1"/>
          </p:cNvSpPr>
          <p:nvPr>
            <p:ph idx="1"/>
          </p:nvPr>
        </p:nvSpPr>
        <p:spPr>
          <a:xfrm>
            <a:off x="399570" y="1617955"/>
            <a:ext cx="7718612" cy="1039097"/>
          </a:xfrm>
        </p:spPr>
        <p:txBody>
          <a:bodyPr>
            <a:noAutofit/>
          </a:bodyPr>
          <a:lstStyle/>
          <a:p>
            <a:pPr algn="l"/>
            <a:r>
              <a:rPr lang="tr-TR" sz="2800" b="1" dirty="0" smtClean="0">
                <a:latin typeface="Tahoma" pitchFamily="34" charset="0"/>
                <a:ea typeface="Tahoma" pitchFamily="34" charset="0"/>
                <a:cs typeface="Tahoma" pitchFamily="34" charset="0"/>
              </a:rPr>
              <a:t>İÇ TETKİK HAKKINDA GENEL BİLGİLER</a:t>
            </a:r>
            <a:endParaRPr lang="tr-TR" sz="2800" b="1" dirty="0">
              <a:latin typeface="Tahoma" pitchFamily="34" charset="0"/>
              <a:ea typeface="Tahoma" pitchFamily="34" charset="0"/>
              <a:cs typeface="Tahoma"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300192" y="834713"/>
            <a:ext cx="2664296" cy="576064"/>
          </a:xfrm>
          <a:prstGeom prst="rect">
            <a:avLst/>
          </a:prstGeom>
          <a:noFill/>
        </p:spPr>
      </p:pic>
    </p:spTree>
    <p:extLst>
      <p:ext uri="{BB962C8B-B14F-4D97-AF65-F5344CB8AC3E}">
        <p14:creationId xmlns:p14="http://schemas.microsoft.com/office/powerpoint/2010/main" val="3082103562"/>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fontScale="90000"/>
          </a:bodyPr>
          <a:lstStyle/>
          <a:p>
            <a:r>
              <a:rPr lang="tr-TR" dirty="0" smtClean="0"/>
              <a:t>Değerlendirmenin Gerçekleştirilmesi</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gn="just">
              <a:lnSpc>
                <a:spcPct val="150000"/>
              </a:lnSpc>
              <a:defRPr/>
            </a:pPr>
            <a:r>
              <a:rPr lang="tr-TR" sz="2000" dirty="0">
                <a:latin typeface="Tahoma" pitchFamily="34" charset="0"/>
                <a:ea typeface="Tahoma" pitchFamily="34" charset="0"/>
                <a:cs typeface="Tahoma" pitchFamily="34" charset="0"/>
              </a:rPr>
              <a:t>Kayıtları incelerken objektif olunuz </a:t>
            </a:r>
          </a:p>
          <a:p>
            <a:pPr algn="just">
              <a:lnSpc>
                <a:spcPct val="150000"/>
              </a:lnSpc>
              <a:defRPr/>
            </a:pPr>
            <a:r>
              <a:rPr lang="tr-TR" sz="2000" dirty="0">
                <a:latin typeface="Tahoma" pitchFamily="34" charset="0"/>
                <a:ea typeface="Tahoma" pitchFamily="34" charset="0"/>
                <a:cs typeface="Tahoma" pitchFamily="34" charset="0"/>
              </a:rPr>
              <a:t>Not alınız</a:t>
            </a:r>
          </a:p>
          <a:p>
            <a:pPr algn="just">
              <a:lnSpc>
                <a:spcPct val="150000"/>
              </a:lnSpc>
              <a:defRPr/>
            </a:pPr>
            <a:r>
              <a:rPr lang="tr-TR" sz="2000" dirty="0">
                <a:latin typeface="Tahoma" pitchFamily="34" charset="0"/>
                <a:ea typeface="Tahoma" pitchFamily="34" charset="0"/>
                <a:cs typeface="Tahoma" pitchFamily="34" charset="0"/>
              </a:rPr>
              <a:t>5n  1k kuralına uyunuz; Kim, Ne, Nasıl, Nerede, Niçin, Ne Zaman?</a:t>
            </a:r>
          </a:p>
          <a:p>
            <a:pPr algn="just">
              <a:lnSpc>
                <a:spcPct val="150000"/>
              </a:lnSpc>
              <a:buNone/>
              <a:defRPr/>
            </a:pPr>
            <a:endParaRPr lang="tr-TR" sz="500" dirty="0">
              <a:latin typeface="Tahoma" pitchFamily="34" charset="0"/>
              <a:ea typeface="Tahoma" pitchFamily="34" charset="0"/>
              <a:cs typeface="Tahoma" pitchFamily="34" charset="0"/>
            </a:endParaRPr>
          </a:p>
          <a:p>
            <a:pPr algn="just">
              <a:lnSpc>
                <a:spcPct val="150000"/>
              </a:lnSpc>
              <a:spcBef>
                <a:spcPts val="0"/>
              </a:spcBef>
              <a:defRPr/>
            </a:pPr>
            <a:r>
              <a:rPr lang="tr-TR" sz="2000" dirty="0">
                <a:latin typeface="Tahoma" pitchFamily="34" charset="0"/>
                <a:ea typeface="Tahoma" pitchFamily="34" charset="0"/>
                <a:cs typeface="Tahoma" pitchFamily="34" charset="0"/>
              </a:rPr>
              <a:t>Değerlendirme sırasında uygulamanın nasıl olması gerektiği konusunda yorum yapmaktan uzak durunuz, uygulamanın dokümantasyonda belirtildiği gibi olup olmadığını kontrol ediniz.</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948264" y="761819"/>
            <a:ext cx="2088232" cy="451510"/>
          </a:xfrm>
          <a:prstGeom prst="rect">
            <a:avLst/>
          </a:prstGeom>
          <a:noFill/>
        </p:spPr>
      </p:pic>
    </p:spTree>
    <p:extLst>
      <p:ext uri="{BB962C8B-B14F-4D97-AF65-F5344CB8AC3E}">
        <p14:creationId xmlns:p14="http://schemas.microsoft.com/office/powerpoint/2010/main" val="2094715513"/>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fontScale="90000"/>
          </a:bodyPr>
          <a:lstStyle/>
          <a:p>
            <a:r>
              <a:rPr lang="tr-TR" dirty="0" smtClean="0"/>
              <a:t>Değerlendirmenin Gerçekleştirilmesi</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gn="just">
              <a:lnSpc>
                <a:spcPct val="150000"/>
              </a:lnSpc>
              <a:defRPr/>
            </a:pPr>
            <a:r>
              <a:rPr lang="tr-TR" sz="2000" b="1" dirty="0" smtClean="0">
                <a:latin typeface="Tahoma" pitchFamily="34" charset="0"/>
                <a:ea typeface="Tahoma" pitchFamily="34" charset="0"/>
                <a:cs typeface="Tahoma" pitchFamily="34" charset="0"/>
              </a:rPr>
              <a:t>Tetkik Bulguları Nelerdir?</a:t>
            </a:r>
            <a:endParaRPr lang="tr-TR" sz="2000" b="1" dirty="0">
              <a:latin typeface="Tahoma" pitchFamily="34" charset="0"/>
              <a:ea typeface="Tahoma" pitchFamily="34" charset="0"/>
              <a:cs typeface="Tahoma" pitchFamily="34" charset="0"/>
            </a:endParaRPr>
          </a:p>
          <a:p>
            <a:r>
              <a:rPr lang="tr-TR" sz="2000" dirty="0">
                <a:latin typeface="Tahoma" pitchFamily="34" charset="0"/>
                <a:cs typeface="Tahoma" pitchFamily="34" charset="0"/>
              </a:rPr>
              <a:t>Gözlem</a:t>
            </a:r>
          </a:p>
          <a:p>
            <a:pPr>
              <a:buNone/>
            </a:pPr>
            <a:endParaRPr lang="tr-TR" sz="2000" dirty="0">
              <a:latin typeface="Tahoma" pitchFamily="34" charset="0"/>
              <a:cs typeface="Tahoma" pitchFamily="34" charset="0"/>
            </a:endParaRPr>
          </a:p>
          <a:p>
            <a:r>
              <a:rPr lang="tr-TR" sz="2000" dirty="0">
                <a:latin typeface="Tahoma" pitchFamily="34" charset="0"/>
                <a:cs typeface="Tahoma" pitchFamily="34" charset="0"/>
              </a:rPr>
              <a:t>Nesnel Veri</a:t>
            </a:r>
          </a:p>
          <a:p>
            <a:pPr>
              <a:buNone/>
            </a:pPr>
            <a:endParaRPr lang="tr-TR" sz="2000" dirty="0">
              <a:latin typeface="Tahoma" pitchFamily="34" charset="0"/>
              <a:cs typeface="Tahoma" pitchFamily="34" charset="0"/>
            </a:endParaRPr>
          </a:p>
          <a:p>
            <a:r>
              <a:rPr lang="tr-TR" sz="2000" dirty="0">
                <a:latin typeface="Tahoma" pitchFamily="34" charset="0"/>
                <a:cs typeface="Tahoma" pitchFamily="34" charset="0"/>
              </a:rPr>
              <a:t>Uygunsuzluklar</a:t>
            </a:r>
          </a:p>
          <a:p>
            <a:pPr>
              <a:buNone/>
            </a:pPr>
            <a:endParaRPr lang="tr-TR" sz="2000" dirty="0">
              <a:latin typeface="Tahoma" pitchFamily="34" charset="0"/>
              <a:cs typeface="Tahoma" pitchFamily="34" charset="0"/>
            </a:endParaRPr>
          </a:p>
          <a:p>
            <a:r>
              <a:rPr lang="tr-TR" sz="2000" dirty="0">
                <a:latin typeface="Tahoma" pitchFamily="34" charset="0"/>
                <a:cs typeface="Tahoma" pitchFamily="34" charset="0"/>
              </a:rPr>
              <a:t>Düzeltici Faaliyet</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804248" y="743663"/>
            <a:ext cx="2256176" cy="487822"/>
          </a:xfrm>
          <a:prstGeom prst="rect">
            <a:avLst/>
          </a:prstGeom>
          <a:noFill/>
        </p:spPr>
      </p:pic>
    </p:spTree>
    <p:extLst>
      <p:ext uri="{BB962C8B-B14F-4D97-AF65-F5344CB8AC3E}">
        <p14:creationId xmlns:p14="http://schemas.microsoft.com/office/powerpoint/2010/main" val="1848080654"/>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771550"/>
            <a:ext cx="8229600" cy="857250"/>
          </a:xfrm>
        </p:spPr>
        <p:txBody>
          <a:bodyPr>
            <a:normAutofit/>
          </a:bodyPr>
          <a:lstStyle/>
          <a:p>
            <a:r>
              <a:rPr lang="tr-TR" dirty="0" smtClean="0"/>
              <a:t>Kapanış Konuşması</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491630"/>
            <a:ext cx="8568952" cy="2448272"/>
          </a:xfrm>
        </p:spPr>
        <p:txBody>
          <a:bodyPr>
            <a:noAutofit/>
          </a:bodyPr>
          <a:lstStyle/>
          <a:p>
            <a:pPr algn="just">
              <a:lnSpc>
                <a:spcPct val="150000"/>
              </a:lnSpc>
            </a:pPr>
            <a:r>
              <a:rPr lang="tr-TR" sz="2000" dirty="0">
                <a:latin typeface="Tahoma" pitchFamily="34" charset="0"/>
                <a:ea typeface="Tahoma" pitchFamily="34" charset="0"/>
                <a:cs typeface="Tahoma" pitchFamily="34" charset="0"/>
              </a:rPr>
              <a:t>Elde edilen bulguların üzerinden kısaca geçilerek son değerlendirme yapılır.</a:t>
            </a:r>
          </a:p>
          <a:p>
            <a:pPr algn="just">
              <a:lnSpc>
                <a:spcPct val="150000"/>
              </a:lnSpc>
            </a:pPr>
            <a:r>
              <a:rPr lang="tr-TR" sz="2000" dirty="0">
                <a:latin typeface="Tahoma" pitchFamily="34" charset="0"/>
                <a:ea typeface="Tahoma" pitchFamily="34" charset="0"/>
                <a:cs typeface="Tahoma" pitchFamily="34" charset="0"/>
              </a:rPr>
              <a:t>Kanıta dayalı olarak saptanan bulgular üzerinde değerlendirme ekibi ve bölüm sorumlusu ile mutabık kalınır.</a:t>
            </a:r>
          </a:p>
          <a:p>
            <a:pPr algn="just">
              <a:lnSpc>
                <a:spcPct val="150000"/>
              </a:lnSpc>
            </a:pPr>
            <a:r>
              <a:rPr lang="tr-TR" sz="2000" dirty="0">
                <a:latin typeface="Tahoma" pitchFamily="34" charset="0"/>
                <a:ea typeface="Tahoma" pitchFamily="34" charset="0"/>
                <a:cs typeface="Tahoma" pitchFamily="34" charset="0"/>
              </a:rPr>
              <a:t>DÖF’lerin sisteme girilerek kendilerine iletileceği belirtilir.</a:t>
            </a:r>
          </a:p>
          <a:p>
            <a:pPr algn="just">
              <a:lnSpc>
                <a:spcPct val="150000"/>
              </a:lnSpc>
            </a:pPr>
            <a:r>
              <a:rPr lang="tr-TR" sz="2000" dirty="0">
                <a:latin typeface="Tahoma" pitchFamily="34" charset="0"/>
                <a:ea typeface="Tahoma" pitchFamily="34" charset="0"/>
                <a:cs typeface="Tahoma" pitchFamily="34" charset="0"/>
              </a:rPr>
              <a:t>Denetim sırasında gösterilen ilgi ve yardım için tetkik edilen bölüme teşekkür edilerek, denetime son verilir.</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094208" y="756249"/>
            <a:ext cx="2016224" cy="435940"/>
          </a:xfrm>
          <a:prstGeom prst="rect">
            <a:avLst/>
          </a:prstGeom>
          <a:noFill/>
        </p:spPr>
      </p:pic>
    </p:spTree>
    <p:extLst>
      <p:ext uri="{BB962C8B-B14F-4D97-AF65-F5344CB8AC3E}">
        <p14:creationId xmlns:p14="http://schemas.microsoft.com/office/powerpoint/2010/main" val="4005954979"/>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771550"/>
            <a:ext cx="8229600" cy="857250"/>
          </a:xfrm>
        </p:spPr>
        <p:txBody>
          <a:bodyPr>
            <a:noAutofit/>
          </a:bodyPr>
          <a:lstStyle/>
          <a:p>
            <a:r>
              <a:rPr lang="tr-TR" sz="2800" dirty="0">
                <a:latin typeface="Tahoma" pitchFamily="34" charset="0"/>
                <a:cs typeface="Tahoma" pitchFamily="34" charset="0"/>
              </a:rPr>
              <a:t>Değerlendiricilerin Görevlerini Kolaylaştırabilecek Tavsiyeler;</a:t>
            </a:r>
            <a:endParaRPr lang="tr-TR" sz="2800"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nSpc>
                <a:spcPct val="150000"/>
              </a:lnSpc>
            </a:pPr>
            <a:r>
              <a:rPr lang="tr-TR" sz="2000" dirty="0">
                <a:latin typeface="Tahoma" pitchFamily="34" charset="0"/>
                <a:ea typeface="Tahoma" pitchFamily="34" charset="0"/>
                <a:cs typeface="Tahoma" pitchFamily="34" charset="0"/>
              </a:rPr>
              <a:t>Denetim kapsamı içinde kalınız</a:t>
            </a:r>
          </a:p>
          <a:p>
            <a:pPr>
              <a:lnSpc>
                <a:spcPct val="150000"/>
              </a:lnSpc>
            </a:pPr>
            <a:r>
              <a:rPr lang="tr-TR" sz="2000" dirty="0">
                <a:latin typeface="Tahoma" pitchFamily="34" charset="0"/>
                <a:ea typeface="Tahoma" pitchFamily="34" charset="0"/>
                <a:cs typeface="Tahoma" pitchFamily="34" charset="0"/>
              </a:rPr>
              <a:t>Tarafsızlık ilkesine nesnel davranmaya özen gösteriniz</a:t>
            </a:r>
          </a:p>
          <a:p>
            <a:pPr>
              <a:lnSpc>
                <a:spcPct val="150000"/>
              </a:lnSpc>
            </a:pPr>
            <a:r>
              <a:rPr lang="tr-TR" sz="2000" dirty="0">
                <a:latin typeface="Tahoma" pitchFamily="34" charset="0"/>
                <a:ea typeface="Tahoma" pitchFamily="34" charset="0"/>
                <a:cs typeface="Tahoma" pitchFamily="34" charset="0"/>
              </a:rPr>
              <a:t>Denetimin inisiyatifini elde tutunuz</a:t>
            </a:r>
          </a:p>
          <a:p>
            <a:pPr>
              <a:lnSpc>
                <a:spcPct val="150000"/>
              </a:lnSpc>
            </a:pPr>
            <a:r>
              <a:rPr lang="tr-TR" sz="2000" dirty="0">
                <a:latin typeface="Tahoma" pitchFamily="34" charset="0"/>
                <a:ea typeface="Tahoma" pitchFamily="34" charset="0"/>
                <a:cs typeface="Tahoma" pitchFamily="34" charset="0"/>
              </a:rPr>
              <a:t>Zamanlamaya dikkat ediniz</a:t>
            </a:r>
          </a:p>
          <a:p>
            <a:pPr>
              <a:lnSpc>
                <a:spcPct val="150000"/>
              </a:lnSpc>
            </a:pPr>
            <a:r>
              <a:rPr lang="tr-TR" sz="2000" dirty="0">
                <a:latin typeface="Tahoma" pitchFamily="34" charset="0"/>
                <a:ea typeface="Tahoma" pitchFamily="34" charset="0"/>
                <a:cs typeface="Tahoma" pitchFamily="34" charset="0"/>
              </a:rPr>
              <a:t>Sorulmadıkça ve zorunlu olmadıkça tavsiyelerde bulunmayınız</a:t>
            </a:r>
          </a:p>
          <a:p>
            <a:pPr>
              <a:lnSpc>
                <a:spcPct val="150000"/>
              </a:lnSpc>
            </a:pPr>
            <a:r>
              <a:rPr lang="tr-TR" sz="2000" dirty="0">
                <a:latin typeface="Tahoma" pitchFamily="34" charset="0"/>
                <a:ea typeface="Tahoma" pitchFamily="34" charset="0"/>
                <a:cs typeface="Tahoma" pitchFamily="34" charset="0"/>
              </a:rPr>
              <a:t>Nazik olunuz</a:t>
            </a: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526914" y="758236"/>
            <a:ext cx="1617086" cy="349640"/>
          </a:xfrm>
          <a:prstGeom prst="rect">
            <a:avLst/>
          </a:prstGeom>
          <a:noFill/>
        </p:spPr>
      </p:pic>
    </p:spTree>
    <p:extLst>
      <p:ext uri="{BB962C8B-B14F-4D97-AF65-F5344CB8AC3E}">
        <p14:creationId xmlns:p14="http://schemas.microsoft.com/office/powerpoint/2010/main" val="1688466111"/>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771550"/>
            <a:ext cx="8229600" cy="857250"/>
          </a:xfrm>
        </p:spPr>
        <p:txBody>
          <a:bodyPr>
            <a:noAutofit/>
          </a:bodyPr>
          <a:lstStyle/>
          <a:p>
            <a:r>
              <a:rPr lang="tr-TR" sz="2800" dirty="0" smtClean="0">
                <a:latin typeface="Tahoma" pitchFamily="34" charset="0"/>
                <a:cs typeface="Tahoma" pitchFamily="34" charset="0"/>
              </a:rPr>
              <a:t>Raporlama</a:t>
            </a:r>
            <a:endParaRPr lang="tr-TR" sz="2800"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563638"/>
            <a:ext cx="8568952" cy="2448272"/>
          </a:xfrm>
        </p:spPr>
        <p:txBody>
          <a:bodyPr>
            <a:noAutofit/>
          </a:bodyPr>
          <a:lstStyle/>
          <a:p>
            <a:pPr algn="just">
              <a:lnSpc>
                <a:spcPct val="150000"/>
              </a:lnSpc>
              <a:spcBef>
                <a:spcPts val="0"/>
              </a:spcBef>
              <a:defRPr/>
            </a:pPr>
            <a:r>
              <a:rPr lang="tr-TR" sz="2000" dirty="0">
                <a:latin typeface="Tahoma" pitchFamily="34" charset="0"/>
                <a:ea typeface="Tahoma" pitchFamily="34" charset="0"/>
                <a:cs typeface="Tahoma" pitchFamily="34" charset="0"/>
              </a:rPr>
              <a:t>Kapanış toplantısından sonra değerlendirme sorumlusu </a:t>
            </a:r>
            <a:r>
              <a:rPr lang="tr-TR" sz="2000" b="1" dirty="0" smtClean="0">
                <a:latin typeface="Tahoma" pitchFamily="34" charset="0"/>
                <a:cs typeface="Tahoma" pitchFamily="34" charset="0"/>
              </a:rPr>
              <a:t>İç Tetkik </a:t>
            </a:r>
            <a:r>
              <a:rPr lang="tr-TR" sz="2000" b="1" dirty="0">
                <a:latin typeface="Tahoma" pitchFamily="34" charset="0"/>
                <a:cs typeface="Tahoma" pitchFamily="34" charset="0"/>
              </a:rPr>
              <a:t>Raporu</a:t>
            </a:r>
            <a:r>
              <a:rPr lang="tr-TR" sz="2000" dirty="0">
                <a:latin typeface="Tahoma" pitchFamily="34" charset="0"/>
                <a:cs typeface="Tahoma" pitchFamily="34" charset="0"/>
              </a:rPr>
              <a:t>’nu</a:t>
            </a:r>
            <a:r>
              <a:rPr lang="tr-TR" sz="2000" dirty="0">
                <a:latin typeface="Tahoma" pitchFamily="34" charset="0"/>
                <a:ea typeface="Tahoma" pitchFamily="34" charset="0"/>
                <a:cs typeface="Tahoma" pitchFamily="34" charset="0"/>
              </a:rPr>
              <a:t> hazırlar</a:t>
            </a:r>
          </a:p>
          <a:p>
            <a:pPr algn="just">
              <a:lnSpc>
                <a:spcPct val="150000"/>
              </a:lnSpc>
              <a:spcBef>
                <a:spcPts val="0"/>
              </a:spcBef>
              <a:defRPr/>
            </a:pPr>
            <a:r>
              <a:rPr lang="tr-TR" sz="2200" dirty="0" smtClean="0">
                <a:latin typeface="Tahoma" pitchFamily="34" charset="0"/>
                <a:ea typeface="Tahoma" pitchFamily="34" charset="0"/>
                <a:cs typeface="Tahoma" pitchFamily="34" charset="0"/>
              </a:rPr>
              <a:t>Tespit </a:t>
            </a:r>
            <a:r>
              <a:rPr lang="tr-TR" sz="2200" dirty="0">
                <a:latin typeface="Tahoma" pitchFamily="34" charset="0"/>
                <a:ea typeface="Tahoma" pitchFamily="34" charset="0"/>
                <a:cs typeface="Tahoma" pitchFamily="34" charset="0"/>
              </a:rPr>
              <a:t>edilen bulgulara göre </a:t>
            </a:r>
            <a:r>
              <a:rPr lang="tr-TR" sz="2200" dirty="0" smtClean="0">
                <a:latin typeface="Tahoma" pitchFamily="34" charset="0"/>
                <a:ea typeface="Tahoma" pitchFamily="34" charset="0"/>
                <a:cs typeface="Tahoma" pitchFamily="34" charset="0"/>
              </a:rPr>
              <a:t>Nucleus </a:t>
            </a:r>
            <a:r>
              <a:rPr lang="tr-TR" sz="2200" dirty="0">
                <a:latin typeface="Tahoma" pitchFamily="34" charset="0"/>
                <a:ea typeface="Tahoma" pitchFamily="34" charset="0"/>
                <a:cs typeface="Tahoma" pitchFamily="34" charset="0"/>
              </a:rPr>
              <a:t>sisteminden önleyici veya düzeltici faaliyet isteği yapılır.</a:t>
            </a:r>
          </a:p>
          <a:p>
            <a:pPr algn="just">
              <a:lnSpc>
                <a:spcPct val="150000"/>
              </a:lnSpc>
              <a:spcBef>
                <a:spcPts val="0"/>
              </a:spcBef>
              <a:buNone/>
              <a:defRPr/>
            </a:pPr>
            <a:endParaRPr lang="tr-TR" sz="500" dirty="0">
              <a:latin typeface="Tahoma" pitchFamily="34" charset="0"/>
              <a:ea typeface="Tahoma" pitchFamily="34" charset="0"/>
              <a:cs typeface="Tahoma" pitchFamily="34" charset="0"/>
            </a:endParaRP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804248" y="771550"/>
            <a:ext cx="2232248" cy="482648"/>
          </a:xfrm>
          <a:prstGeom prst="rect">
            <a:avLst/>
          </a:prstGeom>
          <a:noFill/>
        </p:spPr>
      </p:pic>
    </p:spTree>
    <p:extLst>
      <p:ext uri="{BB962C8B-B14F-4D97-AF65-F5344CB8AC3E}">
        <p14:creationId xmlns:p14="http://schemas.microsoft.com/office/powerpoint/2010/main" val="3501041673"/>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771550"/>
            <a:ext cx="8229600" cy="857250"/>
          </a:xfrm>
        </p:spPr>
        <p:txBody>
          <a:bodyPr>
            <a:noAutofit/>
          </a:bodyPr>
          <a:lstStyle/>
          <a:p>
            <a:r>
              <a:rPr lang="tr-TR" sz="2800" dirty="0">
                <a:latin typeface="Tahoma" pitchFamily="34" charset="0"/>
                <a:cs typeface="Tahoma" pitchFamily="34" charset="0"/>
              </a:rPr>
              <a:t>UNUTMAYINIZ…</a:t>
            </a:r>
            <a:endParaRPr lang="tr-TR" sz="2800"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563638"/>
            <a:ext cx="8568952" cy="2448272"/>
          </a:xfrm>
        </p:spPr>
        <p:txBody>
          <a:bodyPr>
            <a:noAutofit/>
          </a:bodyPr>
          <a:lstStyle/>
          <a:p>
            <a:pPr algn="just">
              <a:lnSpc>
                <a:spcPct val="150000"/>
              </a:lnSpc>
              <a:spcBef>
                <a:spcPts val="0"/>
              </a:spcBef>
              <a:defRPr/>
            </a:pPr>
            <a:r>
              <a:rPr lang="tr-TR" sz="2000" dirty="0">
                <a:latin typeface="Tahoma" pitchFamily="34" charset="0"/>
                <a:ea typeface="Tahoma" pitchFamily="34" charset="0"/>
                <a:cs typeface="Tahoma" pitchFamily="34" charset="0"/>
              </a:rPr>
              <a:t> Sorulara yeterli cevap alınamayan konular, doğrulanamayan ve varlığı somut olarak kanıtlanamayan durumlar uygunsuzluk olarak değerlendirilmez ve </a:t>
            </a:r>
            <a:r>
              <a:rPr lang="tr-TR" sz="2000" b="1" dirty="0" smtClean="0">
                <a:latin typeface="Tahoma" pitchFamily="34" charset="0"/>
                <a:ea typeface="Tahoma" pitchFamily="34" charset="0"/>
                <a:cs typeface="Tahoma" pitchFamily="34" charset="0"/>
              </a:rPr>
              <a:t>İç Tetkik </a:t>
            </a:r>
            <a:r>
              <a:rPr lang="tr-TR" sz="2000" b="1" dirty="0">
                <a:latin typeface="Tahoma" pitchFamily="34" charset="0"/>
                <a:ea typeface="Tahoma" pitchFamily="34" charset="0"/>
                <a:cs typeface="Tahoma" pitchFamily="34" charset="0"/>
              </a:rPr>
              <a:t>Raporu</a:t>
            </a:r>
            <a:r>
              <a:rPr lang="tr-TR" sz="2000" dirty="0">
                <a:latin typeface="Tahoma" pitchFamily="34" charset="0"/>
                <a:ea typeface="Tahoma" pitchFamily="34" charset="0"/>
                <a:cs typeface="Tahoma" pitchFamily="34" charset="0"/>
              </a:rPr>
              <a:t> nda görüş olarak belirtilir.</a:t>
            </a:r>
            <a:endParaRPr lang="tr-TR" sz="500" dirty="0">
              <a:latin typeface="Tahoma" pitchFamily="34" charset="0"/>
              <a:ea typeface="Tahoma" pitchFamily="34" charset="0"/>
              <a:cs typeface="Tahoma" pitchFamily="34" charset="0"/>
            </a:endParaRPr>
          </a:p>
          <a:p>
            <a:pPr marL="0" lvl="2" indent="0" algn="just">
              <a:lnSpc>
                <a:spcPct val="150000"/>
              </a:lnSpc>
              <a:buNone/>
            </a:pPr>
            <a:endParaRPr lang="tr-TR" sz="2000" dirty="0">
              <a:latin typeface="Tahoma" pitchFamily="34" charset="0"/>
              <a:ea typeface="Tahoma" pitchFamily="34" charset="0"/>
              <a:cs typeface="Tahoma" pitchFamily="34" charset="0"/>
            </a:endParaRPr>
          </a:p>
        </p:txBody>
      </p:sp>
      <p:pic>
        <p:nvPicPr>
          <p:cNvPr id="5" name="Picture 2" descr="Kalite Bilgi Bankası Düzeltici Faaliyet Nedir ?"/>
          <p:cNvPicPr>
            <a:picLocks noChangeAspect="1" noChangeArrowheads="1"/>
          </p:cNvPicPr>
          <p:nvPr/>
        </p:nvPicPr>
        <p:blipFill>
          <a:blip r:embed="rId2" cstate="print"/>
          <a:srcRect/>
          <a:stretch>
            <a:fillRect/>
          </a:stretch>
        </p:blipFill>
        <p:spPr bwMode="auto">
          <a:xfrm>
            <a:off x="3203848" y="3156079"/>
            <a:ext cx="1944216" cy="1788679"/>
          </a:xfrm>
          <a:prstGeom prst="rect">
            <a:avLst/>
          </a:prstGeom>
          <a:noFill/>
        </p:spPr>
      </p:pic>
      <p:pic>
        <p:nvPicPr>
          <p:cNvPr id="7" name="Picture 6" descr="C:\Users\NEUHISQ1\Desktop\NEU Hospital Logo (2).png"/>
          <p:cNvPicPr>
            <a:picLocks noChangeAspect="1" noChangeArrowheads="1"/>
          </p:cNvPicPr>
          <p:nvPr/>
        </p:nvPicPr>
        <p:blipFill>
          <a:blip r:embed="rId3"/>
          <a:srcRect/>
          <a:stretch>
            <a:fillRect/>
          </a:stretch>
        </p:blipFill>
        <p:spPr bwMode="auto">
          <a:xfrm>
            <a:off x="7344584" y="786036"/>
            <a:ext cx="1764704" cy="381558"/>
          </a:xfrm>
          <a:prstGeom prst="rect">
            <a:avLst/>
          </a:prstGeom>
          <a:noFill/>
        </p:spPr>
      </p:pic>
    </p:spTree>
    <p:extLst>
      <p:ext uri="{BB962C8B-B14F-4D97-AF65-F5344CB8AC3E}">
        <p14:creationId xmlns:p14="http://schemas.microsoft.com/office/powerpoint/2010/main" val="855968335"/>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İÇ TETKİK NEDİR?</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marL="0" indent="0" algn="just">
              <a:lnSpc>
                <a:spcPct val="170000"/>
              </a:lnSpc>
              <a:spcBef>
                <a:spcPts val="0"/>
              </a:spcBef>
              <a:buNone/>
            </a:pPr>
            <a:r>
              <a:rPr lang="tr-TR" sz="1600" dirty="0">
                <a:latin typeface="Tahoma" pitchFamily="34" charset="0"/>
                <a:ea typeface="Tahoma" pitchFamily="34" charset="0"/>
                <a:cs typeface="Tahoma" pitchFamily="34" charset="0"/>
              </a:rPr>
              <a:t>Kurumun kalite yönetim sisteminin planlanmış düzenlemelere, uluslararası standardın şartlarına ve organizasyon tarafından oluşturulan kalite yönetim sistemi şartlarına uyup uymadığını, bu düzenlemelerin etkin uygulanıp uygulanmadığını devamlılığının sağlanıp sağlanmadığını sistematik, tarafsız, dokümanlara ve beyanlara dayanılarak, planlanan aralıklarla incelenmesidir. </a:t>
            </a: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948264" y="783561"/>
            <a:ext cx="2031128" cy="408025"/>
          </a:xfrm>
          <a:prstGeom prst="rect">
            <a:avLst/>
          </a:prstGeom>
          <a:noFill/>
        </p:spPr>
      </p:pic>
    </p:spTree>
    <p:extLst>
      <p:ext uri="{BB962C8B-B14F-4D97-AF65-F5344CB8AC3E}">
        <p14:creationId xmlns:p14="http://schemas.microsoft.com/office/powerpoint/2010/main" val="576804953"/>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İÇ TETKİK AMAÇ VE HEDEFLER</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gn="just">
              <a:lnSpc>
                <a:spcPct val="170000"/>
              </a:lnSpc>
              <a:spcBef>
                <a:spcPts val="0"/>
              </a:spcBef>
            </a:pPr>
            <a:r>
              <a:rPr lang="tr-TR" sz="1600" dirty="0">
                <a:latin typeface="Tahoma" pitchFamily="34" charset="0"/>
                <a:cs typeface="Tahoma" pitchFamily="34" charset="0"/>
              </a:rPr>
              <a:t>Kuruluşun yazılı prosedüre uygun çalışıp çalışmadığını doğrulamak</a:t>
            </a:r>
          </a:p>
          <a:p>
            <a:pPr algn="just">
              <a:lnSpc>
                <a:spcPct val="170000"/>
              </a:lnSpc>
              <a:spcBef>
                <a:spcPts val="0"/>
              </a:spcBef>
            </a:pPr>
            <a:r>
              <a:rPr lang="tr-TR" sz="1600" dirty="0">
                <a:latin typeface="Tahoma" pitchFamily="34" charset="0"/>
                <a:cs typeface="Tahoma" pitchFamily="34" charset="0"/>
              </a:rPr>
              <a:t>Yazılı prosedürlerin ve bunlara göre gerçekleştirilen faaliyetlerin yeterliliğini ve etkinliğini belirlemek</a:t>
            </a:r>
          </a:p>
          <a:p>
            <a:pPr algn="just">
              <a:lnSpc>
                <a:spcPct val="170000"/>
              </a:lnSpc>
              <a:spcBef>
                <a:spcPts val="0"/>
              </a:spcBef>
            </a:pPr>
            <a:r>
              <a:rPr lang="tr-TR" sz="1600" dirty="0">
                <a:latin typeface="Tahoma" pitchFamily="34" charset="0"/>
                <a:cs typeface="Tahoma" pitchFamily="34" charset="0"/>
              </a:rPr>
              <a:t>Çalışanların iyileştirme ve geliştirme çalışmalarına katkılarını sağlamak</a:t>
            </a:r>
          </a:p>
          <a:p>
            <a:pPr algn="just">
              <a:lnSpc>
                <a:spcPct val="170000"/>
              </a:lnSpc>
              <a:spcBef>
                <a:spcPts val="0"/>
              </a:spcBef>
            </a:pPr>
            <a:r>
              <a:rPr lang="tr-TR" sz="1600" dirty="0">
                <a:latin typeface="Tahoma" pitchFamily="34" charset="0"/>
                <a:cs typeface="Tahoma" pitchFamily="34" charset="0"/>
              </a:rPr>
              <a:t>Kanunların veya anlaşmaların getirdiği gereklilikleri karşılamak</a:t>
            </a:r>
          </a:p>
          <a:p>
            <a:pPr algn="just">
              <a:lnSpc>
                <a:spcPct val="170000"/>
              </a:lnSpc>
              <a:spcBef>
                <a:spcPts val="0"/>
              </a:spcBef>
            </a:pPr>
            <a:r>
              <a:rPr lang="tr-TR" sz="1600" dirty="0">
                <a:latin typeface="Tahoma" pitchFamily="34" charset="0"/>
                <a:cs typeface="Tahoma" pitchFamily="34" charset="0"/>
              </a:rPr>
              <a:t>Uygun olmayan yerlerde Düzeltici ve Önleyici Faaliyet isteğinde bulunmak</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3147814"/>
            <a:ext cx="1543118"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C:\Users\NEUHISQ1\Desktop\NEU Hospital Logo (2).png"/>
          <p:cNvPicPr>
            <a:picLocks noChangeAspect="1" noChangeArrowheads="1"/>
          </p:cNvPicPr>
          <p:nvPr/>
        </p:nvPicPr>
        <p:blipFill>
          <a:blip r:embed="rId3"/>
          <a:srcRect/>
          <a:stretch>
            <a:fillRect/>
          </a:stretch>
        </p:blipFill>
        <p:spPr bwMode="auto">
          <a:xfrm>
            <a:off x="6824936" y="769604"/>
            <a:ext cx="2016224" cy="435940"/>
          </a:xfrm>
          <a:prstGeom prst="rect">
            <a:avLst/>
          </a:prstGeom>
          <a:noFill/>
        </p:spPr>
      </p:pic>
    </p:spTree>
    <p:extLst>
      <p:ext uri="{BB962C8B-B14F-4D97-AF65-F5344CB8AC3E}">
        <p14:creationId xmlns:p14="http://schemas.microsoft.com/office/powerpoint/2010/main" val="2907982461"/>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179512" y="987574"/>
            <a:ext cx="8568952" cy="1080120"/>
          </a:xfrm>
        </p:spPr>
        <p:txBody>
          <a:bodyPr>
            <a:noAutofit/>
          </a:bodyPr>
          <a:lstStyle/>
          <a:p>
            <a:pPr algn="just">
              <a:lnSpc>
                <a:spcPct val="170000"/>
              </a:lnSpc>
              <a:spcBef>
                <a:spcPts val="0"/>
              </a:spcBef>
            </a:pPr>
            <a:r>
              <a:rPr lang="tr-TR" sz="1600" b="1" dirty="0" smtClean="0">
                <a:latin typeface="Tahoma" pitchFamily="34" charset="0"/>
                <a:ea typeface="Tahoma" pitchFamily="34" charset="0"/>
                <a:cs typeface="Tahoma" pitchFamily="34" charset="0"/>
              </a:rPr>
              <a:t>İç tetkik de </a:t>
            </a:r>
            <a:r>
              <a:rPr lang="tr-TR" sz="1600" b="1" dirty="0">
                <a:latin typeface="Tahoma" pitchFamily="34" charset="0"/>
                <a:ea typeface="Tahoma" pitchFamily="34" charset="0"/>
                <a:cs typeface="Tahoma" pitchFamily="34" charset="0"/>
              </a:rPr>
              <a:t>kadavra üzerinde otopsi yapan hekim anlayışı yoktur, poliklinik hizmeti veren hekim anlayışı vardır.</a:t>
            </a:r>
            <a:endParaRPr lang="tr-TR" sz="1600" dirty="0">
              <a:latin typeface="Tahoma" pitchFamily="34" charset="0"/>
              <a:cs typeface="Tahoma" pitchFamily="34" charset="0"/>
            </a:endParaRPr>
          </a:p>
        </p:txBody>
      </p:sp>
      <p:pic>
        <p:nvPicPr>
          <p:cNvPr id="7" name="Picture 2"/>
          <p:cNvPicPr>
            <a:picLocks noChangeAspect="1" noChangeArrowheads="1"/>
          </p:cNvPicPr>
          <p:nvPr/>
        </p:nvPicPr>
        <p:blipFill>
          <a:blip r:embed="rId2" cstate="print"/>
          <a:srcRect/>
          <a:stretch>
            <a:fillRect/>
          </a:stretch>
        </p:blipFill>
        <p:spPr bwMode="auto">
          <a:xfrm>
            <a:off x="2051720" y="1923678"/>
            <a:ext cx="4978549" cy="2904756"/>
          </a:xfrm>
          <a:prstGeom prst="rect">
            <a:avLst/>
          </a:prstGeom>
          <a:noFill/>
          <a:ln w="9525">
            <a:noFill/>
            <a:miter lim="800000"/>
            <a:headEnd/>
            <a:tailEnd/>
          </a:ln>
        </p:spPr>
      </p:pic>
      <p:pic>
        <p:nvPicPr>
          <p:cNvPr id="5" name="Picture 4" descr="C:\Users\NEUHISQ1\Desktop\NEU Hospital Logo (2).png"/>
          <p:cNvPicPr>
            <a:picLocks noChangeAspect="1" noChangeArrowheads="1"/>
          </p:cNvPicPr>
          <p:nvPr/>
        </p:nvPicPr>
        <p:blipFill>
          <a:blip r:embed="rId3"/>
          <a:srcRect/>
          <a:stretch>
            <a:fillRect/>
          </a:stretch>
        </p:blipFill>
        <p:spPr bwMode="auto">
          <a:xfrm>
            <a:off x="7030269" y="785173"/>
            <a:ext cx="1872208" cy="404802"/>
          </a:xfrm>
          <a:prstGeom prst="rect">
            <a:avLst/>
          </a:prstGeom>
          <a:noFill/>
        </p:spPr>
      </p:pic>
    </p:spTree>
    <p:extLst>
      <p:ext uri="{BB962C8B-B14F-4D97-AF65-F5344CB8AC3E}">
        <p14:creationId xmlns:p14="http://schemas.microsoft.com/office/powerpoint/2010/main" val="1080203870"/>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İÇ TETKİKTE KİMLER YER ALIR?</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nSpc>
                <a:spcPct val="200000"/>
              </a:lnSpc>
            </a:pPr>
            <a:r>
              <a:rPr lang="tr-TR" sz="1600" dirty="0" smtClean="0">
                <a:latin typeface="Tahoma" pitchFamily="34" charset="0"/>
                <a:cs typeface="Tahoma" pitchFamily="34" charset="0"/>
              </a:rPr>
              <a:t>İç Tetkik Sorumlusu </a:t>
            </a:r>
            <a:r>
              <a:rPr lang="tr-TR" sz="1600" dirty="0">
                <a:latin typeface="Tahoma" pitchFamily="34" charset="0"/>
                <a:cs typeface="Tahoma" pitchFamily="34" charset="0"/>
              </a:rPr>
              <a:t>(Kalite Yöneticisi)</a:t>
            </a:r>
          </a:p>
          <a:p>
            <a:pPr>
              <a:lnSpc>
                <a:spcPct val="200000"/>
              </a:lnSpc>
            </a:pPr>
            <a:r>
              <a:rPr lang="tr-TR" sz="1600" dirty="0">
                <a:latin typeface="Tahoma" pitchFamily="34" charset="0"/>
                <a:cs typeface="Tahoma" pitchFamily="34" charset="0"/>
              </a:rPr>
              <a:t>Değerlendirici</a:t>
            </a:r>
          </a:p>
          <a:p>
            <a:pPr>
              <a:lnSpc>
                <a:spcPct val="200000"/>
              </a:lnSpc>
            </a:pPr>
            <a:r>
              <a:rPr lang="tr-TR" sz="1600" dirty="0">
                <a:latin typeface="Tahoma" pitchFamily="34" charset="0"/>
                <a:cs typeface="Tahoma" pitchFamily="34" charset="0"/>
              </a:rPr>
              <a:t>Bölüm Sorumlusu ve çalışanları</a:t>
            </a:r>
          </a:p>
          <a:p>
            <a:pPr>
              <a:lnSpc>
                <a:spcPct val="200000"/>
              </a:lnSpc>
            </a:pPr>
            <a:r>
              <a:rPr lang="tr-TR" sz="1600" dirty="0">
                <a:latin typeface="Tahoma" pitchFamily="34" charset="0"/>
                <a:cs typeface="Tahoma" pitchFamily="34" charset="0"/>
              </a:rPr>
              <a:t>Gözlemci (Değerlendirici adayı)</a:t>
            </a:r>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2352" y="2499742"/>
            <a:ext cx="1944216"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C:\Users\NEUHISQ1\Desktop\NEU Hospital Logo (2).png"/>
          <p:cNvPicPr>
            <a:picLocks noChangeAspect="1" noChangeArrowheads="1"/>
          </p:cNvPicPr>
          <p:nvPr/>
        </p:nvPicPr>
        <p:blipFill>
          <a:blip r:embed="rId3"/>
          <a:srcRect/>
          <a:stretch>
            <a:fillRect/>
          </a:stretch>
        </p:blipFill>
        <p:spPr bwMode="auto">
          <a:xfrm>
            <a:off x="7020272" y="771396"/>
            <a:ext cx="2029885" cy="438894"/>
          </a:xfrm>
          <a:prstGeom prst="rect">
            <a:avLst/>
          </a:prstGeom>
          <a:noFill/>
        </p:spPr>
      </p:pic>
    </p:spTree>
    <p:extLst>
      <p:ext uri="{BB962C8B-B14F-4D97-AF65-F5344CB8AC3E}">
        <p14:creationId xmlns:p14="http://schemas.microsoft.com/office/powerpoint/2010/main" val="1865257184"/>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1043603"/>
            <a:ext cx="8229600" cy="857250"/>
          </a:xfrm>
        </p:spPr>
        <p:txBody>
          <a:bodyPr>
            <a:noAutofit/>
          </a:bodyPr>
          <a:lstStyle/>
          <a:p>
            <a:r>
              <a:rPr lang="tr-TR" sz="3200" dirty="0" smtClean="0"/>
              <a:t>Değerlendiricilerin Sahip Olması Gereken Nitelikler</a:t>
            </a:r>
            <a:endParaRPr lang="tr-TR" sz="3200"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3240360" cy="2448272"/>
          </a:xfrm>
        </p:spPr>
        <p:txBody>
          <a:bodyPr>
            <a:noAutofit/>
          </a:bodyPr>
          <a:lstStyle/>
          <a:p>
            <a:pPr>
              <a:lnSpc>
                <a:spcPct val="200000"/>
              </a:lnSpc>
            </a:pPr>
            <a:r>
              <a:rPr lang="tr-TR" sz="1600" dirty="0" smtClean="0">
                <a:latin typeface="Tahoma" pitchFamily="34" charset="0"/>
                <a:cs typeface="Tahoma" pitchFamily="34" charset="0"/>
              </a:rPr>
              <a:t>Sakin ve Nazik	 </a:t>
            </a:r>
          </a:p>
          <a:p>
            <a:pPr>
              <a:lnSpc>
                <a:spcPct val="200000"/>
              </a:lnSpc>
            </a:pPr>
            <a:r>
              <a:rPr lang="tr-TR" sz="1600" dirty="0" smtClean="0">
                <a:latin typeface="Tahoma" pitchFamily="34" charset="0"/>
                <a:cs typeface="Tahoma" pitchFamily="34" charset="0"/>
              </a:rPr>
              <a:t>Açık </a:t>
            </a:r>
            <a:r>
              <a:rPr lang="tr-TR" sz="1600" dirty="0">
                <a:latin typeface="Tahoma" pitchFamily="34" charset="0"/>
                <a:cs typeface="Tahoma" pitchFamily="34" charset="0"/>
              </a:rPr>
              <a:t>ve net</a:t>
            </a:r>
          </a:p>
          <a:p>
            <a:pPr>
              <a:lnSpc>
                <a:spcPct val="200000"/>
              </a:lnSpc>
            </a:pPr>
            <a:r>
              <a:rPr lang="tr-TR" sz="1600" dirty="0">
                <a:latin typeface="Tahoma" pitchFamily="34" charset="0"/>
                <a:cs typeface="Tahoma" pitchFamily="34" charset="0"/>
              </a:rPr>
              <a:t>Hazırlıklı</a:t>
            </a:r>
          </a:p>
          <a:p>
            <a:pPr>
              <a:lnSpc>
                <a:spcPct val="200000"/>
              </a:lnSpc>
            </a:pPr>
            <a:r>
              <a:rPr lang="tr-TR" sz="1600" dirty="0">
                <a:latin typeface="Tahoma" pitchFamily="34" charset="0"/>
                <a:cs typeface="Tahoma" pitchFamily="34" charset="0"/>
              </a:rPr>
              <a:t>Kararlı ve kesin</a:t>
            </a:r>
          </a:p>
          <a:p>
            <a:pPr>
              <a:lnSpc>
                <a:spcPct val="200000"/>
              </a:lnSpc>
              <a:buNone/>
            </a:pPr>
            <a:endParaRPr lang="tr-TR" sz="1600" dirty="0">
              <a:latin typeface="Tahoma" pitchFamily="34" charset="0"/>
              <a:cs typeface="Tahoma" pitchFamily="34" charset="0"/>
            </a:endParaRPr>
          </a:p>
        </p:txBody>
      </p:sp>
      <p:sp>
        <p:nvSpPr>
          <p:cNvPr id="8" name="İçerik Yer Tutucusu 2">
            <a:extLst>
              <a:ext uri="{FF2B5EF4-FFF2-40B4-BE49-F238E27FC236}">
                <a16:creationId xmlns:a16="http://schemas.microsoft.com/office/drawing/2014/main" xmlns="" id="{DEE5342D-C62E-2CE7-7C7F-A7387D7B101E}"/>
              </a:ext>
            </a:extLst>
          </p:cNvPr>
          <p:cNvSpPr txBox="1">
            <a:spLocks/>
          </p:cNvSpPr>
          <p:nvPr/>
        </p:nvSpPr>
        <p:spPr bwMode="auto">
          <a:xfrm>
            <a:off x="5004048" y="1900853"/>
            <a:ext cx="3240360" cy="24482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200000"/>
              </a:lnSpc>
            </a:pPr>
            <a:r>
              <a:rPr lang="tr-TR" sz="1600" dirty="0">
                <a:latin typeface="Tahoma" pitchFamily="34" charset="0"/>
                <a:cs typeface="Tahoma" pitchFamily="34" charset="0"/>
              </a:rPr>
              <a:t>Ön yargısız ve Adil</a:t>
            </a:r>
          </a:p>
          <a:p>
            <a:pPr>
              <a:lnSpc>
                <a:spcPct val="200000"/>
              </a:lnSpc>
            </a:pPr>
            <a:r>
              <a:rPr lang="tr-TR" sz="1600" dirty="0">
                <a:latin typeface="Tahoma" pitchFamily="34" charset="0"/>
                <a:cs typeface="Tahoma" pitchFamily="34" charset="0"/>
              </a:rPr>
              <a:t>Dürüst</a:t>
            </a:r>
          </a:p>
          <a:p>
            <a:pPr>
              <a:lnSpc>
                <a:spcPct val="200000"/>
              </a:lnSpc>
            </a:pPr>
            <a:r>
              <a:rPr lang="tr-TR" sz="1600" dirty="0">
                <a:latin typeface="Tahoma" pitchFamily="34" charset="0"/>
                <a:cs typeface="Tahoma" pitchFamily="34" charset="0"/>
              </a:rPr>
              <a:t>Sağduyulu</a:t>
            </a:r>
          </a:p>
          <a:p>
            <a:pPr>
              <a:lnSpc>
                <a:spcPct val="200000"/>
              </a:lnSpc>
            </a:pPr>
            <a:r>
              <a:rPr lang="tr-TR" sz="1600" dirty="0">
                <a:latin typeface="Tahoma" pitchFamily="34" charset="0"/>
                <a:cs typeface="Tahoma" pitchFamily="34" charset="0"/>
              </a:rPr>
              <a:t>İyi bir </a:t>
            </a:r>
            <a:r>
              <a:rPr lang="tr-TR" sz="1600" dirty="0" smtClean="0">
                <a:latin typeface="Tahoma" pitchFamily="34" charset="0"/>
                <a:cs typeface="Tahoma" pitchFamily="34" charset="0"/>
              </a:rPr>
              <a:t>dinleyici</a:t>
            </a:r>
            <a:endParaRPr lang="tr-TR" sz="1600" dirty="0">
              <a:latin typeface="Tahoma" pitchFamily="34" charset="0"/>
              <a:cs typeface="Tahoma" pitchFamily="34" charset="0"/>
            </a:endParaRPr>
          </a:p>
        </p:txBody>
      </p:sp>
      <p:pic>
        <p:nvPicPr>
          <p:cNvPr id="1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9832" y="3363838"/>
            <a:ext cx="1368152" cy="131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C:\Users\NEUHISQ1\Desktop\NEU Hospital Logo (2).png"/>
          <p:cNvPicPr>
            <a:picLocks noChangeAspect="1" noChangeArrowheads="1"/>
          </p:cNvPicPr>
          <p:nvPr/>
        </p:nvPicPr>
        <p:blipFill>
          <a:blip r:embed="rId3"/>
          <a:srcRect/>
          <a:stretch>
            <a:fillRect/>
          </a:stretch>
        </p:blipFill>
        <p:spPr bwMode="auto">
          <a:xfrm>
            <a:off x="7236296" y="736929"/>
            <a:ext cx="1800200" cy="389232"/>
          </a:xfrm>
          <a:prstGeom prst="rect">
            <a:avLst/>
          </a:prstGeom>
          <a:noFill/>
        </p:spPr>
      </p:pic>
    </p:spTree>
    <p:extLst>
      <p:ext uri="{BB962C8B-B14F-4D97-AF65-F5344CB8AC3E}">
        <p14:creationId xmlns:p14="http://schemas.microsoft.com/office/powerpoint/2010/main" val="957083242"/>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Autofit/>
          </a:bodyPr>
          <a:lstStyle/>
          <a:p>
            <a:r>
              <a:rPr lang="tr-TR" sz="3200" dirty="0" smtClean="0"/>
              <a:t>Değerlendirmede Karşılaşılabilecek Reaksiyonlar</a:t>
            </a:r>
            <a:endParaRPr lang="tr-TR" sz="3200"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3240360" cy="2448272"/>
          </a:xfrm>
        </p:spPr>
        <p:txBody>
          <a:bodyPr>
            <a:noAutofit/>
          </a:bodyPr>
          <a:lstStyle/>
          <a:p>
            <a:pPr>
              <a:lnSpc>
                <a:spcPct val="200000"/>
              </a:lnSpc>
            </a:pPr>
            <a:r>
              <a:rPr lang="tr-TR" sz="1600" dirty="0">
                <a:latin typeface="Tahoma" pitchFamily="34" charset="0"/>
                <a:cs typeface="Tahoma" pitchFamily="34" charset="0"/>
              </a:rPr>
              <a:t>Yardım sağlamama</a:t>
            </a:r>
          </a:p>
          <a:p>
            <a:pPr>
              <a:lnSpc>
                <a:spcPct val="200000"/>
              </a:lnSpc>
            </a:pPr>
            <a:r>
              <a:rPr lang="tr-TR" sz="1600" dirty="0">
                <a:latin typeface="Tahoma" pitchFamily="34" charset="0"/>
                <a:cs typeface="Tahoma" pitchFamily="34" charset="0"/>
              </a:rPr>
              <a:t>Muhalif olma</a:t>
            </a:r>
          </a:p>
          <a:p>
            <a:pPr>
              <a:lnSpc>
                <a:spcPct val="200000"/>
              </a:lnSpc>
            </a:pPr>
            <a:r>
              <a:rPr lang="tr-TR" sz="1600" dirty="0">
                <a:latin typeface="Tahoma" pitchFamily="34" charset="0"/>
                <a:cs typeface="Tahoma" pitchFamily="34" charset="0"/>
              </a:rPr>
              <a:t>Gönüllü bilgilendirmeme</a:t>
            </a:r>
          </a:p>
          <a:p>
            <a:pPr>
              <a:lnSpc>
                <a:spcPct val="200000"/>
              </a:lnSpc>
            </a:pPr>
            <a:r>
              <a:rPr lang="tr-TR" sz="1600" dirty="0">
                <a:latin typeface="Tahoma" pitchFamily="34" charset="0"/>
                <a:cs typeface="Tahoma" pitchFamily="34" charset="0"/>
              </a:rPr>
              <a:t>İç ihtilaflar</a:t>
            </a:r>
          </a:p>
          <a:p>
            <a:pPr>
              <a:lnSpc>
                <a:spcPct val="200000"/>
              </a:lnSpc>
              <a:buNone/>
            </a:pPr>
            <a:endParaRPr lang="tr-TR" sz="1600" dirty="0">
              <a:latin typeface="Tahoma" pitchFamily="34" charset="0"/>
              <a:cs typeface="Tahoma" pitchFamily="34" charset="0"/>
            </a:endParaRPr>
          </a:p>
        </p:txBody>
      </p:sp>
      <p:sp>
        <p:nvSpPr>
          <p:cNvPr id="8" name="İçerik Yer Tutucusu 2">
            <a:extLst>
              <a:ext uri="{FF2B5EF4-FFF2-40B4-BE49-F238E27FC236}">
                <a16:creationId xmlns:a16="http://schemas.microsoft.com/office/drawing/2014/main" xmlns="" id="{DEE5342D-C62E-2CE7-7C7F-A7387D7B101E}"/>
              </a:ext>
            </a:extLst>
          </p:cNvPr>
          <p:cNvSpPr txBox="1">
            <a:spLocks/>
          </p:cNvSpPr>
          <p:nvPr/>
        </p:nvSpPr>
        <p:spPr bwMode="auto">
          <a:xfrm>
            <a:off x="5004048" y="1900853"/>
            <a:ext cx="3240360" cy="24482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200000"/>
              </a:lnSpc>
            </a:pPr>
            <a:r>
              <a:rPr lang="tr-TR" sz="1600" dirty="0">
                <a:latin typeface="Tahoma" pitchFamily="34" charset="0"/>
                <a:cs typeface="Tahoma" pitchFamily="34" charset="0"/>
              </a:rPr>
              <a:t>Otorite</a:t>
            </a:r>
          </a:p>
          <a:p>
            <a:pPr>
              <a:lnSpc>
                <a:spcPct val="200000"/>
              </a:lnSpc>
            </a:pPr>
            <a:r>
              <a:rPr lang="tr-TR" sz="1600" dirty="0">
                <a:latin typeface="Tahoma" pitchFamily="34" charset="0"/>
                <a:cs typeface="Tahoma" pitchFamily="34" charset="0"/>
              </a:rPr>
              <a:t>Düşmanlık</a:t>
            </a:r>
          </a:p>
          <a:p>
            <a:pPr>
              <a:lnSpc>
                <a:spcPct val="200000"/>
              </a:lnSpc>
            </a:pPr>
            <a:r>
              <a:rPr lang="tr-TR" sz="1600" dirty="0">
                <a:latin typeface="Tahoma" pitchFamily="34" charset="0"/>
                <a:cs typeface="Tahoma" pitchFamily="34" charset="0"/>
              </a:rPr>
              <a:t>Saptırıcı ve zaman harcayıcı davranışlar</a:t>
            </a:r>
          </a:p>
        </p:txBody>
      </p:sp>
      <p:pic>
        <p:nvPicPr>
          <p:cNvPr id="7" name="Picture 2" descr="https://encrypted-tbn3.gstatic.com/images?q=tbn:ANd9GcStkAALBmgF_j8Pe5XSfhlRE29B6lcASz6Rx1FRgeTdpiMSu1Td0WpUSQ">
            <a:hlinkClick r:id="rId2"/>
          </p:cNvPr>
          <p:cNvPicPr>
            <a:picLocks noChangeAspect="1" noChangeArrowheads="1"/>
          </p:cNvPicPr>
          <p:nvPr/>
        </p:nvPicPr>
        <p:blipFill>
          <a:blip r:embed="rId3" cstate="print"/>
          <a:srcRect/>
          <a:stretch>
            <a:fillRect/>
          </a:stretch>
        </p:blipFill>
        <p:spPr bwMode="auto">
          <a:xfrm>
            <a:off x="3131840" y="3426514"/>
            <a:ext cx="1656184" cy="1370637"/>
          </a:xfrm>
          <a:prstGeom prst="rect">
            <a:avLst/>
          </a:prstGeom>
          <a:noFill/>
        </p:spPr>
      </p:pic>
      <p:pic>
        <p:nvPicPr>
          <p:cNvPr id="9" name="Picture 8" descr="C:\Users\NEUHISQ1\Desktop\NEU Hospital Logo (2).png"/>
          <p:cNvPicPr>
            <a:picLocks noChangeAspect="1" noChangeArrowheads="1"/>
          </p:cNvPicPr>
          <p:nvPr/>
        </p:nvPicPr>
        <p:blipFill>
          <a:blip r:embed="rId4"/>
          <a:srcRect/>
          <a:stretch>
            <a:fillRect/>
          </a:stretch>
        </p:blipFill>
        <p:spPr bwMode="auto">
          <a:xfrm>
            <a:off x="7416316" y="780513"/>
            <a:ext cx="1656184" cy="358094"/>
          </a:xfrm>
          <a:prstGeom prst="rect">
            <a:avLst/>
          </a:prstGeom>
          <a:noFill/>
        </p:spPr>
      </p:pic>
    </p:spTree>
    <p:extLst>
      <p:ext uri="{BB962C8B-B14F-4D97-AF65-F5344CB8AC3E}">
        <p14:creationId xmlns:p14="http://schemas.microsoft.com/office/powerpoint/2010/main" val="2971874885"/>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72D82F-4D06-ADB7-F9F4-D109CDB76D00}"/>
              </a:ext>
            </a:extLst>
          </p:cNvPr>
          <p:cNvSpPr>
            <a:spLocks noGrp="1"/>
          </p:cNvSpPr>
          <p:nvPr>
            <p:ph type="title"/>
          </p:nvPr>
        </p:nvSpPr>
        <p:spPr>
          <a:xfrm>
            <a:off x="611560" y="987574"/>
            <a:ext cx="8229600" cy="857250"/>
          </a:xfrm>
        </p:spPr>
        <p:txBody>
          <a:bodyPr>
            <a:normAutofit/>
          </a:bodyPr>
          <a:lstStyle/>
          <a:p>
            <a:r>
              <a:rPr lang="tr-TR" dirty="0" smtClean="0"/>
              <a:t>Üst Yönetimin İç Tetkikteki Rolü</a:t>
            </a:r>
            <a:endParaRPr lang="tr-TR" dirty="0"/>
          </a:p>
        </p:txBody>
      </p:sp>
      <p:sp>
        <p:nvSpPr>
          <p:cNvPr id="3" name="İçerik Yer Tutucusu 2">
            <a:extLst>
              <a:ext uri="{FF2B5EF4-FFF2-40B4-BE49-F238E27FC236}">
                <a16:creationId xmlns:a16="http://schemas.microsoft.com/office/drawing/2014/main" xmlns="" id="{DEE5342D-C62E-2CE7-7C7F-A7387D7B101E}"/>
              </a:ext>
            </a:extLst>
          </p:cNvPr>
          <p:cNvSpPr>
            <a:spLocks noGrp="1"/>
          </p:cNvSpPr>
          <p:nvPr>
            <p:ph idx="1"/>
          </p:nvPr>
        </p:nvSpPr>
        <p:spPr>
          <a:xfrm>
            <a:off x="251520" y="1779662"/>
            <a:ext cx="8568952" cy="2448272"/>
          </a:xfrm>
        </p:spPr>
        <p:txBody>
          <a:bodyPr>
            <a:noAutofit/>
          </a:bodyPr>
          <a:lstStyle/>
          <a:p>
            <a:pPr>
              <a:lnSpc>
                <a:spcPct val="200000"/>
              </a:lnSpc>
            </a:pPr>
            <a:r>
              <a:rPr lang="tr-TR" sz="1600" dirty="0">
                <a:latin typeface="Tahoma" pitchFamily="34" charset="0"/>
                <a:cs typeface="Tahoma" pitchFamily="34" charset="0"/>
              </a:rPr>
              <a:t>İç Denetim Sorumlusunu belirler,</a:t>
            </a:r>
          </a:p>
          <a:p>
            <a:pPr>
              <a:lnSpc>
                <a:spcPct val="200000"/>
              </a:lnSpc>
            </a:pPr>
            <a:r>
              <a:rPr lang="tr-TR" sz="1600" dirty="0">
                <a:latin typeface="Tahoma" pitchFamily="34" charset="0"/>
                <a:cs typeface="Tahoma" pitchFamily="34" charset="0"/>
              </a:rPr>
              <a:t>Denetim sonrası yazılan raporu inceler,</a:t>
            </a:r>
          </a:p>
          <a:p>
            <a:pPr>
              <a:lnSpc>
                <a:spcPct val="200000"/>
              </a:lnSpc>
            </a:pPr>
            <a:r>
              <a:rPr lang="tr-TR" sz="1600" dirty="0">
                <a:latin typeface="Tahoma" pitchFamily="34" charset="0"/>
                <a:cs typeface="Tahoma" pitchFamily="34" charset="0"/>
              </a:rPr>
              <a:t>Kalite Konsey toplantılarında gerekli iyileştirmeler için kaynak sağlar.</a:t>
            </a: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7020272" y="768127"/>
            <a:ext cx="2029885" cy="438894"/>
          </a:xfrm>
          <a:prstGeom prst="rect">
            <a:avLst/>
          </a:prstGeom>
          <a:noFill/>
        </p:spPr>
      </p:pic>
    </p:spTree>
    <p:extLst>
      <p:ext uri="{BB962C8B-B14F-4D97-AF65-F5344CB8AC3E}">
        <p14:creationId xmlns:p14="http://schemas.microsoft.com/office/powerpoint/2010/main" val="3012923514"/>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177</TotalTime>
  <Words>715</Words>
  <Application>Microsoft Office PowerPoint</Application>
  <PresentationFormat>On-screen Show (16:9)</PresentationFormat>
  <Paragraphs>111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宋体</vt:lpstr>
      <vt:lpstr>Arial</vt:lpstr>
      <vt:lpstr>Calibri</vt:lpstr>
      <vt:lpstr>Tahoma</vt:lpstr>
      <vt:lpstr>Wingdings</vt:lpstr>
      <vt:lpstr>Office 主题</vt:lpstr>
      <vt:lpstr>İÇ TETKİK</vt:lpstr>
      <vt:lpstr>PowerPoint Presentation</vt:lpstr>
      <vt:lpstr>İÇ TETKİK NEDİR?</vt:lpstr>
      <vt:lpstr>İÇ TETKİK AMAÇ VE HEDEFLER</vt:lpstr>
      <vt:lpstr>PowerPoint Presentation</vt:lpstr>
      <vt:lpstr>İÇ TETKİKTE KİMLER YER ALIR?</vt:lpstr>
      <vt:lpstr>Değerlendiricilerin Sahip Olması Gereken Nitelikler</vt:lpstr>
      <vt:lpstr>Değerlendirmede Karşılaşılabilecek Reaksiyonlar</vt:lpstr>
      <vt:lpstr>Üst Yönetimin İç Tetkikteki Rolü</vt:lpstr>
      <vt:lpstr>İç Tetkikte Kullanılan Dokümanlar</vt:lpstr>
      <vt:lpstr>PowerPoint Presentation</vt:lpstr>
      <vt:lpstr>İç Tetkik Aşamaları</vt:lpstr>
      <vt:lpstr>Planlama</vt:lpstr>
      <vt:lpstr>Planlama</vt:lpstr>
      <vt:lpstr>Değerlendirme Hazırlığı</vt:lpstr>
      <vt:lpstr>Değerlendirme Hazırlığı</vt:lpstr>
      <vt:lpstr>Değerlendirme Hazırlığı</vt:lpstr>
      <vt:lpstr>Değerlendirmenin Gerçekleştirilmesi</vt:lpstr>
      <vt:lpstr>Değerlendirmenin Gerçekleştirilmesi</vt:lpstr>
      <vt:lpstr>Değerlendirmenin Gerçekleştirilmesi</vt:lpstr>
      <vt:lpstr>Değerlendirmenin Gerçekleştirilmesi</vt:lpstr>
      <vt:lpstr>Kapanış Konuşması</vt:lpstr>
      <vt:lpstr>Değerlendiricilerin Görevlerini Kolaylaştırabilecek Tavsiyeler;</vt:lpstr>
      <vt:lpstr>Raporlama</vt:lpstr>
      <vt:lpstr>UNUTMAYINIZ…</vt:lpstr>
    </vt:vector>
  </TitlesOfParts>
  <Company>WwW.YlmF.CoM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Point Template</dc:title>
  <dc:creator>YlmF</dc:creator>
  <cp:lastModifiedBy>Automation 9</cp:lastModifiedBy>
  <cp:revision>37</cp:revision>
  <dcterms:created xsi:type="dcterms:W3CDTF">2008-08-22T08:08:34Z</dcterms:created>
  <dcterms:modified xsi:type="dcterms:W3CDTF">2023-08-24T15:34:47Z</dcterms:modified>
</cp:coreProperties>
</file>