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2" r:id="rId4"/>
  </p:sldMasterIdLst>
  <p:notesMasterIdLst>
    <p:notesMasterId r:id="rId19"/>
  </p:notesMasterIdLst>
  <p:handoutMasterIdLst>
    <p:handoutMasterId r:id="rId20"/>
  </p:handoutMasterIdLst>
  <p:sldIdLst>
    <p:sldId id="264" r:id="rId5"/>
    <p:sldId id="271" r:id="rId6"/>
    <p:sldId id="272" r:id="rId7"/>
    <p:sldId id="273" r:id="rId8"/>
    <p:sldId id="282" r:id="rId9"/>
    <p:sldId id="275" r:id="rId10"/>
    <p:sldId id="274" r:id="rId11"/>
    <p:sldId id="270" r:id="rId12"/>
    <p:sldId id="276" r:id="rId13"/>
    <p:sldId id="278" r:id="rId14"/>
    <p:sldId id="279" r:id="rId15"/>
    <p:sldId id="281" r:id="rId16"/>
    <p:sldId id="277" r:id="rId17"/>
    <p:sldId id="283" r:id="rId18"/>
  </p:sldIdLst>
  <p:sldSz cx="12188825" cy="6858000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17" d="100"/>
          <a:sy n="117" d="100"/>
        </p:scale>
        <p:origin x="-318" y="-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96"/>
      </p:cViewPr>
      <p:guideLst>
        <p:guide orient="horz" pos="2880"/>
        <p:guide orient="horz" pos="2160"/>
        <p:guide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06766E61-8483-4E85-A7AA-B03676934E74}" type="datetime1">
              <a:rPr lang="tr-TR" smtClean="0">
                <a:solidFill>
                  <a:schemeClr val="tx2"/>
                </a:solidFill>
              </a:rPr>
              <a:pPr algn="r" rtl="0"/>
              <a:t>24.08.2023</a:t>
            </a:fld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tr-TR" smtClean="0">
                <a:solidFill>
                  <a:schemeClr val="tx2"/>
                </a:solidFill>
              </a:rPr>
              <a:pPr algn="r" rtl="0"/>
              <a:t>‹#›</a:t>
            </a:fld>
            <a:endParaRPr lang="tr-T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D4890AD5-4316-40C1-84C6-5DB9875CE08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5811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786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532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4244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52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73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969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018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879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2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8681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17E46-B403-4530-8B5B-57B5C1217BD3}" type="datetime1">
              <a:rPr lang="tr-TR" smtClean="0"/>
              <a:pPr/>
              <a:t>24.08.2023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7DED6-D4C7-42EE-AB49-D2E39E64FDE4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370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2383" y="1498602"/>
            <a:ext cx="7008574" cy="2074415"/>
          </a:xfrm>
        </p:spPr>
        <p:txBody>
          <a:bodyPr rtlCol="0">
            <a:normAutofit/>
          </a:bodyPr>
          <a:lstStyle/>
          <a:p>
            <a:pPr rtl="0"/>
            <a:r>
              <a:rPr lang="tr-TR" sz="4400" b="1" dirty="0"/>
              <a:t>İLAÇ HESAPLAMALARI</a:t>
            </a:r>
            <a:endParaRPr lang="en-US" sz="4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582245" y="4005064"/>
            <a:ext cx="7008574" cy="1244600"/>
          </a:xfrm>
        </p:spPr>
        <p:txBody>
          <a:bodyPr rtlCol="0">
            <a:normAutofit/>
          </a:bodyPr>
          <a:lstStyle/>
          <a:p>
            <a:pPr algn="r" rtl="0"/>
            <a:r>
              <a:rPr lang="tr" sz="1800" b="1" dirty="0">
                <a:solidFill>
                  <a:schemeClr val="tx2"/>
                </a:solidFill>
              </a:rPr>
              <a:t>Ş</a:t>
            </a:r>
            <a:r>
              <a:rPr lang="tr-TR" sz="1800" b="1" dirty="0">
                <a:solidFill>
                  <a:schemeClr val="tx2"/>
                </a:solidFill>
              </a:rPr>
              <a:t>e</a:t>
            </a:r>
            <a:r>
              <a:rPr lang="tr" sz="1800" b="1" dirty="0">
                <a:solidFill>
                  <a:schemeClr val="tx2"/>
                </a:solidFill>
              </a:rPr>
              <a:t>nay EVREN ÖZTAŞLI</a:t>
            </a:r>
          </a:p>
          <a:p>
            <a:pPr algn="r" rtl="0"/>
            <a:r>
              <a:rPr lang="tr" sz="1800" b="1" dirty="0">
                <a:solidFill>
                  <a:schemeClr val="tx2"/>
                </a:solidFill>
              </a:rPr>
              <a:t>EĞİTİM HEMŞİRESİ</a:t>
            </a:r>
            <a:endParaRPr lang="en-US" sz="1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549796" y="332656"/>
            <a:ext cx="4176464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Order </a:t>
            </a:r>
          </a:p>
          <a:p>
            <a:pPr algn="ctr"/>
            <a:r>
              <a:rPr lang="tr-TR" sz="2200" dirty="0"/>
              <a:t>Sefazol 350 mg (IM)</a:t>
            </a:r>
          </a:p>
        </p:txBody>
      </p:sp>
      <p:sp>
        <p:nvSpPr>
          <p:cNvPr id="6" name="Oval 5"/>
          <p:cNvSpPr/>
          <p:nvPr/>
        </p:nvSpPr>
        <p:spPr>
          <a:xfrm>
            <a:off x="7606580" y="404664"/>
            <a:ext cx="4104456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Eczaneden gelen</a:t>
            </a:r>
          </a:p>
          <a:p>
            <a:pPr algn="ctr"/>
            <a:r>
              <a:rPr lang="tr-TR" dirty="0"/>
              <a:t>1 gr Sefazol/5ml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4172" y="3645024"/>
            <a:ext cx="4464496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 ml   1000 mg</a:t>
            </a:r>
          </a:p>
          <a:p>
            <a:pPr algn="ctr"/>
            <a:r>
              <a:rPr lang="tr-TR" u="sng" dirty="0"/>
              <a:t>  ?      350 mg</a:t>
            </a:r>
          </a:p>
          <a:p>
            <a:pPr algn="ctr"/>
            <a:endParaRPr lang="tr-TR" u="sng" dirty="0"/>
          </a:p>
          <a:p>
            <a:pPr algn="ctr"/>
            <a:r>
              <a:rPr lang="tr-TR" u="sng" dirty="0"/>
              <a:t>350*5</a:t>
            </a:r>
          </a:p>
          <a:p>
            <a:pPr algn="ctr"/>
            <a:r>
              <a:rPr lang="tr-TR" dirty="0"/>
              <a:t>1000</a:t>
            </a:r>
          </a:p>
        </p:txBody>
      </p:sp>
      <p:sp>
        <p:nvSpPr>
          <p:cNvPr id="10" name="Oval 9"/>
          <p:cNvSpPr/>
          <p:nvPr/>
        </p:nvSpPr>
        <p:spPr>
          <a:xfrm>
            <a:off x="6742484" y="4941168"/>
            <a:ext cx="1584176" cy="93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/>
              <a:t>1.75 ml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94D00449-9EB4-4EE0-93AD-E017F0239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549796" y="332656"/>
            <a:ext cx="4176464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Order </a:t>
            </a:r>
          </a:p>
          <a:p>
            <a:pPr algn="ctr"/>
            <a:r>
              <a:rPr lang="tr-TR" sz="2200" dirty="0"/>
              <a:t>Vankomisin 60 mg (IV)</a:t>
            </a:r>
          </a:p>
        </p:txBody>
      </p:sp>
      <p:sp>
        <p:nvSpPr>
          <p:cNvPr id="6" name="Oval 5"/>
          <p:cNvSpPr/>
          <p:nvPr/>
        </p:nvSpPr>
        <p:spPr>
          <a:xfrm>
            <a:off x="7606580" y="404664"/>
            <a:ext cx="4104456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Eczaneden gelen</a:t>
            </a:r>
          </a:p>
          <a:p>
            <a:pPr algn="ctr"/>
            <a:r>
              <a:rPr lang="tr-TR" dirty="0"/>
              <a:t>500 mg Vankomisin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4172" y="3645024"/>
            <a:ext cx="4464496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10 ml   500 mg</a:t>
            </a:r>
          </a:p>
          <a:p>
            <a:pPr algn="ctr"/>
            <a:r>
              <a:rPr lang="tr-TR" u="sng" dirty="0"/>
              <a:t>  ?        60 mg</a:t>
            </a:r>
          </a:p>
          <a:p>
            <a:pPr algn="ctr"/>
            <a:endParaRPr lang="tr-TR" u="sng" dirty="0"/>
          </a:p>
          <a:p>
            <a:pPr algn="ctr"/>
            <a:r>
              <a:rPr lang="tr-TR" u="sng" dirty="0"/>
              <a:t>60*10</a:t>
            </a:r>
          </a:p>
          <a:p>
            <a:pPr algn="ctr"/>
            <a:r>
              <a:rPr lang="tr-TR" dirty="0"/>
              <a:t>500</a:t>
            </a:r>
          </a:p>
        </p:txBody>
      </p:sp>
      <p:sp>
        <p:nvSpPr>
          <p:cNvPr id="10" name="Oval 9"/>
          <p:cNvSpPr/>
          <p:nvPr/>
        </p:nvSpPr>
        <p:spPr>
          <a:xfrm>
            <a:off x="6742484" y="4941168"/>
            <a:ext cx="1584176" cy="93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/>
              <a:t>1.2 ml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4838F721-62F2-4624-809F-A9F48D259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549796" y="332656"/>
            <a:ext cx="4176464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Order</a:t>
            </a:r>
          </a:p>
          <a:p>
            <a:pPr algn="ctr"/>
            <a:r>
              <a:rPr lang="tr-TR" dirty="0"/>
              <a:t>Losec flk 40 mg 2*1 (IV)</a:t>
            </a:r>
          </a:p>
        </p:txBody>
      </p:sp>
      <p:sp>
        <p:nvSpPr>
          <p:cNvPr id="6" name="Oval 5"/>
          <p:cNvSpPr/>
          <p:nvPr/>
        </p:nvSpPr>
        <p:spPr>
          <a:xfrm>
            <a:off x="7606580" y="404664"/>
            <a:ext cx="4104456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Eczaneden gelen</a:t>
            </a:r>
          </a:p>
          <a:p>
            <a:pPr algn="ctr"/>
            <a:r>
              <a:rPr lang="tr-TR" dirty="0"/>
              <a:t>Lasix ampul 20 mg</a:t>
            </a:r>
          </a:p>
          <a:p>
            <a:pPr algn="ctr"/>
            <a:endParaRPr lang="tr-TR" u="sng" dirty="0"/>
          </a:p>
        </p:txBody>
      </p:sp>
      <p:pic>
        <p:nvPicPr>
          <p:cNvPr id="22532" name="Picture 4" descr="call me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8188" y="3573016"/>
            <a:ext cx="4248472" cy="2785855"/>
          </a:xfrm>
          <a:prstGeom prst="rect">
            <a:avLst/>
          </a:prstGeom>
          <a:noFill/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B4F0A7EB-B880-4DA8-86EA-D454128AF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i="1" dirty="0"/>
          </a:p>
        </p:txBody>
      </p:sp>
      <p:pic>
        <p:nvPicPr>
          <p:cNvPr id="3074" name="Picture 2" descr="sorusu olan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2044" y="908720"/>
            <a:ext cx="6858000" cy="51435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782044" y="1628800"/>
            <a:ext cx="86409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9262764" y="5733256"/>
            <a:ext cx="28803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A54DB6E8-C21F-4284-B733-2B968BF95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5735" y="1193800"/>
            <a:ext cx="10157354" cy="4470400"/>
          </a:xfrm>
        </p:spPr>
        <p:txBody>
          <a:bodyPr/>
          <a:lstStyle/>
          <a:p>
            <a:pPr algn="ctr">
              <a:buNone/>
            </a:pPr>
            <a:endParaRPr lang="tr-TR" i="1" dirty="0"/>
          </a:p>
          <a:p>
            <a:pPr algn="ctr">
              <a:buNone/>
            </a:pPr>
            <a:endParaRPr lang="tr-TR" i="1" dirty="0"/>
          </a:p>
          <a:p>
            <a:pPr algn="ctr">
              <a:buNone/>
            </a:pPr>
            <a:endParaRPr lang="tr-TR" sz="4000" b="1" i="1" dirty="0"/>
          </a:p>
          <a:p>
            <a:pPr algn="ctr">
              <a:buNone/>
            </a:pPr>
            <a:r>
              <a:rPr lang="tr-TR" sz="4000" b="1" i="1" dirty="0"/>
              <a:t>TEŞEKKÜRLER!...</a:t>
            </a:r>
          </a:p>
        </p:txBody>
      </p:sp>
      <p:sp>
        <p:nvSpPr>
          <p:cNvPr id="6" name="Rectangle 5"/>
          <p:cNvSpPr/>
          <p:nvPr/>
        </p:nvSpPr>
        <p:spPr>
          <a:xfrm>
            <a:off x="9262764" y="5733256"/>
            <a:ext cx="28803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A54DB6E8-C21F-4284-B733-2B968BF95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EN SIK KARŞIMIZA ÇIKAN ÜÇ TEMEL DOZ BİRİMİ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Courier New" pitchFamily="49" charset="0"/>
              <a:buChar char="o"/>
            </a:pPr>
            <a:r>
              <a:rPr lang="tr-TR" dirty="0"/>
              <a:t>Gram (gr)</a:t>
            </a:r>
          </a:p>
          <a:p>
            <a:pPr>
              <a:buFont typeface="Courier New" pitchFamily="49" charset="0"/>
              <a:buChar char="o"/>
            </a:pPr>
            <a:r>
              <a:rPr lang="tr-TR" dirty="0"/>
              <a:t>Miligram (mg)</a:t>
            </a:r>
          </a:p>
          <a:p>
            <a:pPr>
              <a:buFont typeface="Courier New" pitchFamily="49" charset="0"/>
              <a:buChar char="o"/>
            </a:pPr>
            <a:r>
              <a:rPr lang="tr-TR" dirty="0"/>
              <a:t>Mikrogram (mcg / µg)</a:t>
            </a:r>
          </a:p>
          <a:p>
            <a:pPr>
              <a:buFont typeface="Courier New" pitchFamily="49" charset="0"/>
              <a:buChar char="o"/>
            </a:pPr>
            <a:endParaRPr lang="tr-TR" dirty="0"/>
          </a:p>
          <a:p>
            <a:pPr algn="ctr">
              <a:buNone/>
            </a:pP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1989956" y="4077072"/>
            <a:ext cx="2232248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1 gr</a:t>
            </a:r>
            <a:r>
              <a:rPr lang="tr-TR" dirty="0"/>
              <a:t> </a:t>
            </a:r>
          </a:p>
        </p:txBody>
      </p:sp>
      <p:sp>
        <p:nvSpPr>
          <p:cNvPr id="5" name="Oval 4"/>
          <p:cNvSpPr/>
          <p:nvPr/>
        </p:nvSpPr>
        <p:spPr>
          <a:xfrm>
            <a:off x="5374332" y="4149080"/>
            <a:ext cx="2304256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1000 mg</a:t>
            </a:r>
            <a:r>
              <a:rPr lang="tr-TR" dirty="0"/>
              <a:t> </a:t>
            </a:r>
          </a:p>
        </p:txBody>
      </p:sp>
      <p:sp>
        <p:nvSpPr>
          <p:cNvPr id="6" name="Oval 5"/>
          <p:cNvSpPr/>
          <p:nvPr/>
        </p:nvSpPr>
        <p:spPr>
          <a:xfrm>
            <a:off x="8758708" y="4221088"/>
            <a:ext cx="223224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1000000 mcg</a:t>
            </a:r>
            <a:r>
              <a:rPr lang="tr-TR" dirty="0"/>
              <a:t>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FA508AF6-ECD5-4D89-BDBB-53877EF43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sz="2800" dirty="0"/>
          </a:p>
        </p:txBody>
      </p:sp>
      <p:sp>
        <p:nvSpPr>
          <p:cNvPr id="4" name="Oval 3"/>
          <p:cNvSpPr/>
          <p:nvPr/>
        </p:nvSpPr>
        <p:spPr>
          <a:xfrm>
            <a:off x="2205980" y="260648"/>
            <a:ext cx="7704856" cy="33843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r-TR" u="sng" dirty="0"/>
              <a:t>Örnek Soru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2 mg ilaç, kaç gr ve kaç mcg’dır?</a:t>
            </a:r>
          </a:p>
        </p:txBody>
      </p:sp>
      <p:sp>
        <p:nvSpPr>
          <p:cNvPr id="5" name="Rectangle 4"/>
          <p:cNvSpPr/>
          <p:nvPr/>
        </p:nvSpPr>
        <p:spPr>
          <a:xfrm>
            <a:off x="4222204" y="4077072"/>
            <a:ext cx="3816424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2/1000=</a:t>
            </a:r>
            <a:r>
              <a:rPr lang="tr-TR" u="sng" dirty="0"/>
              <a:t>0.02 gr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2*1000=</a:t>
            </a:r>
            <a:r>
              <a:rPr lang="tr-TR" u="sng" dirty="0"/>
              <a:t>2000 mcg</a:t>
            </a:r>
          </a:p>
        </p:txBody>
      </p:sp>
      <p:sp>
        <p:nvSpPr>
          <p:cNvPr id="6" name="Down Arrow 5"/>
          <p:cNvSpPr/>
          <p:nvPr/>
        </p:nvSpPr>
        <p:spPr>
          <a:xfrm>
            <a:off x="5950396" y="3573016"/>
            <a:ext cx="432048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F8280D8B-9004-4F13-9ABE-C2A8D9033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CC – ML KAVRAMI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endParaRPr lang="tr-TR" dirty="0"/>
          </a:p>
          <a:p>
            <a:pPr>
              <a:buFont typeface="Courier New" pitchFamily="49" charset="0"/>
              <a:buChar char="o"/>
            </a:pPr>
            <a:r>
              <a:rPr lang="tr-TR" dirty="0"/>
              <a:t>cc il ml, aynı değeri ifade eder.</a:t>
            </a:r>
          </a:p>
          <a:p>
            <a:pPr>
              <a:buFont typeface="Courier New" pitchFamily="49" charset="0"/>
              <a:buChar char="o"/>
            </a:pPr>
            <a:endParaRPr lang="tr-TR" dirty="0"/>
          </a:p>
          <a:p>
            <a:pPr>
              <a:buFont typeface="Courier New" pitchFamily="49" charset="0"/>
              <a:buChar char="o"/>
            </a:pPr>
            <a:r>
              <a:rPr lang="tr-TR" dirty="0"/>
              <a:t>ml ile </a:t>
            </a:r>
            <a:r>
              <a:rPr lang="tr-TR"/>
              <a:t>mg aynı </a:t>
            </a:r>
            <a:r>
              <a:rPr lang="tr-TR" dirty="0"/>
              <a:t>değerler değildir.</a:t>
            </a:r>
          </a:p>
        </p:txBody>
      </p:sp>
      <p:pic>
        <p:nvPicPr>
          <p:cNvPr id="1028" name="Picture 4" descr="enjektÃ¶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2644" y="1988840"/>
            <a:ext cx="2407477" cy="3459932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3F1A650-10B7-406B-8082-9E84857D1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837828" y="332656"/>
            <a:ext cx="165618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 cc</a:t>
            </a:r>
          </a:p>
        </p:txBody>
      </p:sp>
      <p:sp>
        <p:nvSpPr>
          <p:cNvPr id="7" name="Oval 6"/>
          <p:cNvSpPr/>
          <p:nvPr/>
        </p:nvSpPr>
        <p:spPr>
          <a:xfrm>
            <a:off x="3142084" y="1556792"/>
            <a:ext cx="165618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10 dzy</a:t>
            </a:r>
          </a:p>
        </p:txBody>
      </p:sp>
      <p:sp>
        <p:nvSpPr>
          <p:cNvPr id="8" name="Oval 7"/>
          <p:cNvSpPr/>
          <p:nvPr/>
        </p:nvSpPr>
        <p:spPr>
          <a:xfrm>
            <a:off x="5734372" y="2852936"/>
            <a:ext cx="1728192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100 IU</a:t>
            </a:r>
          </a:p>
        </p:txBody>
      </p:sp>
      <p:sp>
        <p:nvSpPr>
          <p:cNvPr id="9" name="Oval 8"/>
          <p:cNvSpPr/>
          <p:nvPr/>
        </p:nvSpPr>
        <p:spPr>
          <a:xfrm>
            <a:off x="8614692" y="4365104"/>
            <a:ext cx="165618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20 dml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BA1165E4-18C5-466B-A0C6-A8D1BB139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50867" cy="7647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SIVI İLAÇLARIN SULANDIRILMASI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1701800"/>
            <a:ext cx="5985215" cy="4470400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>
              <a:buFont typeface="Courier New" pitchFamily="49" charset="0"/>
              <a:buChar char="o"/>
            </a:pPr>
            <a:r>
              <a:rPr lang="tr-TR" dirty="0"/>
              <a:t>Ulcran ampulü 10 cc’ye tamamlarsak, cc’de kaç mg Ulcran elde etmiş oluruz? </a:t>
            </a:r>
          </a:p>
        </p:txBody>
      </p:sp>
      <p:pic>
        <p:nvPicPr>
          <p:cNvPr id="21506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2644" y="2132856"/>
            <a:ext cx="3840163" cy="3200401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08CF355-F19C-4D90-A051-6C1D477BC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Yüzdeli İlaçlarda cc’deki Etken Maddenin Hesaplanması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6060" y="1844824"/>
            <a:ext cx="6921319" cy="447040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r-TR" dirty="0"/>
              <a:t>Yüzdeli ilaçlarda, yüzde olarak verilen sayının 10 ile çarpılmış hali, 1 cc’de bulunan ilacın mg değeridir.</a:t>
            </a:r>
          </a:p>
          <a:p>
            <a:pPr>
              <a:buFont typeface="Courier New" pitchFamily="49" charset="0"/>
              <a:buChar char="o"/>
            </a:pPr>
            <a:endParaRPr lang="tr-TR" dirty="0"/>
          </a:p>
          <a:p>
            <a:pPr>
              <a:buNone/>
            </a:pPr>
            <a:r>
              <a:rPr lang="tr-TR" u="sng" dirty="0"/>
              <a:t>Örneğin</a:t>
            </a:r>
            <a:r>
              <a:rPr lang="tr-TR" dirty="0"/>
              <a:t>;</a:t>
            </a:r>
          </a:p>
          <a:p>
            <a:pPr algn="r">
              <a:buNone/>
            </a:pPr>
            <a:r>
              <a:rPr lang="tr-TR" dirty="0"/>
              <a:t>2*10 = 20 mg/cc’dir.</a:t>
            </a:r>
          </a:p>
        </p:txBody>
      </p:sp>
      <p:pic>
        <p:nvPicPr>
          <p:cNvPr id="20482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4252" y="3212976"/>
            <a:ext cx="2057406" cy="2248794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E666AD9-2C93-4AEB-96CC-3C5634D2B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048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dirty="0"/>
              <a:t>DOĞRU ORANTI KULLANILARAK İLAÇ DOZU HESAPLAMA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Eldeki doz              Eldeki miktar </a:t>
            </a:r>
          </a:p>
          <a:p>
            <a:pPr>
              <a:buNone/>
            </a:pPr>
            <a:r>
              <a:rPr lang="tr-TR" dirty="0"/>
              <a:t>İstenilen doz          İstenilen miktar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     400 mg                200 ml</a:t>
            </a:r>
          </a:p>
          <a:p>
            <a:pPr>
              <a:buNone/>
            </a:pPr>
            <a:r>
              <a:rPr lang="tr-TR" dirty="0"/>
              <a:t>      75 mg                  ???</a:t>
            </a:r>
          </a:p>
          <a:p>
            <a:pPr>
              <a:buNone/>
            </a:pPr>
            <a:r>
              <a:rPr lang="tr-TR" dirty="0"/>
              <a:t>                200x75                         </a:t>
            </a:r>
          </a:p>
          <a:p>
            <a:pPr>
              <a:buNone/>
            </a:pPr>
            <a:r>
              <a:rPr lang="tr-TR" dirty="0"/>
              <a:t>                   400</a:t>
            </a:r>
          </a:p>
        </p:txBody>
      </p:sp>
      <p:pic>
        <p:nvPicPr>
          <p:cNvPr id="4" name="Picture 3" descr="Ä°lgili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4652" y="1124744"/>
            <a:ext cx="252028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046740" y="2420888"/>
            <a:ext cx="936104" cy="108012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X ilacı</a:t>
            </a:r>
          </a:p>
          <a:p>
            <a:pPr algn="ctr"/>
            <a:r>
              <a:rPr lang="tr-TR" sz="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400 mg/200 ml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8110636" y="3068960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9910836" y="3068960"/>
            <a:ext cx="936105" cy="0"/>
          </a:xfrm>
          <a:prstGeom prst="straightConnector1">
            <a:avLst/>
          </a:prstGeom>
          <a:ln w="12700" cmpd="dbl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854051" y="1700808"/>
            <a:ext cx="108012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142083" y="1700808"/>
            <a:ext cx="792089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6886500" y="2780928"/>
            <a:ext cx="115212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/>
              <a:t>Eldeki doz</a:t>
            </a:r>
          </a:p>
        </p:txBody>
      </p:sp>
      <p:sp>
        <p:nvSpPr>
          <p:cNvPr id="36" name="Oval 35"/>
          <p:cNvSpPr/>
          <p:nvPr/>
        </p:nvSpPr>
        <p:spPr>
          <a:xfrm>
            <a:off x="10918948" y="2780928"/>
            <a:ext cx="100811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/>
              <a:t>Eldeki miktar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966620" y="4653136"/>
            <a:ext cx="3024336" cy="18722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tr-TR" sz="2000" u="sng" dirty="0">
              <a:solidFill>
                <a:schemeClr val="tx1"/>
              </a:solidFill>
            </a:endParaRPr>
          </a:p>
          <a:p>
            <a:pPr algn="ctr"/>
            <a:r>
              <a:rPr lang="tr-TR" sz="2000" u="sng" dirty="0">
                <a:solidFill>
                  <a:schemeClr val="tx1"/>
                </a:solidFill>
              </a:rPr>
              <a:t>Dr. orderı</a:t>
            </a:r>
          </a:p>
          <a:p>
            <a:endParaRPr lang="tr-TR" sz="2000" dirty="0">
              <a:solidFill>
                <a:schemeClr val="tx1"/>
              </a:solidFill>
            </a:endParaRPr>
          </a:p>
          <a:p>
            <a:pPr algn="ctr"/>
            <a:r>
              <a:rPr lang="tr-TR" sz="2000" dirty="0">
                <a:solidFill>
                  <a:schemeClr val="tx1"/>
                </a:solidFill>
              </a:rPr>
              <a:t>2 x 75 mg IV inf.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1125860" y="2492896"/>
            <a:ext cx="52565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Down Arrow 43"/>
          <p:cNvSpPr/>
          <p:nvPr/>
        </p:nvSpPr>
        <p:spPr>
          <a:xfrm>
            <a:off x="3430116" y="2636912"/>
            <a:ext cx="288032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6" name="Straight Connector 45"/>
          <p:cNvCxnSpPr/>
          <p:nvPr/>
        </p:nvCxnSpPr>
        <p:spPr>
          <a:xfrm>
            <a:off x="2998068" y="4149080"/>
            <a:ext cx="1152128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2998068" y="4149080"/>
            <a:ext cx="108012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557908" y="4941168"/>
            <a:ext cx="360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422004" y="5517232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006180" y="5445224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006180" y="55892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>
            <a:off x="4366220" y="5085184"/>
            <a:ext cx="1512168" cy="7920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tx1"/>
                </a:solidFill>
              </a:rPr>
              <a:t>37.5 ml</a:t>
            </a:r>
          </a:p>
        </p:txBody>
      </p:sp>
      <p:pic>
        <p:nvPicPr>
          <p:cNvPr id="21" name="Resim 20">
            <a:extLst>
              <a:ext uri="{FF2B5EF4-FFF2-40B4-BE49-F238E27FC236}">
                <a16:creationId xmlns:a16="http://schemas.microsoft.com/office/drawing/2014/main" xmlns="" id="{2C3BBAC4-A7BA-42A0-9F29-1AA01C0B3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549796" y="332656"/>
            <a:ext cx="4176464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Order </a:t>
            </a:r>
          </a:p>
          <a:p>
            <a:r>
              <a:rPr lang="tr-TR" dirty="0"/>
              <a:t>Prednol 60 mg (IM)</a:t>
            </a:r>
          </a:p>
        </p:txBody>
      </p:sp>
      <p:sp>
        <p:nvSpPr>
          <p:cNvPr id="6" name="Oval 5"/>
          <p:cNvSpPr/>
          <p:nvPr/>
        </p:nvSpPr>
        <p:spPr>
          <a:xfrm>
            <a:off x="7606580" y="404664"/>
            <a:ext cx="4104456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u="sng" dirty="0"/>
              <a:t>Eczaneden gelen</a:t>
            </a:r>
          </a:p>
          <a:p>
            <a:pPr algn="ctr"/>
            <a:r>
              <a:rPr lang="tr-TR" dirty="0"/>
              <a:t>80 mg Prednol/5ml</a:t>
            </a:r>
          </a:p>
        </p:txBody>
      </p:sp>
      <p:sp>
        <p:nvSpPr>
          <p:cNvPr id="7" name="Rectangle 6"/>
          <p:cNvSpPr/>
          <p:nvPr/>
        </p:nvSpPr>
        <p:spPr>
          <a:xfrm>
            <a:off x="3934172" y="3645024"/>
            <a:ext cx="4464496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 ml   80 mg</a:t>
            </a:r>
          </a:p>
          <a:p>
            <a:pPr algn="ctr"/>
            <a:r>
              <a:rPr lang="tr-TR" u="sng" dirty="0"/>
              <a:t>  ?      60 mg</a:t>
            </a:r>
          </a:p>
          <a:p>
            <a:pPr algn="ctr"/>
            <a:endParaRPr lang="tr-TR" u="sng" dirty="0"/>
          </a:p>
          <a:p>
            <a:pPr algn="ctr"/>
            <a:r>
              <a:rPr lang="tr-TR" u="sng" dirty="0"/>
              <a:t>60*5</a:t>
            </a:r>
          </a:p>
          <a:p>
            <a:pPr algn="ctr"/>
            <a:r>
              <a:rPr lang="tr-TR" dirty="0"/>
              <a:t>80</a:t>
            </a:r>
          </a:p>
        </p:txBody>
      </p:sp>
      <p:sp>
        <p:nvSpPr>
          <p:cNvPr id="10" name="Oval 9"/>
          <p:cNvSpPr/>
          <p:nvPr/>
        </p:nvSpPr>
        <p:spPr>
          <a:xfrm>
            <a:off x="6742484" y="4941168"/>
            <a:ext cx="1584176" cy="93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/>
              <a:t>3.75 ml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9238A3DA-2F77-43D1-ACB3-3C2201836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271</Words>
  <Application>Microsoft Office PowerPoint</Application>
  <PresentationFormat>Custom</PresentationFormat>
  <Paragraphs>96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İLAÇ HESAPLAMALARI</vt:lpstr>
      <vt:lpstr>EN SIK KARŞIMIZA ÇIKAN ÜÇ TEMEL DOZ BİRİMİ</vt:lpstr>
      <vt:lpstr>PowerPoint Presentation</vt:lpstr>
      <vt:lpstr>CC – ML KAVRAMI</vt:lpstr>
      <vt:lpstr>PowerPoint Presentation</vt:lpstr>
      <vt:lpstr>SIVI İLAÇLARIN SULANDIRILMASI</vt:lpstr>
      <vt:lpstr>Yüzdeli İlaçlarda cc’deki Etken Maddenin Hesaplanması</vt:lpstr>
      <vt:lpstr>PowerPoint Presentation</vt:lpstr>
      <vt:lpstr>ÖRNEKLER</vt:lpstr>
      <vt:lpstr>ÖRNEKLER</vt:lpstr>
      <vt:lpstr>ÖRNEKLER</vt:lpstr>
      <vt:lpstr>ÖRNEKLER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2018-06-08T07:37:38Z</dcterms:created>
  <dcterms:modified xsi:type="dcterms:W3CDTF">2023-08-24T13:40:22Z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