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310" r:id="rId4"/>
    <p:sldId id="260" r:id="rId5"/>
    <p:sldId id="320" r:id="rId6"/>
    <p:sldId id="311" r:id="rId7"/>
    <p:sldId id="317" r:id="rId8"/>
    <p:sldId id="264" r:id="rId9"/>
    <p:sldId id="312" r:id="rId10"/>
    <p:sldId id="306" r:id="rId11"/>
    <p:sldId id="319" r:id="rId12"/>
    <p:sldId id="318" r:id="rId13"/>
    <p:sldId id="308" r:id="rId14"/>
    <p:sldId id="265" r:id="rId15"/>
    <p:sldId id="321" r:id="rId16"/>
    <p:sldId id="322" r:id="rId17"/>
    <p:sldId id="313" r:id="rId18"/>
    <p:sldId id="314" r:id="rId19"/>
    <p:sldId id="315" r:id="rId20"/>
    <p:sldId id="316" r:id="rId21"/>
    <p:sldId id="309" r:id="rId22"/>
    <p:sldId id="304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2955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2026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32713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8966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2176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5932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6418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8834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2159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50231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7044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5386B-9623-4EED-918F-4A1BA18A2BAD}" type="datetimeFigureOut">
              <a:rPr lang="tr-TR" smtClean="0"/>
              <a:pPr/>
              <a:t>15/05/2025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4718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+mn-lt"/>
              </a:rPr>
              <a:t>ÇALIŞAN SAĞLIĞI </a:t>
            </a:r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B64D5E64-6A1D-4CD3-8794-5DE76C5C6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705373" cy="548680"/>
          </a:xfrm>
          <a:prstGeom prst="rect">
            <a:avLst/>
          </a:prstGeom>
        </p:spPr>
      </p:pic>
      <p:sp>
        <p:nvSpPr>
          <p:cNvPr id="5" name="Alt Başlık 4">
            <a:extLst>
              <a:ext uri="{FF2B5EF4-FFF2-40B4-BE49-F238E27FC236}">
                <a16:creationId xmlns="" xmlns:a16="http://schemas.microsoft.com/office/drawing/2014/main" id="{47E99EA9-F332-4F92-9485-5B4EBFF36EB0}"/>
              </a:ext>
            </a:extLst>
          </p:cNvPr>
          <p:cNvSpPr txBox="1">
            <a:spLocks/>
          </p:cNvSpPr>
          <p:nvPr/>
        </p:nvSpPr>
        <p:spPr>
          <a:xfrm>
            <a:off x="3428992" y="5072074"/>
            <a:ext cx="4643470" cy="1309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spcBef>
                <a:spcPts val="1000"/>
              </a:spcBef>
              <a:buNone/>
            </a:pPr>
            <a:r>
              <a:rPr lang="tr-TR" b="1" dirty="0" smtClean="0">
                <a:solidFill>
                  <a:prstClr val="black"/>
                </a:solidFill>
              </a:rPr>
              <a:t>ŞENNUR SARIKAYA</a:t>
            </a:r>
          </a:p>
          <a:p>
            <a:pPr marL="0" indent="0" algn="r">
              <a:lnSpc>
                <a:spcPct val="90000"/>
              </a:lnSpc>
              <a:spcBef>
                <a:spcPts val="1000"/>
              </a:spcBef>
              <a:buNone/>
            </a:pPr>
            <a:r>
              <a:rPr lang="tr-TR" b="1" dirty="0" smtClean="0">
                <a:solidFill>
                  <a:prstClr val="black"/>
                </a:solidFill>
              </a:rPr>
              <a:t>İŞYERİ </a:t>
            </a:r>
            <a:r>
              <a:rPr lang="tr-TR" b="1" dirty="0">
                <a:solidFill>
                  <a:prstClr val="black"/>
                </a:solidFill>
              </a:rPr>
              <a:t>HEMŞİRESİ</a:t>
            </a:r>
          </a:p>
          <a:p>
            <a:endParaRPr lang="tr-TR" dirty="0"/>
          </a:p>
        </p:txBody>
      </p:sp>
      <p:pic>
        <p:nvPicPr>
          <p:cNvPr id="1026" name="Picture 2" descr="C:\Users\HIS1222GYBHm\Downloads\saglik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1457"/>
            <a:ext cx="6624736" cy="33064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1142984"/>
            <a:ext cx="7758138" cy="100013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KAN VE VÜCUT SIVILARINA MARUZ KALMA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2357430"/>
            <a:ext cx="4286280" cy="407196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KAN,İDRAR,HASTANIN TÜKRÜK SALGISI GİBİ VÜCUT SIVILARININ GÖZ AĞIZ BURUNA SIÇRAMASI DURUMUDUR. İS SAĞLIĞI BİRİMİNE BİLDİRİLMESİ GEREKLİDİR. </a:t>
            </a:r>
            <a:endParaRPr lang="en-US" dirty="0"/>
          </a:p>
        </p:txBody>
      </p:sp>
      <p:pic>
        <p:nvPicPr>
          <p:cNvPr id="7170" name="Picture 2" descr="C:\Users\HIS2001\Downloads\4463a6eebc638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285992"/>
            <a:ext cx="3214710" cy="4062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43050"/>
            <a:ext cx="7429520" cy="500066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    Hastane içerisinde aşağıdaki durumların belirmesi halinde “</a:t>
            </a:r>
            <a:r>
              <a:rPr lang="tr-TR" dirty="0" smtClean="0">
                <a:solidFill>
                  <a:srgbClr val="FF0000"/>
                </a:solidFill>
              </a:rPr>
              <a:t>TURUNCU KOD</a:t>
            </a:r>
            <a:r>
              <a:rPr lang="tr-TR" dirty="0" smtClean="0"/>
              <a:t>” çağrısı yapılır.Dahili telefonlardan 6666 aranarak yer ve kod bilgisi verilir. </a:t>
            </a:r>
          </a:p>
          <a:p>
            <a:pPr>
              <a:buNone/>
            </a:pPr>
            <a:r>
              <a:rPr lang="tr-TR" dirty="0" smtClean="0"/>
              <a:t>• </a:t>
            </a:r>
            <a:r>
              <a:rPr lang="tr-TR" dirty="0" smtClean="0"/>
              <a:t>Uzun süreli ve hastanenin işleyişini olumsuz etkileyecek teknik arızalar (uzun süreli elektrik ve su kesintileri, jeneratör arızaları, kazan patlamaları vb. teknik arızalar)</a:t>
            </a:r>
          </a:p>
          <a:p>
            <a:pPr>
              <a:buNone/>
            </a:pPr>
            <a:r>
              <a:rPr lang="tr-TR" dirty="0" smtClean="0"/>
              <a:t> • Zararlı kimyasalların çevreye yayılması </a:t>
            </a:r>
          </a:p>
          <a:p>
            <a:pPr>
              <a:buNone/>
            </a:pPr>
            <a:r>
              <a:rPr lang="tr-TR" dirty="0" smtClean="0"/>
              <a:t>• </a:t>
            </a:r>
            <a:r>
              <a:rPr lang="tr-TR" dirty="0" err="1" smtClean="0"/>
              <a:t>Enfekte</a:t>
            </a:r>
            <a:r>
              <a:rPr lang="tr-TR" dirty="0" smtClean="0"/>
              <a:t> materyallerin çevreye yayılması</a:t>
            </a:r>
            <a:endParaRPr lang="tr-T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0042"/>
            <a:ext cx="7143768" cy="107157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TEHLİKELİ KİMYASALLARA MARUZİYET TURUNCU </a:t>
            </a:r>
            <a:r>
              <a:rPr lang="tr-TR" sz="3600" b="1" dirty="0" smtClean="0">
                <a:solidFill>
                  <a:srgbClr val="FF0000"/>
                </a:solidFill>
              </a:rPr>
              <a:t>KOD UYGULAMASI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5" name="Picture 3" descr="C:\Users\HIS2001\Downloads\download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1785926"/>
            <a:ext cx="2000232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6996415-62A5-43EA-BCA6-6178D5B170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050" b="18500"/>
          <a:stretch/>
        </p:blipFill>
        <p:spPr>
          <a:xfrm>
            <a:off x="2928927" y="0"/>
            <a:ext cx="6215074" cy="68580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5 Başlık"/>
          <p:cNvSpPr>
            <a:spLocks noGrp="1"/>
          </p:cNvSpPr>
          <p:nvPr>
            <p:ph type="title"/>
          </p:nvPr>
        </p:nvSpPr>
        <p:spPr>
          <a:xfrm>
            <a:off x="0" y="1928802"/>
            <a:ext cx="3114668" cy="3286148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ACİL DURUM KODLARI </a:t>
            </a:r>
            <a:endParaRPr lang="tr-T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5829312" cy="1143008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DÜŞEN  ÇALIŞAN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5114932" cy="3911609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HASTANE İÇERİSİNDE MEYDANA GELDİĞİNDE , İŞ KAZASI TUTANAĞI İLE BİRLİKTE ACİL SERVİSE BAŞVURULMASI GEREKLİDİR. BİRİM SORUMLUSU TARAFINDAN OLAY BİLDİRİM YAPILIR. OLAYIN DETAYI İNCELENİR . GEREKLİ ÖNLEMLER ALINIR.</a:t>
            </a:r>
            <a:endParaRPr lang="en-US" dirty="0"/>
          </a:p>
        </p:txBody>
      </p:sp>
      <p:pic>
        <p:nvPicPr>
          <p:cNvPr id="5122" name="Picture 2" descr="C:\Users\HIS2001\Download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1" y="1571612"/>
            <a:ext cx="3013990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4471990" cy="1357322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ÇALIŞANLARA YÖNELİK ŞİDDET </a:t>
            </a:r>
            <a:r>
              <a:rPr lang="tr-TR" sz="3200" b="1" dirty="0" smtClean="0">
                <a:solidFill>
                  <a:srgbClr val="FF0000"/>
                </a:solidFill>
              </a:rPr>
              <a:t/>
            </a:r>
            <a:br>
              <a:rPr lang="tr-TR" sz="3200" b="1" dirty="0" smtClean="0">
                <a:solidFill>
                  <a:srgbClr val="FF0000"/>
                </a:solidFill>
              </a:rPr>
            </a:br>
            <a:endParaRPr lang="en-US" sz="3200" dirty="0"/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F359D898-52DB-4455-A646-893F6A355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  <p:pic>
        <p:nvPicPr>
          <p:cNvPr id="4098" name="Picture 2" descr="C:\Users\HIS2001\Downloads\BEYAZ+KOD+1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571612"/>
            <a:ext cx="4106829" cy="4275395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42910" y="2428868"/>
            <a:ext cx="4286280" cy="3429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BEYAZ KOD SAĞLIK</a:t>
            </a:r>
            <a:r>
              <a:rPr kumimoji="0" lang="tr-TR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ÇALIŞANLARININ SÖZEL VEYA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FİZİKSEL ŞİDDETE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MARUZ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KALDIĞINDA KULLANILAN ACİL DURUM YÖNETİM ARACIDIR.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631844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RADYASYON GÜVENLİĞİ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785926"/>
            <a:ext cx="8286808" cy="43402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 Hastanemizde ;</a:t>
            </a:r>
          </a:p>
          <a:p>
            <a:pPr>
              <a:buNone/>
            </a:pPr>
            <a:r>
              <a:rPr lang="tr-TR" b="1" dirty="0" smtClean="0"/>
              <a:t>    Radyoloji ,Radyoterapi,Nükleer Tıp,Koroner Anjiyografi </a:t>
            </a:r>
            <a:r>
              <a:rPr lang="tr-TR" dirty="0" smtClean="0"/>
              <a:t>ünitelerinde bulunan personeller radyoaktif maddeye </a:t>
            </a:r>
            <a:r>
              <a:rPr lang="tr-TR" dirty="0" err="1" smtClean="0"/>
              <a:t>maruziyet</a:t>
            </a:r>
            <a:r>
              <a:rPr lang="tr-TR" dirty="0" smtClean="0"/>
              <a:t> sebebiyle </a:t>
            </a:r>
            <a:r>
              <a:rPr lang="tr-TR" dirty="0" err="1" smtClean="0"/>
              <a:t>dozimetre</a:t>
            </a:r>
            <a:r>
              <a:rPr lang="tr-TR" dirty="0" smtClean="0"/>
              <a:t> kullanımı ,şua izni ve özel sağlık taramalarıyla yıllık kontrolleri yapılmaktadır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285860"/>
            <a:ext cx="8186766" cy="500066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FF0000"/>
                </a:solidFill>
              </a:rPr>
              <a:t>Peki radyasyon çalışanı değilsek nasıl korunacağız?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857364"/>
            <a:ext cx="9144000" cy="5000636"/>
          </a:xfrm>
        </p:spPr>
        <p:txBody>
          <a:bodyPr>
            <a:noAutofit/>
          </a:bodyPr>
          <a:lstStyle/>
          <a:p>
            <a:r>
              <a:rPr lang="tr-TR" sz="2400" dirty="0" smtClean="0"/>
              <a:t>Öncelikle hangi cihazda radyasyon bulunur bilmemiz gerekir. Tomografi(BT) Röntgen cihazlarında radyasyon bulunmaktadır.</a:t>
            </a:r>
          </a:p>
          <a:p>
            <a:r>
              <a:rPr lang="tr-TR" sz="2400" dirty="0" err="1" smtClean="0"/>
              <a:t>Portabl</a:t>
            </a:r>
            <a:r>
              <a:rPr lang="tr-TR" sz="2400" dirty="0" smtClean="0"/>
              <a:t> Röntgen cihazı ile servislerde çekim sırasında en az 3 metre uzakta kalmak sizi radyasyondan koruyacaktır. 3 metre mesafesine uyulamayacak durumlarda Kişisel Koruyucu Ekipman kullanılmazı gereklidir.</a:t>
            </a:r>
          </a:p>
          <a:p>
            <a:r>
              <a:rPr lang="tr-TR" sz="2400" dirty="0" smtClean="0"/>
              <a:t>Sıklıkla yanlış bilinen MR cihazında radyasyon olduğunu düşünmektir. MR cihazı manyetik rezonans yani mıknatıs etkisi ile çalışmaktadır . Metal olan tüm ekipmanları çekerek hasta,personel,cihaz güvenliği konusunda tehlike oluşturmaktadır. </a:t>
            </a:r>
            <a:r>
              <a:rPr lang="tr-TR" sz="2400" dirty="0" err="1" smtClean="0"/>
              <a:t>Mr</a:t>
            </a:r>
            <a:r>
              <a:rPr lang="tr-TR" sz="2400" dirty="0" smtClean="0"/>
              <a:t> birimine sedye , sandalye ,serum askılığı , </a:t>
            </a:r>
            <a:r>
              <a:rPr lang="tr-TR" sz="2400" dirty="0" err="1" smtClean="0"/>
              <a:t>mr</a:t>
            </a:r>
            <a:r>
              <a:rPr lang="tr-TR" sz="2400" dirty="0" smtClean="0"/>
              <a:t> uyumsuz kal pili ,</a:t>
            </a:r>
            <a:r>
              <a:rPr lang="tr-TR" sz="2400" dirty="0" err="1" smtClean="0"/>
              <a:t>implant</a:t>
            </a:r>
            <a:r>
              <a:rPr lang="tr-TR" sz="2400" dirty="0" smtClean="0"/>
              <a:t> ,saat ,kredi-bankamatik kartı,cep telefonu ile girilmemelidir.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07157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NUCLEUS OLAY BİLDİRİMİ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HIS2001\Downloads\WhatsApp Image 2023-10-19 at 10.58.0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4940"/>
            <a:ext cx="9144000" cy="5003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HIS2001\Downloads\WhatsApp Image 2023-10-19 at 11.01.3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 descr="C:\Users\HIS2001\Downloads\WhatsApp Image 2023-10-19 at 11.04.2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857256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NELER YAPARIZ?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443" y="2500305"/>
            <a:ext cx="8329642" cy="435769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Clr>
                <a:srgbClr val="FF0000"/>
              </a:buClr>
              <a:buNone/>
            </a:pPr>
            <a:r>
              <a:rPr lang="tr-TR" altLang="tr-TR" sz="3000" dirty="0" smtClean="0"/>
              <a:t> -İŞE GİRİŞ MUAYENESİ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None/>
            </a:pPr>
            <a:r>
              <a:rPr lang="tr-TR" altLang="tr-TR" sz="3000" dirty="0" smtClean="0"/>
              <a:t>-YILLIK PERİYODİK MUAYENE 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None/>
            </a:pPr>
            <a:r>
              <a:rPr lang="tr-TR" altLang="tr-TR" sz="3000" dirty="0" smtClean="0"/>
              <a:t>-ÖZELLİKLİ BİRİMLERİN SAĞLIK GÖZETİMİ (RADYASYON)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None/>
            </a:pPr>
            <a:r>
              <a:rPr lang="tr-TR" altLang="tr-TR" sz="3000" dirty="0" smtClean="0"/>
              <a:t>-BULAŞICI HASTALIKLARIN ÖNLENMESİ 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None/>
            </a:pPr>
            <a:r>
              <a:rPr lang="tr-TR" altLang="tr-TR" sz="3000" dirty="0" smtClean="0"/>
              <a:t>-AŞILAMA (HEPATİT B /TETANOZ)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None/>
            </a:pPr>
            <a:r>
              <a:rPr lang="tr-TR" altLang="tr-TR" sz="3000" dirty="0" smtClean="0"/>
              <a:t>-İŞ KAZALARININ TAKİBİ ,BELGELENDİRİLMESİ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None/>
            </a:pPr>
            <a:r>
              <a:rPr lang="tr-TR" altLang="tr-TR" sz="3000" dirty="0" smtClean="0"/>
              <a:t>-İŞ KAZALARININ ÖNLENMESİ 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None/>
            </a:pPr>
            <a:endParaRPr lang="tr-TR" altLang="tr-TR" sz="3000" dirty="0" smtClean="0"/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FE938359-C7A5-47F2-8D9A-2B376BEBC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HIS2001\Downloads\WhatsApp Image 2023-10-19 at 11.05.4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4890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SONUÇ OLARAK;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3200" dirty="0" smtClean="0"/>
              <a:t>KENDİNİZİ KORUYUN.</a:t>
            </a:r>
            <a:br>
              <a:rPr lang="tr-TR" sz="3200" dirty="0" smtClean="0"/>
            </a:br>
            <a:r>
              <a:rPr lang="tr-TR" sz="3200" dirty="0" smtClean="0"/>
              <a:t>GÜVENLİ ÇALIŞMA ORTAMI OLUŞTURUN.</a:t>
            </a:r>
            <a:br>
              <a:rPr lang="tr-TR" sz="3200" dirty="0" smtClean="0"/>
            </a:br>
            <a:r>
              <a:rPr lang="tr-TR" sz="3200" dirty="0" smtClean="0"/>
              <a:t>RİSK VARSA BİLDİRİN. </a:t>
            </a:r>
            <a:br>
              <a:rPr lang="tr-TR" sz="3200" dirty="0" smtClean="0"/>
            </a:br>
            <a:r>
              <a:rPr lang="tr-TR" sz="3200" dirty="0" smtClean="0"/>
              <a:t>MARUZİYET VARSA BİLDİRİN. </a:t>
            </a:r>
            <a:br>
              <a:rPr lang="tr-TR" sz="3200" dirty="0" smtClean="0"/>
            </a:br>
            <a:r>
              <a:rPr lang="tr-TR" sz="3200" dirty="0" smtClean="0"/>
              <a:t>EĞİTİMLERE KATILIN VE ÖNERİLERİ UYGULAYIN.</a:t>
            </a:r>
            <a:br>
              <a:rPr lang="tr-TR" sz="3200" dirty="0" smtClean="0"/>
            </a:b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31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sz="5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tr-TR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</a:p>
          <a:p>
            <a:pPr algn="ctr">
              <a:buNone/>
            </a:pPr>
            <a:r>
              <a:rPr lang="tr-TR" sz="54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TEŞEKKÜRLER</a:t>
            </a:r>
            <a:endParaRPr 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://www.ankaraka.org.tr/tr/images/content/pages/proje-uygula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786058"/>
            <a:ext cx="2095500" cy="2095501"/>
          </a:xfrm>
          <a:prstGeom prst="rect">
            <a:avLst/>
          </a:prstGeom>
          <a:noFill/>
        </p:spPr>
      </p:pic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77F645EE-994C-4C5A-A869-CCA2FC9D6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IS2001\Downloads\kesici-delici-alet-yaralanmalarına-iliskin-2-yeni-yay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8643998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143008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İŞ KAZALARI 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2143116"/>
            <a:ext cx="8215338" cy="450059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r>
              <a:rPr lang="tr-TR" altLang="tr-TR" sz="2400" dirty="0" smtClean="0"/>
              <a:t>-</a:t>
            </a:r>
            <a:r>
              <a:rPr lang="tr-TR" altLang="tr-TR" sz="2800" dirty="0" smtClean="0"/>
              <a:t>KESİCİ DELİCİ ALET YARALANMASI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r>
              <a:rPr lang="tr-TR" altLang="tr-TR" sz="2800" dirty="0" smtClean="0"/>
              <a:t>-KAN VE VÜCUT SIVILARINA MARUZİYET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r>
              <a:rPr lang="tr-TR" altLang="tr-TR" sz="2800" dirty="0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r>
              <a:rPr lang="tr-TR" altLang="tr-TR" sz="2800" dirty="0" smtClean="0"/>
              <a:t>-DÜŞEN ÇALIŞAN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r>
              <a:rPr lang="tr-TR" altLang="tr-TR" sz="2800" dirty="0" smtClean="0"/>
              <a:t>-TEHLİKELİ KİMYASAL MADDEYE MARUZİYET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r>
              <a:rPr lang="tr-TR" altLang="tr-TR" sz="2800" dirty="0" smtClean="0"/>
              <a:t>-ÇALIŞANLARA YÖNELİK ŞİDDET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endParaRPr lang="tr-TR" altLang="tr-TR" sz="2800" dirty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None/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altLang="tr-TR" sz="2400" dirty="0"/>
          </a:p>
        </p:txBody>
      </p:sp>
      <p:pic>
        <p:nvPicPr>
          <p:cNvPr id="5" name="Resim 4">
            <a:extLst>
              <a:ext uri="{FF2B5EF4-FFF2-40B4-BE49-F238E27FC236}">
                <a16:creationId xmlns="" xmlns:a16="http://schemas.microsoft.com/office/drawing/2014/main" id="{408BEFF1-BF50-44E2-80F5-937910B89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96D85A2B-D1AA-4F36-9BF3-CC076CFE1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857232"/>
            <a:ext cx="8729634" cy="1000132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İŞ </a:t>
            </a:r>
            <a:r>
              <a:rPr lang="tr-TR" sz="3600" b="1" dirty="0" smtClean="0">
                <a:solidFill>
                  <a:srgbClr val="FF0000"/>
                </a:solidFill>
              </a:rPr>
              <a:t>KAZASI NEDİR?</a:t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smtClean="0">
                <a:solidFill>
                  <a:srgbClr val="FF0000"/>
                </a:solidFill>
              </a:rPr>
              <a:t>YAŞANDIĞINDA NE YAPMALIYIZ?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786322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 Mesai saatleri içerisinde ,görevlendirme yazısı ile kurum dışında çalışmaya gittiğimizde ve  mesaiye gelirken yolda yaşanan kazalar iş kazası olarak değerlendirilmektedir. </a:t>
            </a:r>
          </a:p>
          <a:p>
            <a:r>
              <a:rPr lang="tr-TR" dirty="0" smtClean="0"/>
              <a:t>Kazayı yaşayan personel </a:t>
            </a:r>
            <a:r>
              <a:rPr lang="tr-TR" dirty="0" err="1" smtClean="0"/>
              <a:t>Nucleus</a:t>
            </a:r>
            <a:r>
              <a:rPr lang="tr-TR" dirty="0" smtClean="0"/>
              <a:t> üzerinden </a:t>
            </a:r>
            <a:r>
              <a:rPr lang="tr-TR" b="1" dirty="0" smtClean="0"/>
              <a:t>Olay Bildirim </a:t>
            </a:r>
            <a:r>
              <a:rPr lang="tr-TR" dirty="0" smtClean="0"/>
              <a:t>yaptıktan sonra kimlik ve iş kazası tutanağı ile  gündüz vardiyasında İşyeri Hekimliğine, gece vardiyasında Acil servise  başvuru yaparak kazayı tutanak altına aldırmalıdır.</a:t>
            </a:r>
          </a:p>
          <a:p>
            <a:r>
              <a:rPr lang="tr-TR" dirty="0" smtClean="0"/>
              <a:t>Bildirilmeyen her kaza personelin ileri zamanda oluşacak komplikasyonlarda hakkını savunamayacağı anlamındadır.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8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KESİCİ DELİCİ ALET YARALANMASI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214554"/>
            <a:ext cx="8258204" cy="3911609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İŞ SAĞLIĞI GÜVENLİĞİ EĞİTİMİNE KATILDIN MI?</a:t>
            </a:r>
          </a:p>
          <a:p>
            <a:r>
              <a:rPr lang="tr-TR" dirty="0" smtClean="0"/>
              <a:t>KESİCİ DELİCİ ALET KOVASI KULLANDIN MI?</a:t>
            </a:r>
            <a:endParaRPr lang="en-US" dirty="0" smtClean="0"/>
          </a:p>
          <a:p>
            <a:r>
              <a:rPr lang="tr-TR" dirty="0" smtClean="0"/>
              <a:t>İŞLEM SIRASINDA TEDAVİ TEPSİSİ KULLANDIN MI ?</a:t>
            </a:r>
          </a:p>
          <a:p>
            <a:pPr lvl="0"/>
            <a:r>
              <a:rPr lang="tr-TR" dirty="0" smtClean="0"/>
              <a:t>KESİCİ DELİCİ ALET KOVASI ¾ ORANINDA DOLDUĞUNDA DEĞİŞTİRİLDİ Mİ?</a:t>
            </a:r>
          </a:p>
          <a:p>
            <a:endParaRPr lang="en-US" sz="3600" dirty="0" smtClean="0"/>
          </a:p>
          <a:p>
            <a:pPr lvl="0"/>
            <a:endParaRPr lang="en-US" sz="3600" dirty="0" smtClean="0"/>
          </a:p>
          <a:p>
            <a:endParaRPr lang="en-US" sz="2000" dirty="0" smtClean="0"/>
          </a:p>
          <a:p>
            <a:pPr lvl="0"/>
            <a:endParaRPr lang="en-US" dirty="0" smtClean="0"/>
          </a:p>
          <a:p>
            <a:endParaRPr lang="tr-TR" dirty="0" smtClean="0"/>
          </a:p>
          <a:p>
            <a:endParaRPr lang="en-US" dirty="0" smtClean="0"/>
          </a:p>
          <a:p>
            <a:pPr lvl="0"/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85818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KESİCİ DELİCİ ALET YARALANMASI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071678"/>
            <a:ext cx="8186766" cy="4054485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HASTA İLE İŞBİRLİĞİ YAPARAK İŞLEM YAPTIN MI ? </a:t>
            </a:r>
          </a:p>
          <a:p>
            <a:pPr lvl="0"/>
            <a:r>
              <a:rPr lang="tr-TR" dirty="0" smtClean="0"/>
              <a:t>HASTA İŞBİRLİĞİ YAPMIYORSA DESTEK ALDIN MI?</a:t>
            </a:r>
          </a:p>
          <a:p>
            <a:r>
              <a:rPr lang="tr-TR" dirty="0" smtClean="0"/>
              <a:t>İĞNELERİ ATMADAN ÖNCE KAPAĞINIU KAPATMAYA ÇALIŞTIN MI?</a:t>
            </a:r>
          </a:p>
          <a:p>
            <a:pPr marL="457200" indent="-457200"/>
            <a:r>
              <a:rPr lang="tr-TR" dirty="0" smtClean="0"/>
              <a:t>ORTAMDA KIRILMIŞ CAM PARÇALARI VARSA ÇALIŞAN ARKADAŞLARINI UYARDIN </a:t>
            </a:r>
            <a:r>
              <a:rPr lang="tr-TR" sz="3300" dirty="0" smtClean="0"/>
              <a:t>MI</a:t>
            </a:r>
            <a:r>
              <a:rPr lang="tr-TR" dirty="0" smtClean="0"/>
              <a:t> ? CAMLARIN TEMİZLENMESİNİ SAĞLADIN MI ?</a:t>
            </a:r>
            <a:endParaRPr lang="en-US" dirty="0" smtClean="0"/>
          </a:p>
          <a:p>
            <a:pPr lvl="0"/>
            <a:r>
              <a:rPr lang="tr-TR" dirty="0" smtClean="0"/>
              <a:t>RİSK GÖRDÜĞÜN DURUMLARDA OLAY YAŞANMASA BİLE NUCLEUS ÜZERİNDEN RAMAK KALA OLAY BİLRİMİ YAPTIN MI ?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="" xmlns:a16="http://schemas.microsoft.com/office/drawing/2014/main" id="{A80B8A51-074B-4CF7-A873-1E8A04384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  <p:pic>
        <p:nvPicPr>
          <p:cNvPr id="1026" name="Picture 2" descr="C:\Users\HIS2001\Downloads\158435526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0"/>
            <a:ext cx="8001056" cy="6429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785818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İNKÜBASYON SÜRELERİ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2285993"/>
            <a:ext cx="4714908" cy="1928826"/>
          </a:xfrm>
        </p:spPr>
        <p:txBody>
          <a:bodyPr/>
          <a:lstStyle/>
          <a:p>
            <a:r>
              <a:rPr lang="tr-TR" dirty="0" smtClean="0"/>
              <a:t>HEPATİT B: </a:t>
            </a:r>
            <a:r>
              <a:rPr lang="en-US" dirty="0" smtClean="0"/>
              <a:t>6 hafta-6 ay</a:t>
            </a:r>
            <a:endParaRPr lang="tr-TR" dirty="0" smtClean="0"/>
          </a:p>
          <a:p>
            <a:r>
              <a:rPr lang="tr-TR" dirty="0" smtClean="0"/>
              <a:t>HEPATİT C: </a:t>
            </a:r>
            <a:r>
              <a:rPr lang="en-US" dirty="0" smtClean="0"/>
              <a:t>2–26 </a:t>
            </a:r>
            <a:r>
              <a:rPr lang="en-US" dirty="0" err="1" smtClean="0"/>
              <a:t>hafta</a:t>
            </a:r>
            <a:r>
              <a:rPr lang="en-US" dirty="0" smtClean="0"/>
              <a:t> </a:t>
            </a:r>
            <a:endParaRPr lang="tr-TR" dirty="0" smtClean="0"/>
          </a:p>
          <a:p>
            <a:r>
              <a:rPr lang="tr-TR" dirty="0" smtClean="0"/>
              <a:t>HIV/AİDS:</a:t>
            </a:r>
            <a:r>
              <a:rPr lang="en-US" dirty="0" smtClean="0"/>
              <a:t> 2 </a:t>
            </a:r>
            <a:r>
              <a:rPr lang="en-US" dirty="0" err="1" smtClean="0"/>
              <a:t>ila</a:t>
            </a:r>
            <a:r>
              <a:rPr lang="en-US" dirty="0" smtClean="0"/>
              <a:t> 12 </a:t>
            </a:r>
            <a:r>
              <a:rPr lang="en-US" dirty="0" err="1" smtClean="0"/>
              <a:t>hafta</a:t>
            </a:r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14678" y="4214818"/>
            <a:ext cx="5357850" cy="21431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İŞ KAZASINA MARUZ KALAN ÇALIŞANA 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3200" dirty="0" smtClean="0"/>
              <a:t>     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6.HAFTA-12.HAFTA-6. AY OLACAK ŞEKİLDE SEROLOJİ KONTROLÜ YAPILIYOR.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71538" y="4286256"/>
            <a:ext cx="2214578" cy="200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ÖNLEM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OLARAK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857356" y="5572140"/>
            <a:ext cx="1143008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</TotalTime>
  <Words>558</Words>
  <Application>Microsoft Office PowerPoint</Application>
  <PresentationFormat>Ekran Gösterisi (4:3)</PresentationFormat>
  <Paragraphs>76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Office Theme</vt:lpstr>
      <vt:lpstr>ÇALIŞAN SAĞLIĞI </vt:lpstr>
      <vt:lpstr>NELER YAPARIZ?</vt:lpstr>
      <vt:lpstr>Slayt 3</vt:lpstr>
      <vt:lpstr>İŞ KAZALARI  </vt:lpstr>
      <vt:lpstr>İŞ KAZASI NEDİR?  YAŞANDIĞINDA NE YAPMALIYIZ?</vt:lpstr>
      <vt:lpstr>KESİCİ DELİCİ ALET YARALANMASI </vt:lpstr>
      <vt:lpstr>KESİCİ DELİCİ ALET YARALANMASI </vt:lpstr>
      <vt:lpstr>Slayt 8</vt:lpstr>
      <vt:lpstr>İNKÜBASYON SÜRELERİ</vt:lpstr>
      <vt:lpstr>KAN VE VÜCUT SIVILARINA MARUZ KALMA</vt:lpstr>
      <vt:lpstr>TEHLİKELİ KİMYASALLARA MARUZİYET TURUNCU KOD UYGULAMASI </vt:lpstr>
      <vt:lpstr>ACİL DURUM KODLARI </vt:lpstr>
      <vt:lpstr>DÜŞEN  ÇALIŞAN </vt:lpstr>
      <vt:lpstr>ÇALIŞANLARA YÖNELİK ŞİDDET  </vt:lpstr>
      <vt:lpstr>RADYASYON GÜVENLİĞİ</vt:lpstr>
      <vt:lpstr>Peki radyasyon çalışanı değilsek nasıl korunacağız? </vt:lpstr>
      <vt:lpstr>NUCLEUS OLAY BİLDİRİMİ</vt:lpstr>
      <vt:lpstr>Slayt 18</vt:lpstr>
      <vt:lpstr>Slayt 19</vt:lpstr>
      <vt:lpstr>Slayt 20</vt:lpstr>
      <vt:lpstr>SONUÇ OLARAK;  KENDİNİZİ KORUYUN. GÜVENLİ ÇALIŞMA ORTAMI OLUŞTURUN. RİSK VARSA BİLDİRİN.  MARUZİYET VARSA BİLDİRİN.  EĞİTİMLERE KATILIN VE ÖNERİLERİ UYGULAYIN. 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PARANTERAL İLAÇ UYGULAMALARI</dc:title>
  <dc:creator>senay</dc:creator>
  <cp:lastModifiedBy>HIS-1236-3SDA</cp:lastModifiedBy>
  <cp:revision>90</cp:revision>
  <dcterms:created xsi:type="dcterms:W3CDTF">2020-04-09T06:20:29Z</dcterms:created>
  <dcterms:modified xsi:type="dcterms:W3CDTF">2025-05-15T19:57:43Z</dcterms:modified>
</cp:coreProperties>
</file>