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72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74" r:id="rId13"/>
    <p:sldId id="269" r:id="rId14"/>
    <p:sldId id="27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23585D-6B83-4A6E-9648-F34D6AFF0DB6}" v="687" dt="2022-03-27T11:31:44.4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8" autoAdjust="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738889" cy="2188097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latin typeface="Arial Black"/>
              </a:rPr>
              <a:t>KAN VE KAN YOLUYLA BULAŞAN HASTALIKLAR VE ÖNLENMESİ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4149080"/>
            <a:ext cx="6264696" cy="1548889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tx1"/>
                </a:solidFill>
              </a:rPr>
              <a:t>YAKINDOĞU ÜNİVERSİTESİ HASTANESİ   ENFEKSİYON KONTROL </a:t>
            </a:r>
            <a:r>
              <a:rPr lang="tr-TR" sz="2800" b="1" dirty="0" smtClean="0">
                <a:solidFill>
                  <a:schemeClr val="tx1"/>
                </a:solidFill>
              </a:rPr>
              <a:t>HEMŞİRESİ</a:t>
            </a:r>
          </a:p>
          <a:p>
            <a:r>
              <a:rPr lang="tr-TR" sz="2800" b="1" dirty="0" smtClean="0">
                <a:solidFill>
                  <a:schemeClr val="tx1"/>
                </a:solidFill>
              </a:rPr>
              <a:t>IŞILAY  BOYACIOĞLU</a:t>
            </a:r>
            <a:endParaRPr lang="tr-TR" sz="2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795" y="1196752"/>
            <a:ext cx="2304256" cy="576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836712"/>
            <a:ext cx="6554867" cy="115212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Arial Black"/>
              </a:rPr>
              <a:t/>
            </a:r>
            <a:br>
              <a:rPr lang="tr-TR" b="1" dirty="0" smtClean="0">
                <a:latin typeface="Arial Black"/>
              </a:rPr>
            </a:br>
            <a:r>
              <a:rPr lang="tr-TR" b="1" dirty="0" smtClean="0">
                <a:latin typeface="Arial Black"/>
              </a:rPr>
              <a:t>HEPATİT </a:t>
            </a:r>
            <a:r>
              <a:rPr lang="tr-TR" b="1" dirty="0">
                <a:latin typeface="Arial Black"/>
              </a:rPr>
              <a:t>C -HCV 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996952"/>
            <a:ext cx="7632848" cy="244827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000" dirty="0">
                <a:solidFill>
                  <a:schemeClr val="tx1"/>
                </a:solidFill>
                <a:latin typeface="Arial Black"/>
              </a:rPr>
              <a:t>HCV’nin mesleksel olarak kan teması yoluyla geçişi </a:t>
            </a:r>
            <a:r>
              <a:rPr lang="tr-TR" sz="2000" dirty="0" smtClean="0">
                <a:solidFill>
                  <a:schemeClr val="tx1"/>
                </a:solidFill>
                <a:latin typeface="Arial Black"/>
              </a:rPr>
              <a:t>nadirdir.</a:t>
            </a:r>
            <a:endParaRPr lang="tr-TR" sz="2000" dirty="0">
              <a:solidFill>
                <a:schemeClr val="tx1"/>
              </a:solidFill>
              <a:latin typeface="Arial Black"/>
            </a:endParaRPr>
          </a:p>
          <a:p>
            <a:r>
              <a:rPr lang="tr-TR" sz="2000" dirty="0">
                <a:solidFill>
                  <a:schemeClr val="tx1"/>
                </a:solidFill>
                <a:latin typeface="Arial Black"/>
              </a:rPr>
              <a:t>Mukozal yüzeylere kan temasıyla geçiş nadir olup sağlam deriden bulaş </a:t>
            </a:r>
            <a:r>
              <a:rPr lang="tr-TR" sz="2000" dirty="0" smtClean="0">
                <a:solidFill>
                  <a:schemeClr val="tx1"/>
                </a:solidFill>
                <a:latin typeface="Arial Black"/>
              </a:rPr>
              <a:t>bildirilmemiştir.</a:t>
            </a:r>
            <a:endParaRPr lang="tr-TR" sz="2000" dirty="0">
              <a:solidFill>
                <a:schemeClr val="tx1"/>
              </a:solidFill>
              <a:latin typeface="Arial Black"/>
            </a:endParaRPr>
          </a:p>
          <a:p>
            <a:r>
              <a:rPr lang="tr-TR" sz="2000" dirty="0">
                <a:solidFill>
                  <a:schemeClr val="tx1"/>
                </a:solidFill>
                <a:latin typeface="Arial Black"/>
              </a:rPr>
              <a:t>Ortam olarak tek riskli bölge hemodiyaliz ortamları olarak </a:t>
            </a:r>
            <a:r>
              <a:rPr lang="tr-TR" sz="2000" dirty="0" smtClean="0">
                <a:solidFill>
                  <a:schemeClr val="tx1"/>
                </a:solidFill>
                <a:latin typeface="Arial Black"/>
              </a:rPr>
              <a:t>bildirilmektedir.</a:t>
            </a:r>
            <a:r>
              <a:rPr lang="tr-TR" sz="2000" dirty="0">
                <a:solidFill>
                  <a:schemeClr val="tx1"/>
                </a:solidFill>
                <a:latin typeface="Arial Black"/>
              </a:rPr>
              <a:t> </a:t>
            </a:r>
          </a:p>
          <a:p>
            <a:r>
              <a:rPr lang="tr-TR" sz="2000" dirty="0">
                <a:solidFill>
                  <a:schemeClr val="tx1"/>
                </a:solidFill>
                <a:latin typeface="Arial Black"/>
              </a:rPr>
              <a:t>Sağlık personelinde anti HCV(+)</a:t>
            </a:r>
            <a:r>
              <a:rPr lang="tr-TR" sz="2000" dirty="0" err="1">
                <a:solidFill>
                  <a:schemeClr val="tx1"/>
                </a:solidFill>
                <a:latin typeface="Arial Black"/>
              </a:rPr>
              <a:t>liği</a:t>
            </a:r>
            <a:r>
              <a:rPr lang="tr-TR" sz="2000" dirty="0">
                <a:solidFill>
                  <a:schemeClr val="tx1"/>
                </a:solidFill>
                <a:latin typeface="Arial Black"/>
              </a:rPr>
              <a:t>: % 1.4-5.5</a:t>
            </a:r>
          </a:p>
          <a:p>
            <a:pPr>
              <a:buClr>
                <a:srgbClr val="FFFFFF"/>
              </a:buClr>
            </a:pPr>
            <a:r>
              <a:rPr lang="tr-TR" sz="20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• Hepatit C, ortamda uzun süre canlı kalmaz.</a:t>
            </a:r>
          </a:p>
          <a:p>
            <a:pPr>
              <a:buClr>
                <a:srgbClr val="FFFFFF"/>
              </a:buClr>
            </a:pPr>
            <a:r>
              <a:rPr lang="tr-TR" sz="20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HCV temas öncesi </a:t>
            </a:r>
            <a:r>
              <a:rPr lang="tr-TR" sz="2000" dirty="0" err="1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profilaksi</a:t>
            </a:r>
            <a:r>
              <a:rPr lang="tr-TR" sz="20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tedavisi yoktur 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7357165" cy="1007453"/>
          </a:xfrm>
        </p:spPr>
        <p:txBody>
          <a:bodyPr>
            <a:normAutofit/>
          </a:bodyPr>
          <a:lstStyle/>
          <a:p>
            <a:r>
              <a:rPr lang="tr-TR" sz="2800" b="1" smtClean="0">
                <a:latin typeface="Arial Black"/>
              </a:rPr>
              <a:t>HIV (AİDS)</a:t>
            </a:r>
            <a:endParaRPr lang="tr-TR" sz="2800" b="1" dirty="0">
              <a:latin typeface="Arial Black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42218" y="1786305"/>
            <a:ext cx="7478059" cy="441610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tr-TR" sz="2000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*HIV Bulaş Riski: </a:t>
            </a:r>
          </a:p>
          <a:p>
            <a:pPr algn="just">
              <a:buClr>
                <a:srgbClr val="FFFFFF"/>
              </a:buClr>
              <a:buFont typeface="Wingdings" pitchFamily="2" charset="2"/>
              <a:buChar char="§"/>
            </a:pPr>
            <a:r>
              <a:rPr lang="tr-TR" sz="2000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HIV – İğne batması : %0,3 </a:t>
            </a:r>
            <a:endParaRPr lang="tr-TR" sz="2000" b="1" dirty="0" smtClean="0">
              <a:solidFill>
                <a:schemeClr val="tx1"/>
              </a:solidFill>
              <a:latin typeface="Arial Black"/>
              <a:ea typeface="+mn-lt"/>
              <a:cs typeface="+mn-lt"/>
            </a:endParaRPr>
          </a:p>
          <a:p>
            <a:pPr algn="just">
              <a:buClr>
                <a:srgbClr val="FFFFFF"/>
              </a:buClr>
              <a:buFont typeface="Wingdings" pitchFamily="2" charset="2"/>
              <a:buChar char="§"/>
            </a:pPr>
            <a:r>
              <a:rPr lang="tr-TR" sz="2000" b="1" dirty="0" smtClean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        </a:t>
            </a:r>
            <a:r>
              <a:rPr lang="tr-TR" sz="2000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Mukozal temas: %0,09 </a:t>
            </a:r>
          </a:p>
          <a:p>
            <a:pPr algn="just">
              <a:buClr>
                <a:srgbClr val="FFFFFF"/>
              </a:buClr>
              <a:buFont typeface="Wingdings" pitchFamily="2" charset="2"/>
              <a:buChar char="§"/>
            </a:pPr>
            <a:r>
              <a:rPr lang="tr-TR" sz="2000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HIV, ortamda uzun süre canlı kalmaz. </a:t>
            </a:r>
          </a:p>
          <a:p>
            <a:pPr algn="just">
              <a:buClr>
                <a:srgbClr val="FFFFFF"/>
              </a:buClr>
              <a:buFont typeface="Wingdings" pitchFamily="2" charset="2"/>
              <a:buChar char="§"/>
            </a:pPr>
            <a:r>
              <a:rPr lang="tr-TR" sz="2000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Yarım saat gibi bir sürede canlılığını yitirir </a:t>
            </a:r>
          </a:p>
          <a:p>
            <a:pPr algn="just">
              <a:buClr>
                <a:srgbClr val="FFFFFF"/>
              </a:buClr>
              <a:buFont typeface="Wingdings" pitchFamily="2" charset="2"/>
              <a:buChar char="§"/>
            </a:pPr>
            <a:r>
              <a:rPr lang="tr-TR" sz="2000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Antiretroviral</a:t>
            </a:r>
            <a:r>
              <a:rPr lang="tr-TR" sz="2000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tedavi ile sonuçlar başarılı.</a:t>
            </a:r>
            <a:endParaRPr lang="tr-TR" sz="2000" b="1" dirty="0">
              <a:solidFill>
                <a:schemeClr val="tx1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64AAD08-A83A-AD1B-D668-9E4E8C56A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4" y="836712"/>
            <a:ext cx="8759658" cy="59701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Riskli Yaralanma Anında Yapılması Gerekenler </a:t>
            </a:r>
            <a:endParaRPr lang="tr-TR" sz="2400" dirty="0" smtClean="0">
              <a:solidFill>
                <a:schemeClr val="tx1"/>
              </a:solidFill>
              <a:latin typeface="Arial Black"/>
              <a:ea typeface="+mn-lt"/>
              <a:cs typeface="+mn-lt"/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• Yaralanmanın meydana geldiği cilt bölgesi su ve sabunla yıkanmalı </a:t>
            </a:r>
          </a:p>
          <a:p>
            <a:pPr marL="0" indent="0" algn="just">
              <a:buNone/>
            </a:pP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• </a:t>
            </a:r>
            <a:r>
              <a:rPr lang="tr-TR" sz="1600" dirty="0" err="1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Mukozal</a:t>
            </a: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temas durumunda, kan veya vücut sıvısı ile temas eden mukoza bölgesi bol su ile yıkanmalı </a:t>
            </a:r>
          </a:p>
          <a:p>
            <a:pPr marL="0" indent="0" algn="just">
              <a:buNone/>
            </a:pP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• Yaralanmanın meydana geldiği bölge sıkılarak kanatılmamalı</a:t>
            </a:r>
          </a:p>
          <a:p>
            <a:pPr marL="0" indent="0" algn="just">
              <a:buNone/>
            </a:pP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 • Yaralanmanın meydana geldiği bölgenin yıkandıktan sonra antiseptik </a:t>
            </a:r>
            <a:r>
              <a:rPr lang="tr-TR" sz="1600" dirty="0" smtClean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     solüsyonla </a:t>
            </a: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silinmesinde sakınca yok (ek korunma sağlamıyor)</a:t>
            </a:r>
          </a:p>
          <a:p>
            <a:pPr marL="0" indent="0" algn="just">
              <a:buNone/>
            </a:pP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 • Yaralanmanın meydana geldiği bölgeye çamaşır suyu vb. Kostik maddeler ve dezenfektan solüsyonlar sürülmemeli .</a:t>
            </a:r>
          </a:p>
          <a:p>
            <a:pPr marL="0" indent="0" algn="just">
              <a:buNone/>
            </a:pP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• Yaralan kişinin </a:t>
            </a:r>
            <a:r>
              <a:rPr lang="tr-TR" sz="1600" dirty="0" smtClean="0">
                <a:latin typeface="Arial Black"/>
                <a:ea typeface="+mn-lt"/>
                <a:cs typeface="+mn-lt"/>
              </a:rPr>
              <a:t>Hastane işletim sistemi üzerinden olay bildirimi yapıp , mesai saati içerisinde iş yeri hemşiresine , mesai saatleri dışında gece amirine bildirmesi gerekmektedir .</a:t>
            </a:r>
          </a:p>
          <a:p>
            <a:pPr marL="0" indent="0" algn="just">
              <a:buNone/>
            </a:pPr>
            <a:r>
              <a:rPr lang="tr-TR" sz="1600" dirty="0" smtClean="0">
                <a:latin typeface="Arial Black"/>
                <a:ea typeface="+mn-lt"/>
                <a:cs typeface="+mn-lt"/>
              </a:rPr>
              <a:t> </a:t>
            </a:r>
            <a:r>
              <a:rPr lang="tr-TR" sz="1600" dirty="0" smtClean="0">
                <a:solidFill>
                  <a:schemeClr val="tx1"/>
                </a:solidFill>
                <a:latin typeface="Arial Black"/>
              </a:rPr>
              <a:t>Kan </a:t>
            </a:r>
            <a:r>
              <a:rPr lang="tr-TR" sz="1600" dirty="0">
                <a:solidFill>
                  <a:schemeClr val="tx1"/>
                </a:solidFill>
                <a:latin typeface="Arial Black"/>
              </a:rPr>
              <a:t>sonuçlarına göre aşılama programına alınıp alınmamasına EKK karar vermelidir .</a:t>
            </a:r>
          </a:p>
          <a:p>
            <a:pPr marL="0" indent="0" algn="just">
              <a:buNone/>
            </a:pP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• Gebelikte Hepatit B aşısı </a:t>
            </a:r>
            <a:r>
              <a:rPr lang="tr-TR" sz="1600" dirty="0" smtClean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uygulaması </a:t>
            </a:r>
            <a:r>
              <a:rPr lang="tr-TR" sz="16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kontrendike değildir.</a:t>
            </a:r>
            <a:endParaRPr lang="tr-TR" sz="1600" dirty="0">
              <a:solidFill>
                <a:schemeClr val="tx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946638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3304" y="945906"/>
            <a:ext cx="7752818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latin typeface="Arial Black"/>
                <a:ea typeface="+mj-lt"/>
                <a:cs typeface="+mj-lt"/>
              </a:rPr>
              <a:t>HER HASTAYA İNFEKTE OLDUĞU KABUL EDİLEREK YAKLAŞILMALI!</a:t>
            </a:r>
            <a:endParaRPr lang="tr-TR" dirty="0">
              <a:latin typeface="Arial Black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3573016"/>
            <a:ext cx="8229600" cy="23563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Arial Black"/>
              </a:rPr>
              <a:t>Korunma için standart önlemler alınmalıdır 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6" descr="metin, beyaz tahta içeren bir resim&#10;&#10;Açıklama otomatik olarak oluşturuldu">
            <a:extLst>
              <a:ext uri="{FF2B5EF4-FFF2-40B4-BE49-F238E27FC236}">
                <a16:creationId xmlns="" xmlns:a16="http://schemas.microsoft.com/office/drawing/2014/main" id="{C846734A-2863-AEC3-8D04-C57849E749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0421" y="1764760"/>
            <a:ext cx="6783158" cy="4196842"/>
          </a:xfrm>
        </p:spPr>
      </p:pic>
    </p:spTree>
  </p:cSld>
  <p:clrMapOvr>
    <a:masterClrMapping/>
  </p:clrMapOvr>
  <p:transition>
    <p:cut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 descr="küçük resim içeren bir resim&#10;&#10;Açıklama otomatik olarak oluşturuldu">
            <a:extLst>
              <a:ext uri="{FF2B5EF4-FFF2-40B4-BE49-F238E27FC236}">
                <a16:creationId xmlns="" xmlns:a16="http://schemas.microsoft.com/office/drawing/2014/main" id="{E46F9D40-C1B2-F18B-A643-26BD8B9F0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50" y="2339181"/>
            <a:ext cx="6286500" cy="3048000"/>
          </a:xfrm>
        </p:spPr>
      </p:pic>
    </p:spTree>
    <p:extLst>
      <p:ext uri="{BB962C8B-B14F-4D97-AF65-F5344CB8AC3E}">
        <p14:creationId xmlns:p14="http://schemas.microsoft.com/office/powerpoint/2010/main" val="2948853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125325B-78CD-813B-A6E4-9F5E04451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77" y="620688"/>
            <a:ext cx="8158971" cy="453650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tr-TR" b="1" dirty="0" smtClean="0">
              <a:solidFill>
                <a:schemeClr val="tx1"/>
              </a:solidFill>
              <a:latin typeface="Arial Black"/>
              <a:ea typeface="+mn-lt"/>
              <a:cs typeface="+mn-lt"/>
            </a:endParaRPr>
          </a:p>
          <a:p>
            <a:pPr marL="0" indent="0" algn="ctr">
              <a:buNone/>
            </a:pPr>
            <a:endParaRPr lang="tr-TR" b="1" dirty="0">
              <a:latin typeface="Arial Black"/>
              <a:ea typeface="+mn-lt"/>
              <a:cs typeface="+mn-lt"/>
            </a:endParaRPr>
          </a:p>
          <a:p>
            <a:pPr marL="0" indent="0" algn="ctr">
              <a:buNone/>
            </a:pPr>
            <a:endParaRPr lang="tr-TR" b="1" dirty="0" smtClean="0">
              <a:solidFill>
                <a:schemeClr val="tx1"/>
              </a:solidFill>
              <a:latin typeface="Arial Black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Hastaneler</a:t>
            </a:r>
            <a:r>
              <a:rPr lang="tr-TR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, infeksiyon etkenleri bakımından zengin bir ortam oluştururlar. </a:t>
            </a:r>
          </a:p>
          <a:p>
            <a:pPr marL="0" indent="0" algn="ctr">
              <a:buNone/>
            </a:pPr>
            <a:endParaRPr lang="tr-TR" b="1" dirty="0">
              <a:solidFill>
                <a:schemeClr val="tx1"/>
              </a:solidFill>
              <a:latin typeface="Arial Black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tr-TR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Sağlık personeli, verdiği sağlık hizmeti sırasında sıklıkla bu infeksiyon etkenleriyle temas eder ve bu temas ciddi infeksiyonlara yol açar. </a:t>
            </a:r>
          </a:p>
          <a:p>
            <a:pPr marL="0" indent="0" algn="ctr">
              <a:buNone/>
            </a:pPr>
            <a:endParaRPr lang="tr-TR" b="1" dirty="0">
              <a:solidFill>
                <a:schemeClr val="tx1"/>
              </a:solidFill>
              <a:latin typeface="Arial Black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tr-TR" b="1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Hastanedeki günlük faaliyetleri sırasında hastaların kan ve vücut sıvılarıyla temas etme ihtimali olan sağlık personelinin hepsi kan yoluyla bulaşan hastalıklar açısından yüksek risk altındadır.</a:t>
            </a:r>
            <a:endParaRPr lang="tr-TR" b="1" dirty="0">
              <a:solidFill>
                <a:schemeClr val="tx1"/>
              </a:solidFill>
              <a:latin typeface="Arial Black"/>
            </a:endParaRPr>
          </a:p>
        </p:txBody>
      </p:sp>
      <p:pic>
        <p:nvPicPr>
          <p:cNvPr id="4" name="Resim 4">
            <a:extLst>
              <a:ext uri="{FF2B5EF4-FFF2-40B4-BE49-F238E27FC236}">
                <a16:creationId xmlns="" xmlns:a16="http://schemas.microsoft.com/office/drawing/2014/main" id="{7DCB45D0-9FCA-6938-D120-FCBDA9E63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4725144"/>
            <a:ext cx="2270614" cy="2132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6698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332656"/>
            <a:ext cx="6554867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Arial Black"/>
              </a:rPr>
              <a:t>SAĞLIK ÇALIŞANLARININ İNFEKSİYON RİSKİ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204864"/>
            <a:ext cx="5323186" cy="440814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Kan veya kan içeren vücut sıvıları ile temas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Hepatit B 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Hepatit C 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HIV </a:t>
            </a:r>
          </a:p>
          <a:p>
            <a:pPr>
              <a:buClr>
                <a:srgbClr val="FFFFFF"/>
              </a:buClr>
              <a:buFont typeface="Wingdings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Hepatit D</a:t>
            </a:r>
          </a:p>
          <a:p>
            <a:pPr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Hava yoluyla bulaşan </a:t>
            </a:r>
            <a:r>
              <a:rPr lang="tr-TR" dirty="0" err="1">
                <a:solidFill>
                  <a:schemeClr val="tx1"/>
                </a:solidFill>
              </a:rPr>
              <a:t>infeksiyonlar</a:t>
            </a:r>
            <a:r>
              <a:rPr lang="tr-TR" dirty="0">
                <a:solidFill>
                  <a:schemeClr val="tx1"/>
                </a:solidFill>
              </a:rPr>
              <a:t> </a:t>
            </a:r>
          </a:p>
          <a:p>
            <a:pPr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Damlacık yoluyla bulaşan infeksiyonlar</a:t>
            </a:r>
            <a:r>
              <a:rPr lang="tr-TR" dirty="0"/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0151" y="2455"/>
            <a:ext cx="2936495" cy="68580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980728"/>
            <a:ext cx="799347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sz="4000" b="1" dirty="0">
                <a:latin typeface="Arial Black"/>
              </a:rPr>
              <a:t>KAN YOLUYLA BULAŞAN İNFEKSİYONLAR YÖNÜNDEN RİSKLİ YARALANMA;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2081" y="2582917"/>
            <a:ext cx="7934349" cy="35213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>
                <a:solidFill>
                  <a:schemeClr val="tx1"/>
                </a:solidFill>
              </a:rPr>
              <a:t>– </a:t>
            </a:r>
            <a:r>
              <a:rPr lang="tr-TR" b="1" dirty="0" err="1">
                <a:solidFill>
                  <a:schemeClr val="tx1"/>
                </a:solidFill>
              </a:rPr>
              <a:t>Perkütan</a:t>
            </a:r>
            <a:r>
              <a:rPr lang="tr-TR" b="1" dirty="0">
                <a:solidFill>
                  <a:schemeClr val="tx1"/>
                </a:solidFill>
              </a:rPr>
              <a:t> yaralanma </a:t>
            </a:r>
            <a:endParaRPr lang="tr-TR" b="1" dirty="0"/>
          </a:p>
          <a:p>
            <a:pPr>
              <a:buNone/>
            </a:pPr>
            <a:r>
              <a:rPr lang="tr-TR" dirty="0"/>
              <a:t>	• İğne batması, veya kesici-delici bir aletle yaralanma</a:t>
            </a:r>
          </a:p>
          <a:p>
            <a:pPr>
              <a:buNone/>
            </a:pPr>
            <a:r>
              <a:rPr lang="tr-TR" dirty="0">
                <a:solidFill>
                  <a:schemeClr val="tx1"/>
                </a:solidFill>
              </a:rPr>
              <a:t>– </a:t>
            </a:r>
            <a:r>
              <a:rPr lang="tr-TR" b="1" dirty="0" err="1">
                <a:solidFill>
                  <a:schemeClr val="tx1"/>
                </a:solidFill>
              </a:rPr>
              <a:t>Mukozal</a:t>
            </a:r>
            <a:r>
              <a:rPr lang="tr-TR" b="1" dirty="0">
                <a:solidFill>
                  <a:schemeClr val="tx1"/>
                </a:solidFill>
              </a:rPr>
              <a:t> temas </a:t>
            </a:r>
          </a:p>
          <a:p>
            <a:pPr>
              <a:buNone/>
            </a:pPr>
            <a:r>
              <a:rPr lang="tr-TR" dirty="0"/>
              <a:t>	• Ter dışında diğer vücut sıvıları/salgıları ve kanın mukoza ile temas etmesi </a:t>
            </a:r>
          </a:p>
          <a:p>
            <a:pPr>
              <a:buNone/>
            </a:pPr>
            <a:r>
              <a:rPr lang="tr-TR" dirty="0">
                <a:solidFill>
                  <a:schemeClr val="tx1"/>
                </a:solidFill>
              </a:rPr>
              <a:t>– </a:t>
            </a:r>
            <a:r>
              <a:rPr lang="tr-TR" b="1" dirty="0">
                <a:solidFill>
                  <a:schemeClr val="tx1"/>
                </a:solidFill>
              </a:rPr>
              <a:t>Cilt teması </a:t>
            </a:r>
          </a:p>
          <a:p>
            <a:pPr>
              <a:buNone/>
            </a:pPr>
            <a:r>
              <a:rPr lang="tr-TR" dirty="0"/>
              <a:t>	• Ter dışında diğer vücut sıvıları/salgıları ve kanın bütünlüğü bozulmuş cilt ile temas etmesi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471803"/>
            <a:ext cx="7774799" cy="152400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latin typeface="Arial Black"/>
              </a:rPr>
              <a:t>KESİCİ / DELİCİ ALETLERLE YARALANMA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5012" y="2001564"/>
            <a:ext cx="6554867" cy="376767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b="1" dirty="0"/>
              <a:t>• </a:t>
            </a:r>
            <a:r>
              <a:rPr lang="tr-TR" b="1" dirty="0" err="1"/>
              <a:t>İnjeksiyon</a:t>
            </a:r>
            <a:endParaRPr lang="tr-TR" b="1" dirty="0"/>
          </a:p>
          <a:p>
            <a:pPr>
              <a:buNone/>
            </a:pPr>
            <a:r>
              <a:rPr lang="tr-TR" b="1" dirty="0"/>
              <a:t>• Kan alma </a:t>
            </a:r>
          </a:p>
          <a:p>
            <a:pPr>
              <a:buNone/>
            </a:pPr>
            <a:r>
              <a:rPr lang="tr-TR" b="1" dirty="0"/>
              <a:t>• </a:t>
            </a:r>
            <a:r>
              <a:rPr lang="tr-TR" b="1" dirty="0">
                <a:solidFill>
                  <a:schemeClr val="accent2">
                    <a:lumMod val="50000"/>
                  </a:schemeClr>
                </a:solidFill>
              </a:rPr>
              <a:t>İĞNE BAŞLIĞININ KAPATILMASI </a:t>
            </a:r>
          </a:p>
          <a:p>
            <a:pPr>
              <a:buNone/>
            </a:pPr>
            <a:r>
              <a:rPr lang="tr-TR" b="1" dirty="0"/>
              <a:t>• İğnelerin atım işlemleri </a:t>
            </a:r>
          </a:p>
          <a:p>
            <a:pPr>
              <a:buNone/>
            </a:pPr>
            <a:r>
              <a:rPr lang="tr-TR" b="1" dirty="0"/>
              <a:t>• Kirlilerin ve atık malzemelerinin taşınması </a:t>
            </a:r>
          </a:p>
          <a:p>
            <a:pPr>
              <a:buNone/>
            </a:pPr>
            <a:r>
              <a:rPr lang="tr-TR" b="1" dirty="0"/>
              <a:t>• Kan ve vücut sıvılarının enjektörden tüplere aktarımı </a:t>
            </a:r>
          </a:p>
          <a:p>
            <a:pPr>
              <a:buNone/>
            </a:pPr>
            <a:r>
              <a:rPr lang="tr-TR" b="1" dirty="0"/>
              <a:t>• Cerrahi işlemler </a:t>
            </a:r>
            <a:endParaRPr lang="tr-TR" b="1" dirty="0">
              <a:solidFill>
                <a:srgbClr val="0F496F"/>
              </a:solidFill>
              <a:latin typeface="Century Goth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1617" y="1494678"/>
            <a:ext cx="2350047" cy="23401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5">
            <a:extLst>
              <a:ext uri="{FF2B5EF4-FFF2-40B4-BE49-F238E27FC236}">
                <a16:creationId xmlns="" xmlns:a16="http://schemas.microsoft.com/office/drawing/2014/main" id="{7F08AB74-1110-8984-E3D4-4B1318EC0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952" y="4653136"/>
            <a:ext cx="2619375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6" descr="kişi içeren bir resim&#10;&#10;Açıklama otomatik olarak oluşturuldu">
            <a:extLst>
              <a:ext uri="{FF2B5EF4-FFF2-40B4-BE49-F238E27FC236}">
                <a16:creationId xmlns="" xmlns:a16="http://schemas.microsoft.com/office/drawing/2014/main" id="{1CD38F8A-A180-4AA6-F4E4-A0F592F15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1294" y="5097340"/>
            <a:ext cx="2765180" cy="1543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560840" cy="2436201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/>
              <a:t>HASTANE ORTAMINDA ÇALIŞAN KAN VE VÜCUT SIVILARIYLA TEMASI OLAN HERKES 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924944"/>
            <a:ext cx="8628179" cy="3475289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Arial Black"/>
              </a:rPr>
              <a:t>HBs Ag  -   Anti-HBs -  Anti-HCV  -  HIV  </a:t>
            </a:r>
            <a:r>
              <a:rPr lang="tr-TR" b="1" dirty="0">
                <a:solidFill>
                  <a:schemeClr val="tx1"/>
                </a:solidFill>
                <a:latin typeface="Arial Black"/>
              </a:rPr>
              <a:t>belirleyicilerini bilmelidir.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260648"/>
            <a:ext cx="5978803" cy="1524000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Black"/>
              </a:rPr>
              <a:t>HASTA MAHREMİYETİ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988840"/>
            <a:ext cx="7796780" cy="4679871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tr-TR" b="1" dirty="0">
                <a:solidFill>
                  <a:schemeClr val="tx1"/>
                </a:solidFill>
                <a:latin typeface="Arial Black"/>
              </a:rPr>
              <a:t>Hastaya ait tüm bilgiler gizli tutulmalıdır .</a:t>
            </a:r>
          </a:p>
          <a:p>
            <a:pPr marL="571500" indent="-571500">
              <a:buFont typeface="+mj-lt"/>
              <a:buAutoNum type="romanUcPeriod"/>
            </a:pPr>
            <a:r>
              <a:rPr lang="tr-TR" b="1" dirty="0">
                <a:solidFill>
                  <a:schemeClr val="tx1"/>
                </a:solidFill>
                <a:latin typeface="Arial Black"/>
              </a:rPr>
              <a:t>Hasta başı panolara , diğer hastaların ve yakınlarının görebileceği yerlere hastanın hepatit-HIV göstergeleri ile ilgili bilgi yazılmamalıdır.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4655" y="4850404"/>
            <a:ext cx="2628900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2410" y="220540"/>
            <a:ext cx="6554867" cy="1524000"/>
          </a:xfrm>
        </p:spPr>
        <p:txBody>
          <a:bodyPr/>
          <a:lstStyle/>
          <a:p>
            <a:r>
              <a:rPr lang="tr-TR" b="1" dirty="0">
                <a:latin typeface="Arial Black"/>
              </a:rPr>
              <a:t>HEPATİT B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348880"/>
            <a:ext cx="8159462" cy="3152209"/>
          </a:xfrm>
        </p:spPr>
        <p:txBody>
          <a:bodyPr/>
          <a:lstStyle/>
          <a:p>
            <a:r>
              <a:rPr lang="tr-TR" sz="2400" dirty="0" err="1">
                <a:solidFill>
                  <a:schemeClr val="tx1"/>
                </a:solidFill>
                <a:latin typeface="Arial Black"/>
              </a:rPr>
              <a:t>Kan,kan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ürünleri,tükrük,BOS,peritoneal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,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plevral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,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perikardial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,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sinovyal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, ve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amniotik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sıvılar,semen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 ve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vaginal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sekresyonlar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; doku ve organlar ve kan içeren herhangi bir vücut sıvısı HBV </a:t>
            </a:r>
            <a:r>
              <a:rPr lang="tr-TR" sz="2400" dirty="0" err="1">
                <a:solidFill>
                  <a:schemeClr val="tx1"/>
                </a:solidFill>
                <a:latin typeface="Arial Black"/>
              </a:rPr>
              <a:t>bulaşına</a:t>
            </a:r>
            <a:r>
              <a:rPr lang="tr-TR" sz="2400" dirty="0">
                <a:solidFill>
                  <a:schemeClr val="tx1"/>
                </a:solidFill>
                <a:latin typeface="Arial Black"/>
              </a:rPr>
              <a:t> neden olabilir. </a:t>
            </a:r>
          </a:p>
          <a:p>
            <a:pPr>
              <a:buClr>
                <a:srgbClr val="FFFFFF"/>
              </a:buClr>
            </a:pPr>
            <a:r>
              <a:rPr lang="tr-TR" sz="2400" dirty="0">
                <a:solidFill>
                  <a:schemeClr val="tx1"/>
                </a:solidFill>
                <a:latin typeface="Arial Black"/>
                <a:ea typeface="+mn-lt"/>
                <a:cs typeface="+mn-lt"/>
              </a:rPr>
              <a:t>• Hepatit B, cansız yüzeyler üzerinde oda sıcaklığında en az bir hafta canlılığını korur. </a:t>
            </a:r>
            <a:endParaRPr lang="tr-TR" sz="2400" dirty="0">
              <a:solidFill>
                <a:schemeClr val="tx1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230</Words>
  <Application>Microsoft Office PowerPoint</Application>
  <PresentationFormat>On-screen Show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KAN VE KAN YOLUYLA BULAŞAN HASTALIKLAR VE ÖNLENMESİ</vt:lpstr>
      <vt:lpstr>PowerPoint Presentation</vt:lpstr>
      <vt:lpstr>PowerPoint Presentation</vt:lpstr>
      <vt:lpstr>SAĞLIK ÇALIŞANLARININ İNFEKSİYON RİSKİ</vt:lpstr>
      <vt:lpstr> KAN YOLUYLA BULAŞAN İNFEKSİYONLAR YÖNÜNDEN RİSKLİ YARALANMA;  </vt:lpstr>
      <vt:lpstr>KESİCİ / DELİCİ ALETLERLE YARALANMA</vt:lpstr>
      <vt:lpstr>HASTANE ORTAMINDA ÇALIŞAN KAN VE VÜCUT SIVILARIYLA TEMASI OLAN HERKES </vt:lpstr>
      <vt:lpstr>HASTA MAHREMİYETİ</vt:lpstr>
      <vt:lpstr>HEPATİT B</vt:lpstr>
      <vt:lpstr> HEPATİT C -HCV </vt:lpstr>
      <vt:lpstr>HIV (AİDS)</vt:lpstr>
      <vt:lpstr>PowerPoint Presentation</vt:lpstr>
      <vt:lpstr>HER HASTAYA İNFEKTE OLDUĞU KABUL EDİLEREK YAKLAŞILMALI!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 VE KAN YOLUYLA BULAŞAN HASTALIKLAR VE ÖNLENMESİ</dc:title>
  <dc:creator>enfeksiyon</dc:creator>
  <cp:lastModifiedBy>HIS1222GYBHm</cp:lastModifiedBy>
  <cp:revision>343</cp:revision>
  <dcterms:created xsi:type="dcterms:W3CDTF">2021-09-09T16:30:19Z</dcterms:created>
  <dcterms:modified xsi:type="dcterms:W3CDTF">2025-02-17T10:11:33Z</dcterms:modified>
</cp:coreProperties>
</file>