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1" r:id="rId24"/>
    <p:sldId id="293" r:id="rId25"/>
    <p:sldId id="294" r:id="rId26"/>
    <p:sldId id="295" r:id="rId27"/>
    <p:sldId id="296" r:id="rId28"/>
    <p:sldId id="298" r:id="rId29"/>
    <p:sldId id="297" r:id="rId30"/>
    <p:sldId id="299" r:id="rId31"/>
    <p:sldId id="300" r:id="rId32"/>
    <p:sldId id="301" r:id="rId33"/>
    <p:sldId id="27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77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6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5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4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8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9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6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0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6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8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iki/Sepsis" TargetMode="External"/><Relationship Id="rId3" Type="http://schemas.openxmlformats.org/officeDocument/2006/relationships/hyperlink" Target="https://tr.wikipedia.org/wiki/Mantarlar" TargetMode="External"/><Relationship Id="rId7" Type="http://schemas.openxmlformats.org/officeDocument/2006/relationships/hyperlink" Target="https://tr.wikipedia.org/wiki/Bula%C5%9F%C4%B1c%C4%B1_hastal%C4%B1k" TargetMode="External"/><Relationship Id="rId2" Type="http://schemas.openxmlformats.org/officeDocument/2006/relationships/hyperlink" Target="https://tr.wikipedia.org/wiki/Bakter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Steril" TargetMode="External"/><Relationship Id="rId5" Type="http://schemas.openxmlformats.org/officeDocument/2006/relationships/hyperlink" Target="https://tr.wikipedia.org/wiki/Mikroorganizma" TargetMode="External"/><Relationship Id="rId4" Type="http://schemas.openxmlformats.org/officeDocument/2006/relationships/hyperlink" Target="https://tr.wikipedia.org/wiki/Laboratuvar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r.wikipedia.org/wiki/Kontaminasyo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38400"/>
            <a:ext cx="6285155" cy="1702160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rial Rounded MT Bold" pitchFamily="34" charset="0"/>
              </a:rPr>
              <a:t>KAN KÜLTÜRÜ</a:t>
            </a:r>
            <a:br>
              <a:rPr lang="tr-TR" dirty="0" smtClean="0">
                <a:latin typeface="Arial Rounded MT Bold" pitchFamily="34" charset="0"/>
              </a:rPr>
            </a:br>
            <a:r>
              <a:rPr lang="tr-TR" dirty="0" smtClean="0">
                <a:latin typeface="Arial Rounded MT Bold" pitchFamily="34" charset="0"/>
              </a:rPr>
              <a:t>ALMA YÖNTEMİ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267200"/>
            <a:ext cx="6858000" cy="13716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YAKINDOĞU ÜNİVERSİTESİ HASTANESİ   ENFEKSİYON KONTROL </a:t>
            </a:r>
            <a:r>
              <a:rPr lang="tr-TR" b="1" dirty="0" smtClean="0">
                <a:solidFill>
                  <a:schemeClr val="tx1"/>
                </a:solidFill>
              </a:rPr>
              <a:t>HEMŞİRESİ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IŞILAY BOYACIOĞLU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1083555"/>
            <a:ext cx="2304256" cy="57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518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295400"/>
            <a:ext cx="6777317" cy="4537229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tr-TR" dirty="0">
              <a:latin typeface="Arial Rounded MT Bold" pitchFamily="34" charset="0"/>
            </a:endParaRPr>
          </a:p>
          <a:p>
            <a:r>
              <a:rPr lang="en-US" dirty="0" err="1" smtClean="0">
                <a:latin typeface="Arial Rounded MT Bold" pitchFamily="34" charset="0"/>
              </a:rPr>
              <a:t>Antibiyotik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tedavisi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başlanan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hastada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tedavi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öncesinde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yeterli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hacimde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tr-TR" dirty="0" smtClean="0">
                <a:latin typeface="Arial Rounded MT Bold" pitchFamily="34" charset="0"/>
              </a:rPr>
              <a:t>ve istenilen set kadar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alındıysa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aynı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ateşli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dönemde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tekrar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alınmasına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gerek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yoktur</a:t>
            </a:r>
            <a:r>
              <a:rPr lang="en-US" dirty="0">
                <a:latin typeface="Arial Rounded MT Bol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251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371600"/>
            <a:ext cx="6777317" cy="4461029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>
                <a:latin typeface="Arial Rounded MT Bold" pitchFamily="34" charset="0"/>
              </a:rPr>
              <a:t>Otomatize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sistemlerinde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kültürünün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alınma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zamanından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ziyade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miktarı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etken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mikroorganizmanın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saptanmasında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çok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daha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önemlidir</a:t>
            </a:r>
            <a:r>
              <a:rPr lang="en-US" dirty="0" smtClean="0">
                <a:latin typeface="Arial Rounded MT Bold" pitchFamily="34" charset="0"/>
              </a:rPr>
              <a:t>.</a:t>
            </a:r>
            <a:endParaRPr lang="tr-TR" dirty="0" smtClean="0">
              <a:latin typeface="Arial Rounded MT Bold" pitchFamily="34" charset="0"/>
            </a:endParaRPr>
          </a:p>
          <a:p>
            <a:r>
              <a:rPr lang="en-US" dirty="0" err="1">
                <a:latin typeface="Arial Rounded MT Bold" pitchFamily="34" charset="0"/>
              </a:rPr>
              <a:t>Akut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hastalığı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veya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sürekli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bakteriyemi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olasılığı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yüksek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hastalarda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kültürlerinin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iki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ayrı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damardan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peş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peşe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alınması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yeterlidir</a:t>
            </a:r>
            <a:r>
              <a:rPr lang="en-US" dirty="0">
                <a:latin typeface="Arial Rounded MT Bol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105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almadan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önce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unutmayınız</a:t>
            </a:r>
            <a:r>
              <a:rPr lang="en-US" dirty="0">
                <a:latin typeface="Arial Rounded MT Bold" pitchFamily="34" charset="0"/>
              </a:rPr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7109908" cy="3848548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en-US" sz="1200" dirty="0" smtClean="0">
                <a:latin typeface="Arial Rounded MT Bold" pitchFamily="34" charset="0"/>
              </a:rPr>
              <a:t>•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kültürü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sadece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klinik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gereksinim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olduğunda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alınmalıdır</a:t>
            </a:r>
            <a:r>
              <a:rPr lang="en-US" sz="1200" dirty="0">
                <a:latin typeface="Arial Rounded MT Bold" pitchFamily="34" charset="0"/>
              </a:rPr>
              <a:t>. </a:t>
            </a:r>
            <a:endParaRPr lang="tr-TR" sz="1200" dirty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200" dirty="0" smtClean="0">
                <a:latin typeface="Arial Rounded MT Bold" pitchFamily="34" charset="0"/>
              </a:rPr>
              <a:t>•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kültürleri</a:t>
            </a:r>
            <a:r>
              <a:rPr lang="en-US" sz="1200" dirty="0">
                <a:latin typeface="Arial Rounded MT Bold" pitchFamily="34" charset="0"/>
              </a:rPr>
              <a:t>, </a:t>
            </a:r>
            <a:r>
              <a:rPr lang="en-US" sz="1200" dirty="0" err="1">
                <a:latin typeface="Arial Rounded MT Bold" pitchFamily="34" charset="0"/>
              </a:rPr>
              <a:t>antibiyotik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verilmeden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önce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alınmalıdır</a:t>
            </a:r>
            <a:r>
              <a:rPr lang="en-US" sz="1200" dirty="0">
                <a:latin typeface="Arial Rounded MT Bold" pitchFamily="34" charset="0"/>
              </a:rPr>
              <a:t>. </a:t>
            </a:r>
            <a:endParaRPr lang="tr-TR" sz="12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200" dirty="0" smtClean="0">
                <a:latin typeface="Arial Rounded MT Bold" pitchFamily="34" charset="0"/>
              </a:rPr>
              <a:t>• </a:t>
            </a:r>
            <a:r>
              <a:rPr lang="en-US" sz="1200" dirty="0">
                <a:latin typeface="Arial Rounded MT Bold" pitchFamily="34" charset="0"/>
              </a:rPr>
              <a:t>Hasta </a:t>
            </a:r>
            <a:r>
              <a:rPr lang="en-US" sz="1200" dirty="0" err="1">
                <a:latin typeface="Arial Rounded MT Bold" pitchFamily="34" charset="0"/>
              </a:rPr>
              <a:t>antibiyotik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kullanıyorsa</a:t>
            </a:r>
            <a:r>
              <a:rPr lang="en-US" sz="1200" dirty="0">
                <a:latin typeface="Arial Rounded MT Bold" pitchFamily="34" charset="0"/>
              </a:rPr>
              <a:t> en </a:t>
            </a:r>
            <a:r>
              <a:rPr lang="en-US" sz="1200" dirty="0" err="1">
                <a:latin typeface="Arial Rounded MT Bold" pitchFamily="34" charset="0"/>
              </a:rPr>
              <a:t>uygun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zaman</a:t>
            </a:r>
            <a:r>
              <a:rPr lang="en-US" sz="1200" dirty="0">
                <a:latin typeface="Arial Rounded MT Bold" pitchFamily="34" charset="0"/>
              </a:rPr>
              <a:t>, </a:t>
            </a:r>
            <a:r>
              <a:rPr lang="en-US" sz="1200" dirty="0" err="1">
                <a:latin typeface="Arial Rounded MT Bold" pitchFamily="34" charset="0"/>
              </a:rPr>
              <a:t>bir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sonraki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dozdan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hemen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öncedir</a:t>
            </a:r>
            <a:r>
              <a:rPr lang="en-US" sz="1200" dirty="0">
                <a:latin typeface="Arial Rounded MT Bold" pitchFamily="34" charset="0"/>
              </a:rPr>
              <a:t>. </a:t>
            </a:r>
            <a:endParaRPr lang="tr-TR" sz="12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200" dirty="0" smtClean="0">
                <a:latin typeface="Arial Rounded MT Bold" pitchFamily="34" charset="0"/>
              </a:rPr>
              <a:t>•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kültürü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alınırken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kişisel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koruyucu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önlemler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alınmalıdır</a:t>
            </a:r>
            <a:r>
              <a:rPr lang="en-US" sz="1200" dirty="0">
                <a:latin typeface="Arial Rounded MT Bold" pitchFamily="34" charset="0"/>
              </a:rPr>
              <a:t>. </a:t>
            </a:r>
            <a:endParaRPr lang="tr-TR" sz="12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200" dirty="0" smtClean="0">
                <a:latin typeface="Arial Rounded MT Bold" pitchFamily="34" charset="0"/>
              </a:rPr>
              <a:t>• </a:t>
            </a:r>
            <a:r>
              <a:rPr lang="en-US" sz="1200" dirty="0" err="1">
                <a:latin typeface="Arial Rounded MT Bold" pitchFamily="34" charset="0"/>
              </a:rPr>
              <a:t>İşlem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süresince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asepsi</a:t>
            </a:r>
            <a:r>
              <a:rPr lang="en-US" sz="1200" dirty="0">
                <a:latin typeface="Arial Rounded MT Bold" pitchFamily="34" charset="0"/>
              </a:rPr>
              <a:t>/</a:t>
            </a:r>
            <a:r>
              <a:rPr lang="en-US" sz="1200" dirty="0" err="1">
                <a:latin typeface="Arial Rounded MT Bold" pitchFamily="34" charset="0"/>
              </a:rPr>
              <a:t>antisepsi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kurallarına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uyulmalıdır</a:t>
            </a:r>
            <a:r>
              <a:rPr lang="en-US" sz="1200" dirty="0">
                <a:latin typeface="Arial Rounded MT Bold" pitchFamily="34" charset="0"/>
              </a:rPr>
              <a:t>. </a:t>
            </a:r>
            <a:endParaRPr lang="tr-TR" sz="12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200" dirty="0" smtClean="0">
                <a:latin typeface="Arial Rounded MT Bold" pitchFamily="34" charset="0"/>
              </a:rPr>
              <a:t>• </a:t>
            </a:r>
            <a:r>
              <a:rPr lang="en-US" sz="1200" dirty="0" err="1">
                <a:latin typeface="Arial Rounded MT Bold" pitchFamily="34" charset="0"/>
              </a:rPr>
              <a:t>Özel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bir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gereklilik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olmadığı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sürece</a:t>
            </a:r>
            <a:r>
              <a:rPr lang="en-US" sz="1200" dirty="0">
                <a:latin typeface="Arial Rounded MT Bold" pitchFamily="34" charset="0"/>
              </a:rPr>
              <a:t>,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alımı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venöz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damardan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 smtClean="0">
                <a:latin typeface="Arial Rounded MT Bold" pitchFamily="34" charset="0"/>
              </a:rPr>
              <a:t>yapılmalıdır.Arteryel</a:t>
            </a:r>
            <a:r>
              <a:rPr lang="en-US" sz="1200" dirty="0" smtClean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kültürlerinin</a:t>
            </a:r>
            <a:r>
              <a:rPr lang="en-US" sz="1200" dirty="0">
                <a:latin typeface="Arial Rounded MT Bold" pitchFamily="34" charset="0"/>
              </a:rPr>
              <a:t>, </a:t>
            </a:r>
            <a:r>
              <a:rPr lang="en-US" sz="1200" dirty="0" err="1">
                <a:latin typeface="Arial Rounded MT Bold" pitchFamily="34" charset="0"/>
              </a:rPr>
              <a:t>venöz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kültürlerine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bir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üstünlüğü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yoktur</a:t>
            </a:r>
            <a:r>
              <a:rPr lang="en-US" sz="1200" dirty="0">
                <a:latin typeface="Arial Rounded MT Bold" pitchFamily="34" charset="0"/>
              </a:rPr>
              <a:t>. </a:t>
            </a:r>
            <a:endParaRPr lang="tr-TR" sz="12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200" dirty="0" smtClean="0">
                <a:latin typeface="Arial Rounded MT Bold" pitchFamily="34" charset="0"/>
              </a:rPr>
              <a:t>•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kültürleri</a:t>
            </a:r>
            <a:r>
              <a:rPr lang="en-US" sz="1200" dirty="0">
                <a:latin typeface="Arial Rounded MT Bold" pitchFamily="34" charset="0"/>
              </a:rPr>
              <a:t>, </a:t>
            </a:r>
            <a:r>
              <a:rPr lang="en-US" sz="1200" dirty="0" err="1">
                <a:latin typeface="Arial Rounded MT Bold" pitchFamily="34" charset="0"/>
              </a:rPr>
              <a:t>kateter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ve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kanüllerden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alınmamalıdır</a:t>
            </a:r>
            <a:r>
              <a:rPr lang="en-US" sz="1200" dirty="0">
                <a:latin typeface="Arial Rounded MT Bold" pitchFamily="34" charset="0"/>
              </a:rPr>
              <a:t> (KİKDE </a:t>
            </a:r>
            <a:r>
              <a:rPr lang="en-US" sz="1200" dirty="0" err="1">
                <a:latin typeface="Arial Rounded MT Bold" pitchFamily="34" charset="0"/>
              </a:rPr>
              <a:t>hariç</a:t>
            </a:r>
            <a:r>
              <a:rPr lang="en-US" sz="1200" dirty="0">
                <a:latin typeface="Arial Rounded MT Bold" pitchFamily="34" charset="0"/>
              </a:rPr>
              <a:t>). </a:t>
            </a:r>
            <a:r>
              <a:rPr lang="en-US" sz="1200" dirty="0" err="1">
                <a:latin typeface="Arial Rounded MT Bold" pitchFamily="34" charset="0"/>
              </a:rPr>
              <a:t>İntravenöz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kateter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ve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portlardan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alınan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kültürleri</a:t>
            </a:r>
            <a:r>
              <a:rPr lang="en-US" sz="1200" dirty="0">
                <a:latin typeface="Arial Rounded MT Bold" pitchFamily="34" charset="0"/>
              </a:rPr>
              <a:t>, </a:t>
            </a:r>
            <a:r>
              <a:rPr lang="en-US" sz="1200" dirty="0" err="1">
                <a:latin typeface="Arial Rounded MT Bold" pitchFamily="34" charset="0"/>
              </a:rPr>
              <a:t>venöz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damardan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alınan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kültürlerine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göre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daha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fazla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kontamine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olmaktadır</a:t>
            </a:r>
            <a:r>
              <a:rPr lang="en-US" sz="1200" dirty="0">
                <a:latin typeface="Arial Rounded MT Bold" pitchFamily="34" charset="0"/>
              </a:rPr>
              <a:t>. </a:t>
            </a:r>
            <a:endParaRPr lang="tr-TR" sz="12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200" dirty="0" smtClean="0">
                <a:latin typeface="Arial Rounded MT Bold" pitchFamily="34" charset="0"/>
              </a:rPr>
              <a:t>• </a:t>
            </a:r>
            <a:r>
              <a:rPr lang="en-US" sz="1200" dirty="0">
                <a:latin typeface="Arial Rounded MT Bold" pitchFamily="34" charset="0"/>
              </a:rPr>
              <a:t>KİKDE </a:t>
            </a:r>
            <a:r>
              <a:rPr lang="en-US" sz="1200" dirty="0" err="1">
                <a:latin typeface="Arial Rounded MT Bold" pitchFamily="34" charset="0"/>
              </a:rPr>
              <a:t>düşünülüyorsa</a:t>
            </a:r>
            <a:r>
              <a:rPr lang="en-US" sz="1200" dirty="0">
                <a:latin typeface="Arial Rounded MT Bold" pitchFamily="34" charset="0"/>
              </a:rPr>
              <a:t>, </a:t>
            </a:r>
            <a:r>
              <a:rPr lang="en-US" sz="1200" dirty="0" err="1">
                <a:latin typeface="Arial Rounded MT Bold" pitchFamily="34" charset="0"/>
              </a:rPr>
              <a:t>kateterden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alınan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kültürler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mutlaka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periferik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bir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venden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alınan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kültürü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ile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eşleştirilmelidir</a:t>
            </a:r>
            <a:r>
              <a:rPr lang="en-US" sz="1200" dirty="0">
                <a:latin typeface="Arial Rounded MT Bold" pitchFamily="34" charset="0"/>
              </a:rPr>
              <a:t>. </a:t>
            </a:r>
            <a:endParaRPr lang="tr-TR" sz="12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200" dirty="0" smtClean="0">
                <a:latin typeface="Arial Rounded MT Bold" pitchFamily="34" charset="0"/>
              </a:rPr>
              <a:t>• </a:t>
            </a:r>
            <a:r>
              <a:rPr lang="en-US" sz="1200" dirty="0" err="1">
                <a:latin typeface="Arial Rounded MT Bold" pitchFamily="34" charset="0"/>
              </a:rPr>
              <a:t>Kateterden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alınırken</a:t>
            </a:r>
            <a:r>
              <a:rPr lang="en-US" sz="1200" dirty="0">
                <a:latin typeface="Arial Rounded MT Bold" pitchFamily="34" charset="0"/>
              </a:rPr>
              <a:t> ilk </a:t>
            </a:r>
            <a:r>
              <a:rPr lang="en-US" sz="1200" dirty="0" err="1">
                <a:latin typeface="Arial Rounded MT Bold" pitchFamily="34" charset="0"/>
              </a:rPr>
              <a:t>gelen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kanı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atmak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veya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öncesinde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steril</a:t>
            </a:r>
            <a:r>
              <a:rPr lang="en-US" sz="1200" dirty="0">
                <a:latin typeface="Arial Rounded MT Bold" pitchFamily="34" charset="0"/>
              </a:rPr>
              <a:t> serum </a:t>
            </a:r>
            <a:r>
              <a:rPr lang="en-US" sz="1200" dirty="0" err="1">
                <a:latin typeface="Arial Rounded MT Bold" pitchFamily="34" charset="0"/>
              </a:rPr>
              <a:t>fizyolojik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ile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kateteri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yıkamak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gerekmez</a:t>
            </a:r>
            <a:r>
              <a:rPr lang="en-US" sz="1200" dirty="0">
                <a:latin typeface="Arial Rounded MT Bold" pitchFamily="34" charset="0"/>
              </a:rPr>
              <a:t>. </a:t>
            </a:r>
            <a:endParaRPr lang="tr-TR" sz="12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200" dirty="0" smtClean="0">
                <a:latin typeface="Arial Rounded MT Bold" pitchFamily="34" charset="0"/>
              </a:rPr>
              <a:t>• </a:t>
            </a:r>
            <a:r>
              <a:rPr lang="en-US" sz="1200" dirty="0" err="1">
                <a:latin typeface="Arial Rounded MT Bold" pitchFamily="34" charset="0"/>
              </a:rPr>
              <a:t>Alınan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;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sayımı</a:t>
            </a:r>
            <a:r>
              <a:rPr lang="en-US" sz="1200" dirty="0">
                <a:latin typeface="Arial Rounded MT Bold" pitchFamily="34" charset="0"/>
              </a:rPr>
              <a:t>, </a:t>
            </a:r>
            <a:r>
              <a:rPr lang="en-US" sz="1200" dirty="0" err="1">
                <a:latin typeface="Arial Rounded MT Bold" pitchFamily="34" charset="0"/>
              </a:rPr>
              <a:t>seroloji</a:t>
            </a:r>
            <a:r>
              <a:rPr lang="en-US" sz="1200" dirty="0">
                <a:latin typeface="Arial Rounded MT Bold" pitchFamily="34" charset="0"/>
              </a:rPr>
              <a:t>, </a:t>
            </a:r>
            <a:r>
              <a:rPr lang="en-US" sz="1200" dirty="0" err="1">
                <a:latin typeface="Arial Rounded MT Bold" pitchFamily="34" charset="0"/>
              </a:rPr>
              <a:t>hormon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gibi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diğer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testler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için</a:t>
            </a:r>
            <a:r>
              <a:rPr lang="en-US" sz="1200" dirty="0">
                <a:latin typeface="Arial Rounded MT Bold" pitchFamily="34" charset="0"/>
              </a:rPr>
              <a:t> de </a:t>
            </a:r>
            <a:r>
              <a:rPr lang="en-US" sz="1200" dirty="0" err="1">
                <a:latin typeface="Arial Rounded MT Bold" pitchFamily="34" charset="0"/>
              </a:rPr>
              <a:t>kullanılacaksa</a:t>
            </a:r>
            <a:r>
              <a:rPr lang="en-US" sz="1200" dirty="0">
                <a:latin typeface="Arial Rounded MT Bold" pitchFamily="34" charset="0"/>
              </a:rPr>
              <a:t>, </a:t>
            </a:r>
            <a:r>
              <a:rPr lang="en-US" sz="1200" dirty="0" err="1">
                <a:latin typeface="Arial Rounded MT Bold" pitchFamily="34" charset="0"/>
              </a:rPr>
              <a:t>önce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kültürü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şişelerine</a:t>
            </a:r>
            <a:r>
              <a:rPr lang="en-US" sz="1200" dirty="0">
                <a:latin typeface="Arial Rounded MT Bold" pitchFamily="34" charset="0"/>
              </a:rPr>
              <a:t> ideal </a:t>
            </a:r>
            <a:r>
              <a:rPr lang="en-US" sz="1200" dirty="0" err="1">
                <a:latin typeface="Arial Rounded MT Bold" pitchFamily="34" charset="0"/>
              </a:rPr>
              <a:t>hacimde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inoküle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edilmelidir</a:t>
            </a:r>
            <a:r>
              <a:rPr lang="en-US" sz="1200" dirty="0">
                <a:latin typeface="Arial Rounded MT Bold" pitchFamily="34" charset="0"/>
              </a:rPr>
              <a:t>. </a:t>
            </a:r>
            <a:endParaRPr lang="tr-TR" sz="12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200" dirty="0" smtClean="0">
                <a:latin typeface="Arial Rounded MT Bold" pitchFamily="34" charset="0"/>
              </a:rPr>
              <a:t>•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kültürü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şişeleri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oda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sıcaklığında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saklanmalı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ve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taşınmalıdır</a:t>
            </a:r>
            <a:r>
              <a:rPr lang="en-US" sz="1200" dirty="0">
                <a:latin typeface="Arial Rounded MT Bold" pitchFamily="34" charset="0"/>
              </a:rPr>
              <a:t>. </a:t>
            </a:r>
            <a:r>
              <a:rPr lang="en-US" sz="1200" dirty="0" err="1">
                <a:latin typeface="Arial Rounded MT Bold" pitchFamily="34" charset="0"/>
              </a:rPr>
              <a:t>Örnek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alınmadan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önce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veya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sonra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kan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kültürü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şişeleri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asla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buzdolabına</a:t>
            </a:r>
            <a:r>
              <a:rPr lang="en-US" sz="1200" dirty="0">
                <a:latin typeface="Arial Rounded MT Bold" pitchFamily="34" charset="0"/>
              </a:rPr>
              <a:t> </a:t>
            </a:r>
            <a:r>
              <a:rPr lang="en-US" sz="1200" dirty="0" err="1">
                <a:latin typeface="Arial Rounded MT Bold" pitchFamily="34" charset="0"/>
              </a:rPr>
              <a:t>konmamalıdır</a:t>
            </a:r>
            <a:r>
              <a:rPr lang="en-US" sz="1200" dirty="0">
                <a:latin typeface="Arial Rounded MT Bol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846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Alımı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 err="1">
                <a:solidFill>
                  <a:schemeClr val="accent1"/>
                </a:solidFill>
                <a:latin typeface="Arial Rounded MT Bold" pitchFamily="34" charset="0"/>
              </a:rPr>
              <a:t>Hazırlık</a:t>
            </a:r>
            <a:r>
              <a:rPr lang="en-US" dirty="0">
                <a:latin typeface="Arial Rounded MT Bold" pitchFamily="34" charset="0"/>
              </a:rPr>
              <a:t>: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alma </a:t>
            </a:r>
            <a:r>
              <a:rPr lang="en-US" dirty="0" err="1">
                <a:latin typeface="Arial Rounded MT Bold" pitchFamily="34" charset="0"/>
              </a:rPr>
              <a:t>işlemini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kolaylaştırmak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amacıyla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tr-TR" dirty="0" smtClean="0">
                <a:latin typeface="Arial Rounded MT Bold" pitchFamily="34" charset="0"/>
              </a:rPr>
              <a:t>kullanılacak </a:t>
            </a:r>
            <a:r>
              <a:rPr lang="en-US" dirty="0" err="1" smtClean="0">
                <a:latin typeface="Arial Rounded MT Bold" pitchFamily="34" charset="0"/>
              </a:rPr>
              <a:t>malzemelerin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tamamını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alabilecek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bir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işlem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tepsisi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hazırlanması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önerilir</a:t>
            </a:r>
            <a:r>
              <a:rPr lang="en-US" dirty="0">
                <a:latin typeface="Arial Rounded MT Bold" pitchFamily="34" charset="0"/>
              </a:rPr>
              <a:t>. Bu </a:t>
            </a:r>
            <a:r>
              <a:rPr lang="en-US" dirty="0" err="1">
                <a:latin typeface="Arial Rounded MT Bold" pitchFamily="34" charset="0"/>
              </a:rPr>
              <a:t>tepsi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periyodik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olarak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yüzey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dezenfektanı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temizlenmelidir</a:t>
            </a:r>
            <a:r>
              <a:rPr lang="en-US" dirty="0">
                <a:latin typeface="Arial Rounded MT Bol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503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0"/>
            <a:ext cx="7024744" cy="1143000"/>
          </a:xfrm>
        </p:spPr>
        <p:txBody>
          <a:bodyPr/>
          <a:lstStyle/>
          <a:p>
            <a:r>
              <a:rPr lang="en-US" dirty="0" err="1">
                <a:latin typeface="Arial Rounded MT Bold" pitchFamily="34" charset="0"/>
              </a:rPr>
              <a:t>Malzemeler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057400"/>
            <a:ext cx="6777317" cy="3810000"/>
          </a:xfrm>
        </p:spPr>
        <p:txBody>
          <a:bodyPr>
            <a:normAutofit fontScale="77500" lnSpcReduction="20000"/>
          </a:bodyPr>
          <a:lstStyle/>
          <a:p>
            <a:pPr marL="525780" indent="-457200">
              <a:buAutoNum type="arabicPeriod"/>
            </a:pPr>
            <a:r>
              <a:rPr lang="en-US" dirty="0" err="1" smtClean="0">
                <a:latin typeface="Arial Rounded MT Bold" pitchFamily="34" charset="0"/>
              </a:rPr>
              <a:t>Turnike</a:t>
            </a:r>
            <a:r>
              <a:rPr lang="en-US" dirty="0" smtClean="0">
                <a:latin typeface="Arial Rounded MT Bold" pitchFamily="34" charset="0"/>
              </a:rPr>
              <a:t> </a:t>
            </a:r>
            <a:endParaRPr lang="tr-TR" dirty="0" smtClean="0">
              <a:latin typeface="Arial Rounded MT Bold" pitchFamily="34" charset="0"/>
            </a:endParaRPr>
          </a:p>
          <a:p>
            <a:pPr marL="525780" indent="-457200">
              <a:buAutoNum type="arabicPeriod"/>
            </a:pPr>
            <a:r>
              <a:rPr lang="en-US" dirty="0" err="1" smtClean="0">
                <a:latin typeface="Arial Rounded MT Bold" pitchFamily="34" charset="0"/>
              </a:rPr>
              <a:t>Steril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gazlı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bez</a:t>
            </a:r>
            <a:r>
              <a:rPr lang="en-US" dirty="0">
                <a:latin typeface="Arial Rounded MT Bold" pitchFamily="34" charset="0"/>
              </a:rPr>
              <a:t> </a:t>
            </a:r>
            <a:endParaRPr lang="tr-TR" dirty="0" smtClean="0">
              <a:latin typeface="Arial Rounded MT Bold" pitchFamily="34" charset="0"/>
            </a:endParaRPr>
          </a:p>
          <a:p>
            <a:pPr marL="525780" indent="-457200">
              <a:buAutoNum type="arabicPeriod"/>
            </a:pPr>
            <a:r>
              <a:rPr lang="en-US" dirty="0" err="1" smtClean="0">
                <a:latin typeface="Arial Rounded MT Bold" pitchFamily="34" charset="0"/>
              </a:rPr>
              <a:t>Antiseptik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solüsyon</a:t>
            </a:r>
            <a:r>
              <a:rPr lang="en-US" dirty="0">
                <a:latin typeface="Arial Rounded MT Bold" pitchFamily="34" charset="0"/>
              </a:rPr>
              <a:t>(</a:t>
            </a:r>
            <a:r>
              <a:rPr lang="en-US" dirty="0" err="1">
                <a:latin typeface="Arial Rounded MT Bold" pitchFamily="34" charset="0"/>
              </a:rPr>
              <a:t>lar</a:t>
            </a:r>
            <a:r>
              <a:rPr lang="en-US" dirty="0">
                <a:latin typeface="Arial Rounded MT Bold" pitchFamily="34" charset="0"/>
              </a:rPr>
              <a:t>) </a:t>
            </a:r>
            <a:endParaRPr lang="tr-TR" dirty="0" smtClean="0">
              <a:latin typeface="Arial Rounded MT Bold" pitchFamily="34" charset="0"/>
            </a:endParaRPr>
          </a:p>
          <a:p>
            <a:pPr marL="525780" indent="-457200">
              <a:buAutoNum type="arabicPeriod"/>
            </a:pPr>
            <a:r>
              <a:rPr lang="en-US" dirty="0" err="1" smtClean="0">
                <a:latin typeface="Arial Rounded MT Bold" pitchFamily="34" charset="0"/>
              </a:rPr>
              <a:t>Bir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çift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steril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eldiven</a:t>
            </a:r>
            <a:r>
              <a:rPr lang="en-US" dirty="0">
                <a:latin typeface="Arial Rounded MT Bold" pitchFamily="34" charset="0"/>
              </a:rPr>
              <a:t> </a:t>
            </a:r>
            <a:endParaRPr lang="tr-TR" dirty="0" smtClean="0">
              <a:latin typeface="Arial Rounded MT Bold" pitchFamily="34" charset="0"/>
            </a:endParaRPr>
          </a:p>
          <a:p>
            <a:pPr marL="525780" indent="-457200">
              <a:buAutoNum type="arabicPeriod"/>
            </a:pPr>
            <a:r>
              <a:rPr lang="en-US" dirty="0" smtClean="0">
                <a:latin typeface="Arial Rounded MT Bold" pitchFamily="34" charset="0"/>
              </a:rPr>
              <a:t>20 </a:t>
            </a:r>
            <a:r>
              <a:rPr lang="en-US" dirty="0" err="1">
                <a:latin typeface="Arial Rounded MT Bold" pitchFamily="34" charset="0"/>
              </a:rPr>
              <a:t>mL’lik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enjektör</a:t>
            </a:r>
            <a:r>
              <a:rPr lang="en-US" dirty="0">
                <a:latin typeface="Arial Rounded MT Bold" pitchFamily="34" charset="0"/>
              </a:rPr>
              <a:t> /"</a:t>
            </a:r>
            <a:r>
              <a:rPr lang="en-US" dirty="0" err="1">
                <a:latin typeface="Arial Rounded MT Bold" pitchFamily="34" charset="0"/>
              </a:rPr>
              <a:t>vacutainer</a:t>
            </a:r>
            <a:r>
              <a:rPr lang="en-US" dirty="0">
                <a:latin typeface="Arial Rounded MT Bold" pitchFamily="34" charset="0"/>
              </a:rPr>
              <a:t>"/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alma </a:t>
            </a:r>
            <a:r>
              <a:rPr lang="en-US" dirty="0" err="1">
                <a:latin typeface="Arial Rounded MT Bold" pitchFamily="34" charset="0"/>
              </a:rPr>
              <a:t>seti</a:t>
            </a:r>
            <a:r>
              <a:rPr lang="en-US" dirty="0">
                <a:latin typeface="Arial Rounded MT Bold" pitchFamily="34" charset="0"/>
              </a:rPr>
              <a:t> </a:t>
            </a:r>
            <a:endParaRPr lang="tr-TR" dirty="0" smtClean="0">
              <a:latin typeface="Arial Rounded MT Bold" pitchFamily="34" charset="0"/>
            </a:endParaRPr>
          </a:p>
          <a:p>
            <a:pPr marL="525780" indent="-457200">
              <a:buAutoNum type="arabicPeriod"/>
            </a:pPr>
            <a:r>
              <a:rPr lang="en-US" dirty="0" err="1" smtClean="0">
                <a:latin typeface="Arial Rounded MT Bold" pitchFamily="34" charset="0"/>
              </a:rPr>
              <a:t>Kan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şişeleri</a:t>
            </a:r>
            <a:r>
              <a:rPr lang="en-US" dirty="0">
                <a:latin typeface="Arial Rounded MT Bold" pitchFamily="34" charset="0"/>
              </a:rPr>
              <a:t> (</a:t>
            </a:r>
            <a:r>
              <a:rPr lang="en-US" dirty="0" err="1">
                <a:latin typeface="Arial Rounded MT Bold" pitchFamily="34" charset="0"/>
              </a:rPr>
              <a:t>İhtiyaca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göre</a:t>
            </a:r>
            <a:r>
              <a:rPr lang="en-US" dirty="0">
                <a:latin typeface="Arial Rounded MT Bold" pitchFamily="34" charset="0"/>
              </a:rPr>
              <a:t>; </a:t>
            </a:r>
            <a:r>
              <a:rPr lang="en-US" dirty="0" err="1">
                <a:latin typeface="Arial Rounded MT Bold" pitchFamily="34" charset="0"/>
              </a:rPr>
              <a:t>aerobik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anaerobik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mikotik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pediyatrik</a:t>
            </a:r>
            <a:r>
              <a:rPr lang="en-US" dirty="0">
                <a:latin typeface="Arial Rounded MT Bold" pitchFamily="34" charset="0"/>
              </a:rPr>
              <a:t>) </a:t>
            </a:r>
            <a:endParaRPr lang="tr-TR" dirty="0" smtClean="0">
              <a:latin typeface="Arial Rounded MT Bold" pitchFamily="34" charset="0"/>
            </a:endParaRPr>
          </a:p>
          <a:p>
            <a:pPr marL="525780" indent="-457200">
              <a:buAutoNum type="arabicPeriod"/>
            </a:pPr>
            <a:r>
              <a:rPr lang="en-US" dirty="0" err="1" smtClean="0">
                <a:latin typeface="Arial Rounded MT Bold" pitchFamily="34" charset="0"/>
              </a:rPr>
              <a:t>Kesici-delici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tıbbi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atık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kutusu</a:t>
            </a:r>
            <a:endParaRPr lang="en-US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61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024744" cy="1143000"/>
          </a:xfrm>
        </p:spPr>
        <p:txBody>
          <a:bodyPr/>
          <a:lstStyle/>
          <a:p>
            <a:r>
              <a:rPr lang="en-US" dirty="0" err="1">
                <a:latin typeface="Arial Rounded MT Bold" pitchFamily="34" charset="0"/>
              </a:rPr>
              <a:t>Örneklerin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Alınması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6777317" cy="4080029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en-US" sz="1400" dirty="0">
                <a:latin typeface="Arial Rounded MT Bold" pitchFamily="34" charset="0"/>
              </a:rPr>
              <a:t>1. </a:t>
            </a:r>
            <a:r>
              <a:rPr lang="en-US" sz="1400" dirty="0" err="1">
                <a:latin typeface="Arial Rounded MT Bold" pitchFamily="34" charset="0"/>
              </a:rPr>
              <a:t>Hastanın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kimliğini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doğrulayın</a:t>
            </a:r>
            <a:r>
              <a:rPr lang="en-US" sz="1400" dirty="0">
                <a:latin typeface="Arial Rounded MT Bold" pitchFamily="34" charset="0"/>
              </a:rPr>
              <a:t>.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400" dirty="0" smtClean="0">
                <a:latin typeface="Arial Rounded MT Bold" pitchFamily="34" charset="0"/>
              </a:rPr>
              <a:t>2</a:t>
            </a:r>
            <a:r>
              <a:rPr lang="en-US" sz="1400" dirty="0">
                <a:latin typeface="Arial Rounded MT Bold" pitchFamily="34" charset="0"/>
              </a:rPr>
              <a:t>. </a:t>
            </a:r>
            <a:r>
              <a:rPr lang="en-US" sz="1400" dirty="0" err="1">
                <a:latin typeface="Arial Rounded MT Bold" pitchFamily="34" charset="0"/>
              </a:rPr>
              <a:t>İşlem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hakkında</a:t>
            </a:r>
            <a:r>
              <a:rPr lang="en-US" sz="1400" dirty="0">
                <a:latin typeface="Arial Rounded MT Bold" pitchFamily="34" charset="0"/>
              </a:rPr>
              <a:t> hasta </a:t>
            </a:r>
            <a:r>
              <a:rPr lang="en-US" sz="1400" dirty="0" err="1">
                <a:latin typeface="Arial Rounded MT Bold" pitchFamily="34" charset="0"/>
              </a:rPr>
              <a:t>veya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yakınını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bilgilendirin</a:t>
            </a:r>
            <a:r>
              <a:rPr lang="en-US" sz="1400" dirty="0">
                <a:latin typeface="Arial Rounded MT Bold" pitchFamily="34" charset="0"/>
              </a:rPr>
              <a:t>.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400" dirty="0" smtClean="0">
                <a:latin typeface="Arial Rounded MT Bold" pitchFamily="34" charset="0"/>
              </a:rPr>
              <a:t>3</a:t>
            </a:r>
            <a:r>
              <a:rPr lang="en-US" sz="1400" dirty="0">
                <a:latin typeface="Arial Rounded MT Bold" pitchFamily="34" charset="0"/>
              </a:rPr>
              <a:t>. </a:t>
            </a:r>
            <a:r>
              <a:rPr lang="en-US" sz="1400" dirty="0" err="1">
                <a:latin typeface="Arial Rounded MT Bold" pitchFamily="34" charset="0"/>
              </a:rPr>
              <a:t>Kan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kültürü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şişelerini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kontrol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edin</a:t>
            </a:r>
            <a:r>
              <a:rPr lang="en-US" sz="1400" dirty="0">
                <a:latin typeface="Arial Rounded MT Bold" pitchFamily="34" charset="0"/>
              </a:rPr>
              <a:t>: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tr-TR" sz="1400" dirty="0">
                <a:latin typeface="Arial Rounded MT Bold" pitchFamily="34" charset="0"/>
              </a:rPr>
              <a:t> </a:t>
            </a:r>
            <a:r>
              <a:rPr lang="tr-TR" sz="1400" dirty="0" smtClean="0">
                <a:latin typeface="Arial Rounded MT Bold" pitchFamily="34" charset="0"/>
              </a:rPr>
              <a:t>    </a:t>
            </a:r>
            <a:r>
              <a:rPr lang="en-US" sz="1400" dirty="0" smtClean="0">
                <a:latin typeface="Arial Rounded MT Bold" pitchFamily="34" charset="0"/>
              </a:rPr>
              <a:t>• </a:t>
            </a:r>
            <a:r>
              <a:rPr lang="en-US" sz="1400" dirty="0">
                <a:latin typeface="Arial Rounded MT Bold" pitchFamily="34" charset="0"/>
              </a:rPr>
              <a:t>Son </a:t>
            </a:r>
            <a:r>
              <a:rPr lang="en-US" sz="1400" dirty="0" err="1">
                <a:latin typeface="Arial Rounded MT Bold" pitchFamily="34" charset="0"/>
              </a:rPr>
              <a:t>kullanım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tarihi</a:t>
            </a:r>
            <a:r>
              <a:rPr lang="en-US" sz="1400" dirty="0">
                <a:latin typeface="Arial Rounded MT Bold" pitchFamily="34" charset="0"/>
              </a:rPr>
              <a:t>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tr-TR" sz="1400" dirty="0">
                <a:latin typeface="Arial Rounded MT Bold" pitchFamily="34" charset="0"/>
              </a:rPr>
              <a:t> </a:t>
            </a:r>
            <a:r>
              <a:rPr lang="tr-TR" sz="1400" dirty="0" smtClean="0">
                <a:latin typeface="Arial Rounded MT Bold" pitchFamily="34" charset="0"/>
              </a:rPr>
              <a:t>    </a:t>
            </a:r>
            <a:r>
              <a:rPr lang="en-US" sz="1400" dirty="0" smtClean="0">
                <a:latin typeface="Arial Rounded MT Bold" pitchFamily="34" charset="0"/>
              </a:rPr>
              <a:t>• </a:t>
            </a:r>
            <a:r>
              <a:rPr lang="en-US" sz="1400" dirty="0" err="1">
                <a:latin typeface="Arial Rounded MT Bold" pitchFamily="34" charset="0"/>
              </a:rPr>
              <a:t>Fiziksel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hasar</a:t>
            </a:r>
            <a:r>
              <a:rPr lang="en-US" sz="1400" dirty="0">
                <a:latin typeface="Arial Rounded MT Bold" pitchFamily="34" charset="0"/>
              </a:rPr>
              <a:t> (</a:t>
            </a:r>
            <a:r>
              <a:rPr lang="en-US" sz="1400" dirty="0" err="1">
                <a:latin typeface="Arial Rounded MT Bold" pitchFamily="34" charset="0"/>
              </a:rPr>
              <a:t>çatlak</a:t>
            </a:r>
            <a:r>
              <a:rPr lang="en-US" sz="1400" dirty="0">
                <a:latin typeface="Arial Rounded MT Bold" pitchFamily="34" charset="0"/>
              </a:rPr>
              <a:t>, </a:t>
            </a:r>
            <a:r>
              <a:rPr lang="en-US" sz="1400" dirty="0" err="1">
                <a:latin typeface="Arial Rounded MT Bold" pitchFamily="34" charset="0"/>
              </a:rPr>
              <a:t>kırık</a:t>
            </a:r>
            <a:r>
              <a:rPr lang="en-US" sz="1400" dirty="0">
                <a:latin typeface="Arial Rounded MT Bold" pitchFamily="34" charset="0"/>
              </a:rPr>
              <a:t>, </a:t>
            </a:r>
            <a:r>
              <a:rPr lang="en-US" sz="1400" dirty="0" err="1">
                <a:latin typeface="Arial Rounded MT Bold" pitchFamily="34" charset="0"/>
              </a:rPr>
              <a:t>eksik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kapak</a:t>
            </a:r>
            <a:r>
              <a:rPr lang="en-US" sz="1400" dirty="0">
                <a:latin typeface="Arial Rounded MT Bold" pitchFamily="34" charset="0"/>
              </a:rPr>
              <a:t>, vb.)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tr-TR" sz="1400" dirty="0">
                <a:latin typeface="Arial Rounded MT Bold" pitchFamily="34" charset="0"/>
              </a:rPr>
              <a:t> </a:t>
            </a:r>
            <a:r>
              <a:rPr lang="tr-TR" sz="1400" dirty="0" smtClean="0">
                <a:latin typeface="Arial Rounded MT Bold" pitchFamily="34" charset="0"/>
              </a:rPr>
              <a:t>    </a:t>
            </a:r>
            <a:r>
              <a:rPr lang="en-US" sz="1400" dirty="0" smtClean="0">
                <a:latin typeface="Arial Rounded MT Bold" pitchFamily="34" charset="0"/>
              </a:rPr>
              <a:t>• </a:t>
            </a:r>
            <a:r>
              <a:rPr lang="en-US" sz="1400" dirty="0" err="1">
                <a:latin typeface="Arial Rounded MT Bold" pitchFamily="34" charset="0"/>
              </a:rPr>
              <a:t>Şişe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içeriği</a:t>
            </a:r>
            <a:r>
              <a:rPr lang="en-US" sz="1400" dirty="0">
                <a:latin typeface="Arial Rounded MT Bold" pitchFamily="34" charset="0"/>
              </a:rPr>
              <a:t> (</a:t>
            </a:r>
            <a:r>
              <a:rPr lang="en-US" sz="1400" dirty="0" err="1">
                <a:latin typeface="Arial Rounded MT Bold" pitchFamily="34" charset="0"/>
              </a:rPr>
              <a:t>bulanıklık</a:t>
            </a:r>
            <a:r>
              <a:rPr lang="en-US" sz="1400" dirty="0">
                <a:latin typeface="Arial Rounded MT Bold" pitchFamily="34" charset="0"/>
              </a:rPr>
              <a:t>, </a:t>
            </a:r>
            <a:r>
              <a:rPr lang="en-US" sz="1400" dirty="0" err="1">
                <a:latin typeface="Arial Rounded MT Bold" pitchFamily="34" charset="0"/>
              </a:rPr>
              <a:t>eksik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hacim</a:t>
            </a:r>
            <a:r>
              <a:rPr lang="en-US" sz="1400" dirty="0">
                <a:latin typeface="Arial Rounded MT Bold" pitchFamily="34" charset="0"/>
              </a:rPr>
              <a:t>, vb.)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400" dirty="0" smtClean="0">
                <a:latin typeface="Arial Rounded MT Bold" pitchFamily="34" charset="0"/>
              </a:rPr>
              <a:t>4</a:t>
            </a:r>
            <a:r>
              <a:rPr lang="en-US" sz="1400" dirty="0">
                <a:latin typeface="Arial Rounded MT Bold" pitchFamily="34" charset="0"/>
              </a:rPr>
              <a:t>. </a:t>
            </a:r>
            <a:r>
              <a:rPr lang="en-US" sz="1400" dirty="0" err="1">
                <a:latin typeface="Arial Rounded MT Bold" pitchFamily="34" charset="0"/>
              </a:rPr>
              <a:t>Kan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kültürü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şişelerini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hazırlayın</a:t>
            </a:r>
            <a:r>
              <a:rPr lang="en-US" sz="1400" dirty="0">
                <a:latin typeface="Arial Rounded MT Bold" pitchFamily="34" charset="0"/>
              </a:rPr>
              <a:t>: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tr-TR" sz="1400" dirty="0">
                <a:latin typeface="Arial Rounded MT Bold" pitchFamily="34" charset="0"/>
              </a:rPr>
              <a:t> </a:t>
            </a:r>
            <a:r>
              <a:rPr lang="tr-TR" sz="1400" dirty="0" smtClean="0">
                <a:latin typeface="Arial Rounded MT Bold" pitchFamily="34" charset="0"/>
              </a:rPr>
              <a:t>    </a:t>
            </a:r>
            <a:r>
              <a:rPr lang="en-US" sz="1400" dirty="0" smtClean="0">
                <a:latin typeface="Arial Rounded MT Bold" pitchFamily="34" charset="0"/>
              </a:rPr>
              <a:t>• </a:t>
            </a:r>
            <a:r>
              <a:rPr lang="en-US" sz="1400" dirty="0" err="1">
                <a:latin typeface="Arial Rounded MT Bold" pitchFamily="34" charset="0"/>
              </a:rPr>
              <a:t>Hastanın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adını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ve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soyadını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yazın</a:t>
            </a:r>
            <a:r>
              <a:rPr lang="en-US" sz="1400" dirty="0">
                <a:latin typeface="Arial Rounded MT Bold" pitchFamily="34" charset="0"/>
              </a:rPr>
              <a:t>.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tr-TR" sz="1400" dirty="0">
                <a:latin typeface="Arial Rounded MT Bold" pitchFamily="34" charset="0"/>
              </a:rPr>
              <a:t> </a:t>
            </a:r>
            <a:r>
              <a:rPr lang="tr-TR" sz="1400" dirty="0" smtClean="0">
                <a:latin typeface="Arial Rounded MT Bold" pitchFamily="34" charset="0"/>
              </a:rPr>
              <a:t>    </a:t>
            </a:r>
            <a:r>
              <a:rPr lang="en-US" sz="1400" dirty="0" smtClean="0">
                <a:latin typeface="Arial Rounded MT Bold" pitchFamily="34" charset="0"/>
              </a:rPr>
              <a:t>• </a:t>
            </a:r>
            <a:r>
              <a:rPr lang="en-US" sz="1400" dirty="0" err="1">
                <a:latin typeface="Arial Rounded MT Bold" pitchFamily="34" charset="0"/>
              </a:rPr>
              <a:t>Örneğin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alındığı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tarih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ve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saati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yazın</a:t>
            </a:r>
            <a:r>
              <a:rPr lang="en-US" sz="1400" dirty="0">
                <a:latin typeface="Arial Rounded MT Bold" pitchFamily="34" charset="0"/>
              </a:rPr>
              <a:t>.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tr-TR" sz="1400" dirty="0">
                <a:latin typeface="Arial Rounded MT Bold" pitchFamily="34" charset="0"/>
              </a:rPr>
              <a:t> </a:t>
            </a:r>
            <a:r>
              <a:rPr lang="tr-TR" sz="1400" dirty="0" smtClean="0">
                <a:latin typeface="Arial Rounded MT Bold" pitchFamily="34" charset="0"/>
              </a:rPr>
              <a:t>    </a:t>
            </a:r>
            <a:r>
              <a:rPr lang="en-US" sz="1400" dirty="0" smtClean="0">
                <a:latin typeface="Arial Rounded MT Bold" pitchFamily="34" charset="0"/>
              </a:rPr>
              <a:t>• </a:t>
            </a:r>
            <a:r>
              <a:rPr lang="en-US" sz="1400" dirty="0" err="1">
                <a:latin typeface="Arial Rounded MT Bold" pitchFamily="34" charset="0"/>
              </a:rPr>
              <a:t>Örneğin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alındığı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bölgeyi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belirtin</a:t>
            </a:r>
            <a:r>
              <a:rPr lang="en-US" sz="1400" dirty="0">
                <a:latin typeface="Arial Rounded MT Bold" pitchFamily="34" charset="0"/>
              </a:rPr>
              <a:t> (</a:t>
            </a:r>
            <a:r>
              <a:rPr lang="en-US" sz="1400" dirty="0" err="1">
                <a:latin typeface="Arial Rounded MT Bold" pitchFamily="34" charset="0"/>
              </a:rPr>
              <a:t>sağ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kol</a:t>
            </a:r>
            <a:r>
              <a:rPr lang="en-US" sz="1400" dirty="0">
                <a:latin typeface="Arial Rounded MT Bold" pitchFamily="34" charset="0"/>
              </a:rPr>
              <a:t>/sol </a:t>
            </a:r>
            <a:r>
              <a:rPr lang="en-US" sz="1400" dirty="0" err="1">
                <a:latin typeface="Arial Rounded MT Bold" pitchFamily="34" charset="0"/>
              </a:rPr>
              <a:t>kol</a:t>
            </a:r>
            <a:r>
              <a:rPr lang="en-US" sz="1400" dirty="0">
                <a:latin typeface="Arial Rounded MT Bold" pitchFamily="34" charset="0"/>
              </a:rPr>
              <a:t>, </a:t>
            </a:r>
            <a:r>
              <a:rPr lang="en-US" sz="1400" dirty="0" err="1">
                <a:latin typeface="Arial Rounded MT Bold" pitchFamily="34" charset="0"/>
              </a:rPr>
              <a:t>kateter</a:t>
            </a:r>
            <a:r>
              <a:rPr lang="en-US" sz="1400" dirty="0">
                <a:latin typeface="Arial Rounded MT Bold" pitchFamily="34" charset="0"/>
              </a:rPr>
              <a:t>/</a:t>
            </a:r>
            <a:r>
              <a:rPr lang="en-US" sz="1400" dirty="0" err="1">
                <a:latin typeface="Arial Rounded MT Bold" pitchFamily="34" charset="0"/>
              </a:rPr>
              <a:t>perifer</a:t>
            </a:r>
            <a:r>
              <a:rPr lang="en-US" sz="1400" dirty="0">
                <a:latin typeface="Arial Rounded MT Bold" pitchFamily="34" charset="0"/>
              </a:rPr>
              <a:t>, vb.) .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tr-TR" sz="1400" dirty="0">
                <a:latin typeface="Arial Rounded MT Bold" pitchFamily="34" charset="0"/>
              </a:rPr>
              <a:t> </a:t>
            </a:r>
            <a:r>
              <a:rPr lang="tr-TR" sz="1400" dirty="0" smtClean="0">
                <a:latin typeface="Arial Rounded MT Bold" pitchFamily="34" charset="0"/>
              </a:rPr>
              <a:t>    </a:t>
            </a:r>
            <a:r>
              <a:rPr lang="en-US" sz="1400" dirty="0" smtClean="0">
                <a:latin typeface="Arial Rounded MT Bold" pitchFamily="34" charset="0"/>
              </a:rPr>
              <a:t>• </a:t>
            </a:r>
            <a:r>
              <a:rPr lang="en-US" sz="1400" dirty="0" err="1">
                <a:latin typeface="Arial Rounded MT Bold" pitchFamily="34" charset="0"/>
              </a:rPr>
              <a:t>Şişenin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kendi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barkodunu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kapatmayacak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şekilde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istem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barkodunu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yapıştırın</a:t>
            </a:r>
            <a:r>
              <a:rPr lang="en-US" sz="1400" dirty="0" smtClean="0">
                <a:latin typeface="Arial Rounded MT Bold" pitchFamily="34" charset="0"/>
              </a:rPr>
              <a:t>.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tr-TR" sz="1400" dirty="0">
                <a:latin typeface="Arial Rounded MT Bold" pitchFamily="34" charset="0"/>
              </a:rPr>
              <a:t> </a:t>
            </a:r>
            <a:r>
              <a:rPr lang="tr-TR" sz="1400" dirty="0" smtClean="0">
                <a:latin typeface="Arial Rounded MT Bold" pitchFamily="34" charset="0"/>
              </a:rPr>
              <a:t>   </a:t>
            </a:r>
            <a:r>
              <a:rPr lang="en-US" sz="1400" dirty="0" smtClean="0">
                <a:latin typeface="Arial Rounded MT Bold" pitchFamily="34" charset="0"/>
              </a:rPr>
              <a:t> </a:t>
            </a:r>
            <a:r>
              <a:rPr lang="en-US" sz="1400" dirty="0">
                <a:latin typeface="Arial Rounded MT Bold" pitchFamily="34" charset="0"/>
              </a:rPr>
              <a:t>• </a:t>
            </a:r>
            <a:r>
              <a:rPr lang="en-US" sz="1400" dirty="0" err="1">
                <a:latin typeface="Arial Rounded MT Bold" pitchFamily="34" charset="0"/>
              </a:rPr>
              <a:t>Kimliğinizi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yazın</a:t>
            </a:r>
            <a:r>
              <a:rPr lang="en-US" sz="1400" dirty="0">
                <a:latin typeface="Arial Rounded MT Bold" pitchFamily="34" charset="0"/>
              </a:rPr>
              <a:t> (</a:t>
            </a:r>
            <a:r>
              <a:rPr lang="en-US" sz="1400" dirty="0" err="1">
                <a:latin typeface="Arial Rounded MT Bold" pitchFamily="34" charset="0"/>
              </a:rPr>
              <a:t>isim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baş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harfleri</a:t>
            </a:r>
            <a:r>
              <a:rPr lang="en-US" sz="1400" dirty="0">
                <a:latin typeface="Arial Rounded MT Bold" pitchFamily="34" charset="0"/>
              </a:rPr>
              <a:t>, </a:t>
            </a:r>
            <a:r>
              <a:rPr lang="en-US" sz="1400" dirty="0" err="1">
                <a:latin typeface="Arial Rounded MT Bold" pitchFamily="34" charset="0"/>
              </a:rPr>
              <a:t>kurum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numarası</a:t>
            </a:r>
            <a:r>
              <a:rPr lang="en-US" sz="1400" dirty="0">
                <a:latin typeface="Arial Rounded MT Bold" pitchFamily="34" charset="0"/>
              </a:rPr>
              <a:t>/</a:t>
            </a:r>
            <a:r>
              <a:rPr lang="en-US" sz="1400" dirty="0" err="1">
                <a:latin typeface="Arial Rounded MT Bold" pitchFamily="34" charset="0"/>
              </a:rPr>
              <a:t>kodu</a:t>
            </a:r>
            <a:r>
              <a:rPr lang="en-US" sz="1400" dirty="0">
                <a:latin typeface="Arial Rounded MT Bold" pitchFamily="34" charset="0"/>
              </a:rPr>
              <a:t>, vb.) .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tr-TR" sz="1400" dirty="0">
                <a:latin typeface="Arial Rounded MT Bold" pitchFamily="34" charset="0"/>
              </a:rPr>
              <a:t> </a:t>
            </a:r>
            <a:r>
              <a:rPr lang="tr-TR" sz="1400" dirty="0" smtClean="0">
                <a:latin typeface="Arial Rounded MT Bold" pitchFamily="34" charset="0"/>
              </a:rPr>
              <a:t>    </a:t>
            </a:r>
            <a:r>
              <a:rPr lang="en-US" sz="1400" dirty="0" smtClean="0">
                <a:latin typeface="Arial Rounded MT Bold" pitchFamily="34" charset="0"/>
              </a:rPr>
              <a:t>• </a:t>
            </a:r>
            <a:r>
              <a:rPr lang="en-US" sz="1400" dirty="0" err="1">
                <a:latin typeface="Arial Rounded MT Bold" pitchFamily="34" charset="0"/>
              </a:rPr>
              <a:t>Alınması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hedeflenen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kan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miktarını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şişe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üzerinde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işaretleyin</a:t>
            </a:r>
            <a:r>
              <a:rPr lang="en-US" sz="1400" dirty="0">
                <a:latin typeface="Arial Rounded MT Bold" pitchFamily="34" charset="0"/>
              </a:rPr>
              <a:t>.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400" dirty="0" smtClean="0">
                <a:latin typeface="Arial Rounded MT Bold" pitchFamily="34" charset="0"/>
              </a:rPr>
              <a:t>5</a:t>
            </a:r>
            <a:r>
              <a:rPr lang="en-US" sz="1400" dirty="0">
                <a:latin typeface="Arial Rounded MT Bold" pitchFamily="34" charset="0"/>
              </a:rPr>
              <a:t>. </a:t>
            </a:r>
            <a:r>
              <a:rPr lang="en-US" sz="1400" dirty="0" err="1">
                <a:latin typeface="Arial Rounded MT Bold" pitchFamily="34" charset="0"/>
              </a:rPr>
              <a:t>İşlem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tepsinizi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hazırlayın</a:t>
            </a:r>
            <a:r>
              <a:rPr lang="en-US" sz="1400" dirty="0">
                <a:latin typeface="Arial Rounded MT Bold" pitchFamily="34" charset="0"/>
              </a:rPr>
              <a:t>.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400" dirty="0" smtClean="0">
                <a:latin typeface="Arial Rounded MT Bold" pitchFamily="34" charset="0"/>
              </a:rPr>
              <a:t>6</a:t>
            </a:r>
            <a:r>
              <a:rPr lang="en-US" sz="1400" dirty="0">
                <a:latin typeface="Arial Rounded MT Bold" pitchFamily="34" charset="0"/>
              </a:rPr>
              <a:t>. </a:t>
            </a:r>
            <a:r>
              <a:rPr lang="en-US" sz="1400" dirty="0" err="1">
                <a:latin typeface="Arial Rounded MT Bold" pitchFamily="34" charset="0"/>
              </a:rPr>
              <a:t>Ellerinizi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sabun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ve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suyla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yıkayın</a:t>
            </a:r>
            <a:r>
              <a:rPr lang="en-US" sz="1400" dirty="0">
                <a:latin typeface="Arial Rounded MT Bold" pitchFamily="34" charset="0"/>
              </a:rPr>
              <a:t>/el </a:t>
            </a:r>
            <a:r>
              <a:rPr lang="en-US" sz="1400" dirty="0" err="1">
                <a:latin typeface="Arial Rounded MT Bold" pitchFamily="34" charset="0"/>
              </a:rPr>
              <a:t>antisepsisi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sağlayın</a:t>
            </a:r>
            <a:r>
              <a:rPr lang="en-US" sz="1400" dirty="0">
                <a:latin typeface="Arial Rounded MT Bold" pitchFamily="34" charset="0"/>
              </a:rPr>
              <a:t>.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400" dirty="0" smtClean="0">
                <a:latin typeface="Arial Rounded MT Bold" pitchFamily="34" charset="0"/>
              </a:rPr>
              <a:t>7</a:t>
            </a:r>
            <a:r>
              <a:rPr lang="en-US" sz="1400" dirty="0">
                <a:latin typeface="Arial Rounded MT Bold" pitchFamily="34" charset="0"/>
              </a:rPr>
              <a:t>. </a:t>
            </a:r>
            <a:r>
              <a:rPr lang="en-US" sz="1400" dirty="0" err="1">
                <a:latin typeface="Arial Rounded MT Bold" pitchFamily="34" charset="0"/>
              </a:rPr>
              <a:t>Tek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kullanımlık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steril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olmayan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eldiven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giyin</a:t>
            </a:r>
            <a:r>
              <a:rPr lang="en-US" sz="1400" dirty="0">
                <a:latin typeface="Arial Rounded MT Bold" pitchFamily="34" charset="0"/>
              </a:rPr>
              <a:t>. </a:t>
            </a:r>
            <a:endParaRPr lang="tr-TR" sz="14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400" dirty="0" smtClean="0">
                <a:latin typeface="Arial Rounded MT Bold" pitchFamily="34" charset="0"/>
              </a:rPr>
              <a:t>8</a:t>
            </a:r>
            <a:r>
              <a:rPr lang="en-US" sz="1400" dirty="0">
                <a:latin typeface="Arial Rounded MT Bold" pitchFamily="34" charset="0"/>
              </a:rPr>
              <a:t>. </a:t>
            </a:r>
            <a:r>
              <a:rPr lang="en-US" sz="1400" dirty="0" err="1">
                <a:latin typeface="Arial Rounded MT Bold" pitchFamily="34" charset="0"/>
              </a:rPr>
              <a:t>Turnikeyi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bağlayın</a:t>
            </a:r>
            <a:r>
              <a:rPr lang="en-US" sz="1400" dirty="0">
                <a:latin typeface="Arial Rounded MT Bold" pitchFamily="34" charset="0"/>
              </a:rPr>
              <a:t>. </a:t>
            </a:r>
            <a:r>
              <a:rPr lang="en-US" sz="1400" dirty="0" err="1">
                <a:latin typeface="Arial Rounded MT Bold" pitchFamily="34" charset="0"/>
              </a:rPr>
              <a:t>Kan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alınacak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damarı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belirleyin</a:t>
            </a:r>
            <a:r>
              <a:rPr lang="en-US" sz="1400" dirty="0">
                <a:latin typeface="Arial Rounded MT Bold" pitchFamily="34" charset="0"/>
              </a:rPr>
              <a:t>. </a:t>
            </a:r>
            <a:r>
              <a:rPr lang="en-US" sz="1400" dirty="0" err="1">
                <a:latin typeface="Arial Rounded MT Bold" pitchFamily="34" charset="0"/>
              </a:rPr>
              <a:t>Turnikeyi</a:t>
            </a:r>
            <a:r>
              <a:rPr lang="en-US" sz="1400" dirty="0">
                <a:latin typeface="Arial Rounded MT Bold" pitchFamily="34" charset="0"/>
              </a:rPr>
              <a:t> </a:t>
            </a:r>
            <a:r>
              <a:rPr lang="en-US" sz="1400" dirty="0" err="1">
                <a:latin typeface="Arial Rounded MT Bold" pitchFamily="34" charset="0"/>
              </a:rPr>
              <a:t>gevşetin</a:t>
            </a:r>
            <a:r>
              <a:rPr lang="en-US" sz="1400" dirty="0">
                <a:latin typeface="Arial Rounded MT Bold" pitchFamily="34" charset="0"/>
              </a:rPr>
              <a:t>. </a:t>
            </a:r>
            <a:endParaRPr lang="tr-TR" sz="1400" dirty="0" smtClean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26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295400"/>
            <a:ext cx="6777317" cy="4800600"/>
          </a:xfrm>
        </p:spPr>
        <p:txBody>
          <a:bodyPr>
            <a:normAutofit fontScale="55000" lnSpcReduction="20000"/>
          </a:bodyPr>
          <a:lstStyle/>
          <a:p>
            <a:pPr marL="68580" indent="0">
              <a:buNone/>
            </a:pPr>
            <a:r>
              <a:rPr lang="en-US" dirty="0">
                <a:latin typeface="Arial Rounded MT Bold" pitchFamily="34" charset="0"/>
              </a:rPr>
              <a:t>9.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alınacak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bölgenin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cilt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antisepsisini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sağlayın</a:t>
            </a:r>
            <a:r>
              <a:rPr lang="en-US" dirty="0">
                <a:latin typeface="Arial Rounded MT Bold" pitchFamily="34" charset="0"/>
              </a:rPr>
              <a:t>: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b="1" dirty="0" err="1" smtClean="0">
                <a:latin typeface="Arial Rounded MT Bold" pitchFamily="34" charset="0"/>
              </a:rPr>
              <a:t>Erişkinlerde</a:t>
            </a:r>
            <a:r>
              <a:rPr lang="en-US" b="1" dirty="0" smtClean="0">
                <a:latin typeface="Arial Rounded MT Bold" pitchFamily="34" charset="0"/>
              </a:rPr>
              <a:t> </a:t>
            </a:r>
            <a:endParaRPr lang="tr-TR" b="1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• </a:t>
            </a:r>
            <a:r>
              <a:rPr lang="en-US" dirty="0" err="1">
                <a:latin typeface="Arial Rounded MT Bold" pitchFamily="34" charset="0"/>
              </a:rPr>
              <a:t>Seçilen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bölgeyi</a:t>
            </a:r>
            <a:r>
              <a:rPr lang="en-US" dirty="0">
                <a:latin typeface="Arial Rounded MT Bold" pitchFamily="34" charset="0"/>
              </a:rPr>
              <a:t> %70 </a:t>
            </a:r>
            <a:r>
              <a:rPr lang="en-US" dirty="0" err="1">
                <a:latin typeface="Arial Rounded MT Bold" pitchFamily="34" charset="0"/>
              </a:rPr>
              <a:t>izopropil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alkollü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steril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gazlı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bez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kuvvetlice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ileri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geri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sürterek</a:t>
            </a:r>
            <a:r>
              <a:rPr lang="en-US" dirty="0">
                <a:latin typeface="Arial Rounded MT Bold" pitchFamily="34" charset="0"/>
              </a:rPr>
              <a:t> en </a:t>
            </a:r>
            <a:r>
              <a:rPr lang="en-US" dirty="0" err="1">
                <a:latin typeface="Arial Rounded MT Bold" pitchFamily="34" charset="0"/>
              </a:rPr>
              <a:t>az</a:t>
            </a:r>
            <a:r>
              <a:rPr lang="en-US" dirty="0">
                <a:latin typeface="Arial Rounded MT Bold" pitchFamily="34" charset="0"/>
              </a:rPr>
              <a:t> 30 </a:t>
            </a:r>
            <a:r>
              <a:rPr lang="en-US" dirty="0" err="1">
                <a:latin typeface="Arial Rounded MT Bold" pitchFamily="34" charset="0"/>
              </a:rPr>
              <a:t>saniye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boyunca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silin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• </a:t>
            </a:r>
            <a:r>
              <a:rPr lang="en-US" dirty="0">
                <a:latin typeface="Arial Rounded MT Bold" pitchFamily="34" charset="0"/>
              </a:rPr>
              <a:t>30 </a:t>
            </a:r>
            <a:r>
              <a:rPr lang="en-US" dirty="0" err="1">
                <a:latin typeface="Arial Rounded MT Bold" pitchFamily="34" charset="0"/>
              </a:rPr>
              <a:t>saniye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kurumasını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bekleyin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• </a:t>
            </a:r>
            <a:r>
              <a:rPr lang="en-US" dirty="0">
                <a:latin typeface="Arial Rounded MT Bold" pitchFamily="34" charset="0"/>
              </a:rPr>
              <a:t>%1-2 </a:t>
            </a:r>
            <a:r>
              <a:rPr lang="en-US" dirty="0" err="1">
                <a:latin typeface="Arial Rounded MT Bold" pitchFamily="34" charset="0"/>
              </a:rPr>
              <a:t>iyod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tentürü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veya</a:t>
            </a:r>
            <a:r>
              <a:rPr lang="en-US" dirty="0">
                <a:latin typeface="Arial Rounded MT Bold" pitchFamily="34" charset="0"/>
              </a:rPr>
              <a:t> %10 </a:t>
            </a:r>
            <a:r>
              <a:rPr lang="en-US" dirty="0" err="1">
                <a:latin typeface="Arial Rounded MT Bold" pitchFamily="34" charset="0"/>
              </a:rPr>
              <a:t>povidon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iyodin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veya</a:t>
            </a:r>
            <a:r>
              <a:rPr lang="en-US" dirty="0">
                <a:latin typeface="Arial Rounded MT Bold" pitchFamily="34" charset="0"/>
              </a:rPr>
              <a:t> %2 </a:t>
            </a:r>
            <a:r>
              <a:rPr lang="en-US" dirty="0" err="1">
                <a:latin typeface="Arial Rounded MT Bold" pitchFamily="34" charset="0"/>
              </a:rPr>
              <a:t>klorheksidin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glukonatlı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steril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gazlı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bez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merkez</a:t>
            </a:r>
            <a:r>
              <a:rPr lang="en-US" dirty="0">
                <a:latin typeface="Arial Rounded MT Bold" pitchFamily="34" charset="0"/>
              </a:rPr>
              <a:t> den </a:t>
            </a:r>
            <a:r>
              <a:rPr lang="en-US" dirty="0" err="1">
                <a:latin typeface="Arial Rounded MT Bold" pitchFamily="34" charset="0"/>
              </a:rPr>
              <a:t>dışa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doğru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konsantrik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halkalar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çizerek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cildi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silin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• </a:t>
            </a:r>
            <a:r>
              <a:rPr lang="en-US" dirty="0" err="1">
                <a:latin typeface="Arial Rounded MT Bold" pitchFamily="34" charset="0"/>
              </a:rPr>
              <a:t>İyot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tentürü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povidon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iyodin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için</a:t>
            </a:r>
            <a:r>
              <a:rPr lang="en-US" dirty="0">
                <a:latin typeface="Arial Rounded MT Bold" pitchFamily="34" charset="0"/>
              </a:rPr>
              <a:t> 1-2 </a:t>
            </a:r>
            <a:r>
              <a:rPr lang="en-US" dirty="0" err="1">
                <a:latin typeface="Arial Rounded MT Bold" pitchFamily="34" charset="0"/>
              </a:rPr>
              <a:t>dakika</a:t>
            </a:r>
            <a:r>
              <a:rPr lang="en-US" dirty="0">
                <a:latin typeface="Arial Rounded MT Bold" pitchFamily="34" charset="0"/>
              </a:rPr>
              <a:t>; </a:t>
            </a:r>
            <a:r>
              <a:rPr lang="en-US" dirty="0" err="1">
                <a:latin typeface="Arial Rounded MT Bold" pitchFamily="34" charset="0"/>
              </a:rPr>
              <a:t>klorheksidin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glukonat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için</a:t>
            </a:r>
            <a:r>
              <a:rPr lang="en-US" dirty="0">
                <a:latin typeface="Arial Rounded MT Bold" pitchFamily="34" charset="0"/>
              </a:rPr>
              <a:t> 30 </a:t>
            </a:r>
            <a:r>
              <a:rPr lang="en-US" dirty="0" err="1">
                <a:latin typeface="Arial Rounded MT Bold" pitchFamily="34" charset="0"/>
              </a:rPr>
              <a:t>saniye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etki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etmesini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leyin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b="1" dirty="0" err="1" smtClean="0">
                <a:latin typeface="Arial Rounded MT Bold" pitchFamily="34" charset="0"/>
              </a:rPr>
              <a:t>Yenidoğan</a:t>
            </a:r>
            <a:r>
              <a:rPr lang="en-US" b="1" dirty="0" smtClean="0">
                <a:latin typeface="Arial Rounded MT Bold" pitchFamily="34" charset="0"/>
              </a:rPr>
              <a:t> </a:t>
            </a:r>
            <a:r>
              <a:rPr lang="en-US" b="1" dirty="0" err="1">
                <a:latin typeface="Arial Rounded MT Bold" pitchFamily="34" charset="0"/>
              </a:rPr>
              <a:t>ve</a:t>
            </a:r>
            <a:r>
              <a:rPr lang="en-US" b="1" dirty="0">
                <a:latin typeface="Arial Rounded MT Bold" pitchFamily="34" charset="0"/>
              </a:rPr>
              <a:t> </a:t>
            </a:r>
            <a:r>
              <a:rPr lang="en-US" b="1" dirty="0" err="1">
                <a:latin typeface="Arial Rounded MT Bold" pitchFamily="34" charset="0"/>
              </a:rPr>
              <a:t>çocuklarda</a:t>
            </a:r>
            <a:r>
              <a:rPr lang="en-US" b="1" dirty="0">
                <a:latin typeface="Arial Rounded MT Bold" pitchFamily="34" charset="0"/>
              </a:rPr>
              <a:t> </a:t>
            </a:r>
            <a:endParaRPr lang="tr-TR" b="1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• </a:t>
            </a:r>
            <a:r>
              <a:rPr lang="en-US" dirty="0" err="1">
                <a:latin typeface="Arial Rounded MT Bold" pitchFamily="34" charset="0"/>
              </a:rPr>
              <a:t>Seçilen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bölgeyi</a:t>
            </a:r>
            <a:r>
              <a:rPr lang="en-US" dirty="0">
                <a:latin typeface="Arial Rounded MT Bold" pitchFamily="34" charset="0"/>
              </a:rPr>
              <a:t> %70 </a:t>
            </a:r>
            <a:r>
              <a:rPr lang="en-US" dirty="0" err="1">
                <a:latin typeface="Arial Rounded MT Bold" pitchFamily="34" charset="0"/>
              </a:rPr>
              <a:t>izopropil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alkollü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steril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gazlı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bez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kuvvetlice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ileri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geri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sürterek</a:t>
            </a:r>
            <a:r>
              <a:rPr lang="en-US" dirty="0">
                <a:latin typeface="Arial Rounded MT Bold" pitchFamily="34" charset="0"/>
              </a:rPr>
              <a:t> en </a:t>
            </a:r>
            <a:r>
              <a:rPr lang="en-US" dirty="0" err="1">
                <a:latin typeface="Arial Rounded MT Bold" pitchFamily="34" charset="0"/>
              </a:rPr>
              <a:t>az</a:t>
            </a:r>
            <a:r>
              <a:rPr lang="en-US" dirty="0">
                <a:latin typeface="Arial Rounded MT Bold" pitchFamily="34" charset="0"/>
              </a:rPr>
              <a:t> 30 </a:t>
            </a:r>
            <a:r>
              <a:rPr lang="en-US" dirty="0" err="1">
                <a:latin typeface="Arial Rounded MT Bold" pitchFamily="34" charset="0"/>
              </a:rPr>
              <a:t>saniye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boyunca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silin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• </a:t>
            </a:r>
            <a:r>
              <a:rPr lang="en-US" dirty="0">
                <a:latin typeface="Arial Rounded MT Bold" pitchFamily="34" charset="0"/>
              </a:rPr>
              <a:t>30 </a:t>
            </a:r>
            <a:r>
              <a:rPr lang="en-US" dirty="0" err="1">
                <a:latin typeface="Arial Rounded MT Bold" pitchFamily="34" charset="0"/>
              </a:rPr>
              <a:t>saniye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kurumasını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bekleyin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• </a:t>
            </a:r>
            <a:r>
              <a:rPr lang="en-US" dirty="0" err="1">
                <a:latin typeface="Arial Rounded MT Bold" pitchFamily="34" charset="0"/>
              </a:rPr>
              <a:t>Tekrar</a:t>
            </a:r>
            <a:r>
              <a:rPr lang="en-US" dirty="0">
                <a:latin typeface="Arial Rounded MT Bold" pitchFamily="34" charset="0"/>
              </a:rPr>
              <a:t> %70 </a:t>
            </a:r>
            <a:r>
              <a:rPr lang="en-US" dirty="0" err="1">
                <a:latin typeface="Arial Rounded MT Bold" pitchFamily="34" charset="0"/>
              </a:rPr>
              <a:t>izopropil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alkol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merkezden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dışa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doğru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konsantrik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halkalar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çizerek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cildi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silin</a:t>
            </a:r>
            <a:r>
              <a:rPr lang="en-US" dirty="0">
                <a:latin typeface="Arial Rounded MT Bold" pitchFamily="34" charset="0"/>
              </a:rPr>
              <a:t>. • 30 </a:t>
            </a:r>
            <a:r>
              <a:rPr lang="en-US" dirty="0" err="1">
                <a:latin typeface="Arial Rounded MT Bold" pitchFamily="34" charset="0"/>
              </a:rPr>
              <a:t>saniye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kurumasını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bekleyin</a:t>
            </a:r>
            <a:r>
              <a:rPr lang="en-US" dirty="0">
                <a:latin typeface="Arial Rounded MT Bol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331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00200"/>
            <a:ext cx="6777317" cy="4232429"/>
          </a:xfrm>
        </p:spPr>
        <p:txBody>
          <a:bodyPr>
            <a:normAutofit fontScale="55000" lnSpcReduction="20000"/>
          </a:bodyPr>
          <a:lstStyle/>
          <a:p>
            <a:pPr marL="68580" indent="0">
              <a:buNone/>
            </a:pPr>
            <a:r>
              <a:rPr lang="en-US" dirty="0">
                <a:latin typeface="Arial Rounded MT Bold" pitchFamily="34" charset="0"/>
              </a:rPr>
              <a:t>10. </a:t>
            </a:r>
            <a:r>
              <a:rPr lang="en-US" dirty="0" err="1">
                <a:latin typeface="Arial Rounded MT Bold" pitchFamily="34" charset="0"/>
              </a:rPr>
              <a:t>Beklerken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şişelerinin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üst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kapaklarını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çıkartın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şişelerinin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lastiği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steril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değildir</a:t>
            </a:r>
            <a:r>
              <a:rPr lang="en-US" dirty="0">
                <a:latin typeface="Arial Rounded MT Bold" pitchFamily="34" charset="0"/>
              </a:rPr>
              <a:t>. Bu </a:t>
            </a:r>
            <a:r>
              <a:rPr lang="en-US" dirty="0" err="1">
                <a:latin typeface="Arial Rounded MT Bold" pitchFamily="34" charset="0"/>
              </a:rPr>
              <a:t>nedenle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dezenfekte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etmek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için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lastik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tıpayı</a:t>
            </a:r>
            <a:r>
              <a:rPr lang="en-US" dirty="0">
                <a:latin typeface="Arial Rounded MT Bold" pitchFamily="34" charset="0"/>
              </a:rPr>
              <a:t> %70’lik </a:t>
            </a:r>
            <a:r>
              <a:rPr lang="en-US" dirty="0" err="1">
                <a:latin typeface="Arial Rounded MT Bold" pitchFamily="34" charset="0"/>
              </a:rPr>
              <a:t>alkol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veya</a:t>
            </a:r>
            <a:r>
              <a:rPr lang="en-US" dirty="0">
                <a:latin typeface="Arial Rounded MT Bold" pitchFamily="34" charset="0"/>
              </a:rPr>
              <a:t> %2 </a:t>
            </a:r>
            <a:r>
              <a:rPr lang="en-US" dirty="0" err="1">
                <a:latin typeface="Arial Rounded MT Bold" pitchFamily="34" charset="0"/>
              </a:rPr>
              <a:t>klorheksidin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glukonat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silin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sildiğiniz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gazlı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bezi</a:t>
            </a:r>
            <a:r>
              <a:rPr lang="en-US" dirty="0">
                <a:latin typeface="Arial Rounded MT Bold" pitchFamily="34" charset="0"/>
              </a:rPr>
              <a:t>/ </a:t>
            </a:r>
            <a:r>
              <a:rPr lang="en-US" dirty="0" err="1">
                <a:latin typeface="Arial Rounded MT Bold" pitchFamily="34" charset="0"/>
              </a:rPr>
              <a:t>şişenin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üstünde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bırakın</a:t>
            </a:r>
            <a:r>
              <a:rPr lang="en-US" dirty="0">
                <a:latin typeface="Arial Rounded MT Bold" pitchFamily="34" charset="0"/>
              </a:rPr>
              <a:t> (NOT: </a:t>
            </a:r>
            <a:r>
              <a:rPr lang="en-US" dirty="0" err="1">
                <a:latin typeface="Arial Rounded MT Bold" pitchFamily="34" charset="0"/>
              </a:rPr>
              <a:t>İyotlu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solüsyonlar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kesinlikle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kullanılmamalıdır</a:t>
            </a:r>
            <a:r>
              <a:rPr lang="en-US" dirty="0" smtClean="0">
                <a:latin typeface="Arial Rounded MT Bold" pitchFamily="34" charset="0"/>
              </a:rPr>
              <a:t>!)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11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Enjektörü</a:t>
            </a:r>
            <a:r>
              <a:rPr lang="en-US" dirty="0">
                <a:latin typeface="Arial Rounded MT Bold" pitchFamily="34" charset="0"/>
              </a:rPr>
              <a:t>/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alma </a:t>
            </a:r>
            <a:r>
              <a:rPr lang="en-US" dirty="0" err="1">
                <a:latin typeface="Arial Rounded MT Bold" pitchFamily="34" charset="0"/>
              </a:rPr>
              <a:t>setini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hazırlayın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12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Tek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kullanımlık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steril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olmayan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eldiveninizi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çıkartın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Tıbbi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atık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kabına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atın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13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Turnikeyi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sıkın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14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Tekrar</a:t>
            </a:r>
            <a:r>
              <a:rPr lang="en-US" dirty="0">
                <a:latin typeface="Arial Rounded MT Bold" pitchFamily="34" charset="0"/>
              </a:rPr>
              <a:t> el </a:t>
            </a:r>
            <a:r>
              <a:rPr lang="en-US" dirty="0" err="1">
                <a:latin typeface="Arial Rounded MT Bold" pitchFamily="34" charset="0"/>
              </a:rPr>
              <a:t>hijyeni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sağlayın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15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Steril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eldiven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giyin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16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Mümkün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olduğunca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hazırlanan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alana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tekrar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dokunmayın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 smtClean="0">
                <a:latin typeface="Arial Rounded MT Bold" pitchFamily="34" charset="0"/>
              </a:rPr>
              <a:t>17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Uygun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hacimde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smtClean="0">
                <a:latin typeface="Arial Rounded MT Bold" pitchFamily="34" charset="0"/>
              </a:rPr>
              <a:t>(</a:t>
            </a:r>
            <a:r>
              <a:rPr lang="en-US" dirty="0">
                <a:latin typeface="Arial Rounded MT Bold" pitchFamily="34" charset="0"/>
              </a:rPr>
              <a:t>NOT: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alma </a:t>
            </a:r>
            <a:r>
              <a:rPr lang="en-US" dirty="0" err="1">
                <a:latin typeface="Arial Rounded MT Bold" pitchFamily="34" charset="0"/>
              </a:rPr>
              <a:t>seti</a:t>
            </a:r>
            <a:r>
              <a:rPr lang="en-US" dirty="0">
                <a:latin typeface="Arial Rounded MT Bold" pitchFamily="34" charset="0"/>
              </a:rPr>
              <a:t>/”</a:t>
            </a:r>
            <a:r>
              <a:rPr lang="en-US" dirty="0" err="1">
                <a:latin typeface="Arial Rounded MT Bold" pitchFamily="34" charset="0"/>
              </a:rPr>
              <a:t>vacutainer</a:t>
            </a:r>
            <a:r>
              <a:rPr lang="en-US" dirty="0">
                <a:latin typeface="Arial Rounded MT Bold" pitchFamily="34" charset="0"/>
              </a:rPr>
              <a:t>” </a:t>
            </a:r>
            <a:r>
              <a:rPr lang="en-US" dirty="0" err="1">
                <a:latin typeface="Arial Rounded MT Bold" pitchFamily="34" charset="0"/>
              </a:rPr>
              <a:t>kullanılıyorsa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işaretlenen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seviyeye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kadar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alınmasına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dikkat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edilmelidir</a:t>
            </a:r>
            <a:r>
              <a:rPr lang="en-US" dirty="0">
                <a:latin typeface="Arial Rounded MT Bold" pitchFamily="34" charset="0"/>
              </a:rPr>
              <a:t>!) </a:t>
            </a:r>
            <a:endParaRPr lang="tr-TR" dirty="0" smtClean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70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295400"/>
            <a:ext cx="6777317" cy="4537229"/>
          </a:xfrm>
        </p:spPr>
        <p:txBody>
          <a:bodyPr>
            <a:normAutofit fontScale="62500" lnSpcReduction="20000"/>
          </a:bodyPr>
          <a:lstStyle/>
          <a:p>
            <a:pPr marL="68580" indent="0">
              <a:buNone/>
            </a:pPr>
            <a:r>
              <a:rPr lang="en-US" dirty="0">
                <a:latin typeface="Arial Rounded MT Bold" pitchFamily="34" charset="0"/>
              </a:rPr>
              <a:t>18. </a:t>
            </a:r>
            <a:r>
              <a:rPr lang="en-US" dirty="0" err="1">
                <a:latin typeface="Arial Rounded MT Bold" pitchFamily="34" charset="0"/>
              </a:rPr>
              <a:t>Turnikeyi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gevşetin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enjektör</a:t>
            </a:r>
            <a:r>
              <a:rPr lang="en-US" dirty="0">
                <a:latin typeface="Arial Rounded MT Bold" pitchFamily="34" charset="0"/>
              </a:rPr>
              <a:t>/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alma </a:t>
            </a:r>
            <a:r>
              <a:rPr lang="en-US" dirty="0" err="1">
                <a:latin typeface="Arial Rounded MT Bold" pitchFamily="34" charset="0"/>
              </a:rPr>
              <a:t>setini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damardan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çıkartın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varsa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emniyet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mekanizmasını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etkinleştirin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>
                <a:latin typeface="Arial Rounded MT Bold" pitchFamily="34" charset="0"/>
              </a:rPr>
              <a:t>19. </a:t>
            </a:r>
            <a:r>
              <a:rPr lang="en-US" dirty="0" err="1">
                <a:latin typeface="Arial Rounded MT Bold" pitchFamily="34" charset="0"/>
              </a:rPr>
              <a:t>Kanamayı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kontrol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altına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almak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için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enjeksiyon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bölgesine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kuru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steril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gazlı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bez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basınç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uygulayın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>
                <a:latin typeface="Arial Rounded MT Bold" pitchFamily="34" charset="0"/>
              </a:rPr>
              <a:t>20.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alma </a:t>
            </a:r>
            <a:r>
              <a:rPr lang="en-US" dirty="0" err="1">
                <a:latin typeface="Arial Rounded MT Bold" pitchFamily="34" charset="0"/>
              </a:rPr>
              <a:t>setini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kesici-delici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tıbbi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atık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kutusuna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atın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>
                <a:latin typeface="Arial Rounded MT Bold" pitchFamily="34" charset="0"/>
              </a:rPr>
              <a:t>21. </a:t>
            </a:r>
            <a:r>
              <a:rPr lang="en-US" dirty="0" err="1">
                <a:latin typeface="Arial Rounded MT Bold" pitchFamily="34" charset="0"/>
              </a:rPr>
              <a:t>Kanı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şişelere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dağıtın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Başka</a:t>
            </a:r>
            <a:r>
              <a:rPr lang="en-US" dirty="0">
                <a:latin typeface="Arial Rounded MT Bold" pitchFamily="34" charset="0"/>
              </a:rPr>
              <a:t> test </a:t>
            </a:r>
            <a:r>
              <a:rPr lang="en-US" dirty="0" err="1">
                <a:latin typeface="Arial Rounded MT Bold" pitchFamily="34" charset="0"/>
              </a:rPr>
              <a:t>tüplerine</a:t>
            </a:r>
            <a:r>
              <a:rPr lang="en-US" dirty="0">
                <a:latin typeface="Arial Rounded MT Bold" pitchFamily="34" charset="0"/>
              </a:rPr>
              <a:t> de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alınacaksa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önce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şişesine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aktarın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>
                <a:latin typeface="Arial Rounded MT Bold" pitchFamily="34" charset="0"/>
              </a:rPr>
              <a:t>22. </a:t>
            </a:r>
            <a:r>
              <a:rPr lang="en-US" dirty="0" err="1">
                <a:latin typeface="Arial Rounded MT Bold" pitchFamily="34" charset="0"/>
              </a:rPr>
              <a:t>Kanın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pıhtılaşmasını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engellemek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için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şişeleri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birkaç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kere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nazikçe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ters-yüz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edin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>
                <a:latin typeface="Arial Rounded MT Bold" pitchFamily="34" charset="0"/>
              </a:rPr>
              <a:t>23. </a:t>
            </a:r>
            <a:r>
              <a:rPr lang="en-US" dirty="0" err="1">
                <a:latin typeface="Arial Rounded MT Bold" pitchFamily="34" charset="0"/>
              </a:rPr>
              <a:t>İyotlu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antiseptik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kullandıysanız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hastanın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cildini</a:t>
            </a:r>
            <a:r>
              <a:rPr lang="en-US" dirty="0">
                <a:latin typeface="Arial Rounded MT Bold" pitchFamily="34" charset="0"/>
              </a:rPr>
              <a:t> %70 </a:t>
            </a:r>
            <a:r>
              <a:rPr lang="en-US" dirty="0" err="1">
                <a:latin typeface="Arial Rounded MT Bold" pitchFamily="34" charset="0"/>
              </a:rPr>
              <a:t>alkolle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silerek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antiseptiği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uzaklaştırın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dirty="0">
                <a:latin typeface="Arial Rounded MT Bold" pitchFamily="34" charset="0"/>
              </a:rPr>
              <a:t>24. </a:t>
            </a:r>
            <a:r>
              <a:rPr lang="en-US" dirty="0" err="1">
                <a:latin typeface="Arial Rounded MT Bold" pitchFamily="34" charset="0"/>
              </a:rPr>
              <a:t>Şişeleri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laboratuvara</a:t>
            </a:r>
            <a:r>
              <a:rPr lang="en-US" dirty="0">
                <a:latin typeface="Arial Rounded MT Bold" pitchFamily="34" charset="0"/>
              </a:rPr>
              <a:t> en </a:t>
            </a:r>
            <a:r>
              <a:rPr lang="en-US" dirty="0" err="1">
                <a:latin typeface="Arial Rounded MT Bold" pitchFamily="34" charset="0"/>
              </a:rPr>
              <a:t>geç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iki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saat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içinde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pnömotik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tüp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sistemi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veya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taşıyıcı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elemanlarla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kapalı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sistemler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kullanarak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ulaştırın</a:t>
            </a:r>
            <a:r>
              <a:rPr lang="en-US" dirty="0">
                <a:latin typeface="Arial Rounded MT Bold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91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47800"/>
            <a:ext cx="7024744" cy="110386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Kültürlerinde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Kontaminasyonun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Önlenmesi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5"/>
          </a:xfrm>
        </p:spPr>
        <p:txBody>
          <a:bodyPr>
            <a:normAutofit fontScale="85000" lnSpcReduction="20000"/>
          </a:bodyPr>
          <a:lstStyle/>
          <a:p>
            <a:pPr marL="68580" indent="0" algn="ctr">
              <a:buNone/>
            </a:pPr>
            <a:r>
              <a:rPr lang="en-US" dirty="0">
                <a:latin typeface="Arial Rounded MT Bold" pitchFamily="34" charset="0"/>
              </a:rPr>
              <a:t>“</a:t>
            </a:r>
            <a:r>
              <a:rPr lang="en-US" dirty="0" err="1">
                <a:latin typeface="Arial Rounded MT Bold" pitchFamily="34" charset="0"/>
              </a:rPr>
              <a:t>Kontaminasyon</a:t>
            </a:r>
            <a:r>
              <a:rPr lang="en-US" dirty="0">
                <a:latin typeface="Arial Rounded MT Bold" pitchFamily="34" charset="0"/>
              </a:rPr>
              <a:t>”, </a:t>
            </a:r>
            <a:r>
              <a:rPr lang="en-US" dirty="0" err="1">
                <a:latin typeface="Arial Rounded MT Bold" pitchFamily="34" charset="0"/>
              </a:rPr>
              <a:t>kanda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organizma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olmadığı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halde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üreme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olması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durumudur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Kontaminasyonun</a:t>
            </a:r>
            <a:r>
              <a:rPr lang="en-US" dirty="0">
                <a:latin typeface="Arial Rounded MT Bold" pitchFamily="34" charset="0"/>
              </a:rPr>
              <a:t> en </a:t>
            </a:r>
            <a:r>
              <a:rPr lang="en-US" dirty="0" err="1">
                <a:latin typeface="Arial Rounded MT Bold" pitchFamily="34" charset="0"/>
              </a:rPr>
              <a:t>önemli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nedeni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cilt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florasında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bulunan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mikroorganizmaların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şişelerine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inokülasyonudur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Bunun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dışında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hastane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ortamı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kateterden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kültürlerinde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kateteri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kolonize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eden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mikroorganizmalar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kanı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personelin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elleri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alımında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kullanılan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ekipmanlar</a:t>
            </a:r>
            <a:r>
              <a:rPr lang="en-US" dirty="0">
                <a:latin typeface="Arial Rounded MT Bold" pitchFamily="34" charset="0"/>
              </a:rPr>
              <a:t> da </a:t>
            </a:r>
            <a:r>
              <a:rPr lang="en-US" dirty="0" err="1">
                <a:latin typeface="Arial Rounded MT Bold" pitchFamily="34" charset="0"/>
              </a:rPr>
              <a:t>kontaminasyon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kaynağı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olabilir</a:t>
            </a:r>
            <a:r>
              <a:rPr lang="en-US" dirty="0">
                <a:latin typeface="Arial Rounded MT Bold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2193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66800"/>
            <a:ext cx="7086600" cy="48043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tr-TR" sz="1600" dirty="0" smtClean="0"/>
          </a:p>
          <a:p>
            <a:pPr marL="68580" indent="0">
              <a:buNone/>
            </a:pPr>
            <a:r>
              <a:rPr lang="en-US" sz="1600" b="1" dirty="0" err="1" smtClean="0">
                <a:latin typeface="Arial Rounded MT Bold" pitchFamily="34" charset="0"/>
              </a:rPr>
              <a:t>Kan</a:t>
            </a:r>
            <a:r>
              <a:rPr lang="en-US" sz="1600" b="1" dirty="0" smtClean="0">
                <a:latin typeface="Arial Rounded MT Bold" pitchFamily="34" charset="0"/>
              </a:rPr>
              <a:t> </a:t>
            </a:r>
            <a:r>
              <a:rPr lang="en-US" sz="1600" b="1" dirty="0" err="1">
                <a:latin typeface="Arial Rounded MT Bold" pitchFamily="34" charset="0"/>
              </a:rPr>
              <a:t>kültürü</a:t>
            </a:r>
            <a:r>
              <a:rPr lang="en-US" sz="1600" dirty="0">
                <a:latin typeface="Arial Rounded MT Bold" pitchFamily="34" charset="0"/>
              </a:rPr>
              <a:t>, </a:t>
            </a:r>
            <a:r>
              <a:rPr lang="en-US" sz="1600" dirty="0" err="1">
                <a:latin typeface="Arial Rounded MT Bold" pitchFamily="34" charset="0"/>
              </a:rPr>
              <a:t>insan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kanında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bulunan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  <a:hlinkClick r:id="rId2" tooltip="Bakteri"/>
              </a:rPr>
              <a:t>bakteri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</a:rPr>
              <a:t>veya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  <a:hlinkClick r:id="rId3" tooltip="Mantarlar"/>
              </a:rPr>
              <a:t>mantarları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</a:rPr>
              <a:t>tespit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etmek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amacıyla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klinik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  <a:hlinkClick r:id="rId4" tooltip="Laboratuvar"/>
              </a:rPr>
              <a:t>laboratuvarlarda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</a:rPr>
              <a:t>kullanılan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bir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testtir</a:t>
            </a:r>
            <a:r>
              <a:rPr lang="en-US" sz="1600" dirty="0">
                <a:latin typeface="Arial Rounded MT Bold" pitchFamily="34" charset="0"/>
              </a:rPr>
              <a:t>. </a:t>
            </a:r>
            <a:endParaRPr lang="tr-TR" sz="16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endParaRPr lang="tr-TR" sz="16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600" dirty="0" err="1" smtClean="0">
                <a:latin typeface="Arial Rounded MT Bold" pitchFamily="34" charset="0"/>
              </a:rPr>
              <a:t>Kan</a:t>
            </a:r>
            <a:r>
              <a:rPr lang="en-US" sz="1600" dirty="0" smtClean="0">
                <a:latin typeface="Arial Rounded MT Bold" pitchFamily="34" charset="0"/>
              </a:rPr>
              <a:t> </a:t>
            </a:r>
            <a:r>
              <a:rPr lang="en-US" sz="1600" dirty="0">
                <a:latin typeface="Arial Rounded MT Bold" pitchFamily="34" charset="0"/>
              </a:rPr>
              <a:t>normal </a:t>
            </a:r>
            <a:r>
              <a:rPr lang="en-US" sz="1600" dirty="0" err="1">
                <a:latin typeface="Arial Rounded MT Bold" pitchFamily="34" charset="0"/>
              </a:rPr>
              <a:t>şartlar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altında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  <a:hlinkClick r:id="rId5" tooltip="Mikroorganizma"/>
              </a:rPr>
              <a:t>mikroorganizma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</a:rPr>
              <a:t>içermez</a:t>
            </a:r>
            <a:r>
              <a:rPr lang="en-US" sz="1600" dirty="0">
                <a:latin typeface="Arial Rounded MT Bold" pitchFamily="34" charset="0"/>
              </a:rPr>
              <a:t>, </a:t>
            </a:r>
            <a:r>
              <a:rPr lang="en-US" sz="1600" dirty="0" err="1">
                <a:latin typeface="Arial Rounded MT Bold" pitchFamily="34" charset="0"/>
              </a:rPr>
              <a:t>yani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  <a:hlinkClick r:id="rId6" tooltip="Steril"/>
              </a:rPr>
              <a:t>sterildir</a:t>
            </a:r>
            <a:r>
              <a:rPr lang="en-US" sz="1600" dirty="0">
                <a:latin typeface="Arial Rounded MT Bold" pitchFamily="34" charset="0"/>
              </a:rPr>
              <a:t>. </a:t>
            </a:r>
            <a:endParaRPr lang="tr-TR" sz="16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endParaRPr lang="tr-TR" sz="16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600" dirty="0" smtClean="0">
                <a:latin typeface="Arial Rounded MT Bold" pitchFamily="34" charset="0"/>
              </a:rPr>
              <a:t>Kanda </a:t>
            </a:r>
            <a:r>
              <a:rPr lang="en-US" sz="1600" dirty="0" err="1">
                <a:latin typeface="Arial Rounded MT Bold" pitchFamily="34" charset="0"/>
              </a:rPr>
              <a:t>mikroorganizmaların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bulunması</a:t>
            </a:r>
            <a:r>
              <a:rPr lang="en-US" sz="1600" dirty="0">
                <a:latin typeface="Arial Rounded MT Bold" pitchFamily="34" charset="0"/>
              </a:rPr>
              <a:t>, </a:t>
            </a:r>
            <a:r>
              <a:rPr lang="en-US" sz="1600" dirty="0" err="1">
                <a:latin typeface="Arial Rounded MT Bold" pitchFamily="34" charset="0"/>
              </a:rPr>
              <a:t>bakteriyemi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ya</a:t>
            </a:r>
            <a:r>
              <a:rPr lang="en-US" sz="1600" dirty="0">
                <a:latin typeface="Arial Rounded MT Bold" pitchFamily="34" charset="0"/>
              </a:rPr>
              <a:t> da </a:t>
            </a:r>
            <a:r>
              <a:rPr lang="en-US" sz="1600" dirty="0" err="1">
                <a:latin typeface="Arial Rounded MT Bold" pitchFamily="34" charset="0"/>
              </a:rPr>
              <a:t>fungemi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diye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adlandırabileceğimiz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kan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  <a:hlinkClick r:id="rId7" tooltip="Bulaşıcı hastalık"/>
              </a:rPr>
              <a:t>enfeksiyonunu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</a:rPr>
              <a:t>işaret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eder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ki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bu</a:t>
            </a:r>
            <a:r>
              <a:rPr lang="en-US" sz="1600" dirty="0">
                <a:latin typeface="Arial Rounded MT Bold" pitchFamily="34" charset="0"/>
              </a:rPr>
              <a:t> durum </a:t>
            </a:r>
            <a:r>
              <a:rPr lang="en-US" sz="1600" dirty="0">
                <a:latin typeface="Arial Rounded MT Bold" pitchFamily="34" charset="0"/>
                <a:hlinkClick r:id="rId8" tooltip="Sepsis"/>
              </a:rPr>
              <a:t>sepsis</a:t>
            </a:r>
            <a:r>
              <a:rPr lang="en-US" sz="1600" dirty="0">
                <a:latin typeface="Arial Rounded MT Bold" pitchFamily="34" charset="0"/>
              </a:rPr>
              <a:t> </a:t>
            </a:r>
            <a:r>
              <a:rPr lang="en-US" sz="1600" dirty="0" err="1">
                <a:latin typeface="Arial Rounded MT Bold" pitchFamily="34" charset="0"/>
              </a:rPr>
              <a:t>gibi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ciddi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durumlara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neden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olabilir</a:t>
            </a:r>
            <a:r>
              <a:rPr lang="en-US" sz="1600" dirty="0">
                <a:latin typeface="Arial Rounded MT Bold" pitchFamily="34" charset="0"/>
              </a:rPr>
              <a:t>. </a:t>
            </a:r>
            <a:endParaRPr lang="tr-TR" sz="16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endParaRPr lang="tr-TR" sz="16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600" dirty="0" err="1">
                <a:latin typeface="Arial Rounded MT Bold" pitchFamily="34" charset="0"/>
              </a:rPr>
              <a:t>Kan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kültürlerinin</a:t>
            </a:r>
            <a:r>
              <a:rPr lang="en-US" sz="1600" dirty="0">
                <a:latin typeface="Arial Rounded MT Bold" pitchFamily="34" charset="0"/>
              </a:rPr>
              <a:t> optimal </a:t>
            </a:r>
            <a:r>
              <a:rPr lang="en-US" sz="1600" dirty="0" err="1">
                <a:latin typeface="Arial Rounded MT Bold" pitchFamily="34" charset="0"/>
              </a:rPr>
              <a:t>kullanım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yeri</a:t>
            </a:r>
            <a:r>
              <a:rPr lang="en-US" sz="1600" dirty="0">
                <a:latin typeface="Arial Rounded MT Bold" pitchFamily="34" charset="0"/>
              </a:rPr>
              <a:t> sepsis </a:t>
            </a:r>
            <a:r>
              <a:rPr lang="en-US" sz="1600" dirty="0" err="1">
                <a:latin typeface="Arial Rounded MT Bold" pitchFamily="34" charset="0"/>
              </a:rPr>
              <a:t>tanısıdır</a:t>
            </a:r>
            <a:r>
              <a:rPr lang="en-US" sz="1600" dirty="0">
                <a:latin typeface="Arial Rounded MT Bold" pitchFamily="34" charset="0"/>
              </a:rPr>
              <a:t>. </a:t>
            </a:r>
            <a:r>
              <a:rPr lang="en-US" sz="1600" dirty="0" err="1">
                <a:latin typeface="Arial Rounded MT Bold" pitchFamily="34" charset="0"/>
              </a:rPr>
              <a:t>Kan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dolaşımı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enfeksiyon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şüphesi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olduğunda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kan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kültürü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alınır</a:t>
            </a:r>
            <a:r>
              <a:rPr lang="en-US" sz="1600" dirty="0">
                <a:latin typeface="Arial Rounded MT Bold" pitchFamily="34" charset="0"/>
              </a:rPr>
              <a:t>. </a:t>
            </a:r>
            <a:endParaRPr lang="tr-TR" sz="16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endParaRPr lang="tr-TR" sz="1600" dirty="0">
              <a:latin typeface="Arial Rounded MT Bold" pitchFamily="34" charset="0"/>
            </a:endParaRPr>
          </a:p>
          <a:p>
            <a:pPr marL="68580" indent="0">
              <a:buNone/>
            </a:pPr>
            <a:r>
              <a:rPr lang="en-US" sz="1600" dirty="0" err="1" smtClean="0">
                <a:latin typeface="Arial Rounded MT Bold" pitchFamily="34" charset="0"/>
              </a:rPr>
              <a:t>Kan</a:t>
            </a:r>
            <a:r>
              <a:rPr lang="en-US" sz="1600" dirty="0" smtClean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kültüre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edilerek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mikroplar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ve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ayrıca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mikropların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antibiyotiklere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direnci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tespit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edilir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ki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bu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olay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klinisyenin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doğru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ve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efektif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tedaviye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yönlenmesine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yardım</a:t>
            </a:r>
            <a:r>
              <a:rPr lang="en-US" sz="1600" dirty="0">
                <a:latin typeface="Arial Rounded MT Bold" pitchFamily="34" charset="0"/>
              </a:rPr>
              <a:t> </a:t>
            </a:r>
            <a:r>
              <a:rPr lang="en-US" sz="1600" dirty="0" err="1">
                <a:latin typeface="Arial Rounded MT Bold" pitchFamily="34" charset="0"/>
              </a:rPr>
              <a:t>eder</a:t>
            </a:r>
            <a:r>
              <a:rPr lang="en-US" sz="1600" dirty="0">
                <a:latin typeface="Arial Rounded MT Bol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193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6777317" cy="426720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>
                <a:latin typeface="Arial Rounded MT Bold" pitchFamily="34" charset="0"/>
              </a:rPr>
              <a:t>Ayrıca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kontaminant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bakteriler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nedeniyle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gerçek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etken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bakterilerin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üremesi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inhibe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olabilir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Hastanelerde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kontaminasyon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oranları</a:t>
            </a:r>
            <a:r>
              <a:rPr lang="en-US" dirty="0">
                <a:latin typeface="Arial Rounded MT Bold" pitchFamily="34" charset="0"/>
              </a:rPr>
              <a:t> %3’ün </a:t>
            </a:r>
            <a:r>
              <a:rPr lang="en-US" dirty="0" err="1">
                <a:latin typeface="Arial Rounded MT Bold" pitchFamily="34" charset="0"/>
              </a:rPr>
              <a:t>altında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tutulmalıdır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Kontaminasyona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yol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açan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hatalar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sıklıkla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preanalitik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süreçte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meydana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gelir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r>
              <a:rPr lang="en-US" dirty="0" err="1" smtClean="0">
                <a:latin typeface="Arial Rounded MT Bold" pitchFamily="34" charset="0"/>
              </a:rPr>
              <a:t>Kontaminasyonun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önlenmesinde</a:t>
            </a:r>
            <a:r>
              <a:rPr lang="en-US" dirty="0">
                <a:latin typeface="Arial Rounded MT Bold" pitchFamily="34" charset="0"/>
              </a:rPr>
              <a:t> en </a:t>
            </a:r>
            <a:r>
              <a:rPr lang="en-US" dirty="0" err="1">
                <a:latin typeface="Arial Rounded MT Bold" pitchFamily="34" charset="0"/>
              </a:rPr>
              <a:t>önemli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faktörler</a:t>
            </a:r>
            <a:r>
              <a:rPr lang="en-US" dirty="0">
                <a:latin typeface="Arial Rounded MT Bold" pitchFamily="34" charset="0"/>
              </a:rPr>
              <a:t>; </a:t>
            </a:r>
            <a:r>
              <a:rPr lang="en-US" dirty="0" err="1">
                <a:latin typeface="Arial Rounded MT Bold" pitchFamily="34" charset="0"/>
              </a:rPr>
              <a:t>etkin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cilt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antisepsisi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yapılması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mevcut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intravenöz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kateterlerden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alınmamasıdır</a:t>
            </a:r>
            <a:r>
              <a:rPr lang="en-US" dirty="0">
                <a:latin typeface="Arial Rounded MT Bold" pitchFamily="34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08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024744" cy="1066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latin typeface="Arial Rounded MT Bold" pitchFamily="34" charset="0"/>
              </a:rPr>
              <a:t>Preanalitik</a:t>
            </a:r>
            <a:r>
              <a:rPr lang="en-US" sz="3200" dirty="0">
                <a:latin typeface="Arial Rounded MT Bold" pitchFamily="34" charset="0"/>
              </a:rPr>
              <a:t> </a:t>
            </a:r>
            <a:r>
              <a:rPr lang="en-US" sz="3200" dirty="0" err="1">
                <a:latin typeface="Arial Rounded MT Bold" pitchFamily="34" charset="0"/>
              </a:rPr>
              <a:t>Süreçte</a:t>
            </a:r>
            <a:r>
              <a:rPr lang="en-US" sz="3200" dirty="0">
                <a:latin typeface="Arial Rounded MT Bold" pitchFamily="34" charset="0"/>
              </a:rPr>
              <a:t> </a:t>
            </a:r>
            <a:r>
              <a:rPr lang="en-US" sz="3200" dirty="0" err="1">
                <a:latin typeface="Arial Rounded MT Bold" pitchFamily="34" charset="0"/>
              </a:rPr>
              <a:t>Kontaminasyonu</a:t>
            </a:r>
            <a:r>
              <a:rPr lang="en-US" sz="3200" dirty="0">
                <a:latin typeface="Arial Rounded MT Bold" pitchFamily="34" charset="0"/>
              </a:rPr>
              <a:t> </a:t>
            </a:r>
            <a:r>
              <a:rPr lang="en-US" sz="3200" dirty="0" err="1">
                <a:latin typeface="Arial Rounded MT Bold" pitchFamily="34" charset="0"/>
              </a:rPr>
              <a:t>Arttıran</a:t>
            </a:r>
            <a:r>
              <a:rPr lang="en-US" sz="3200" dirty="0">
                <a:latin typeface="Arial Rounded MT Bold" pitchFamily="34" charset="0"/>
              </a:rPr>
              <a:t> </a:t>
            </a:r>
            <a:r>
              <a:rPr lang="en-US" sz="3200" dirty="0" err="1">
                <a:latin typeface="Arial Rounded MT Bold" pitchFamily="34" charset="0"/>
              </a:rPr>
              <a:t>Hatalar</a:t>
            </a:r>
            <a:endParaRPr lang="en-US" sz="3200" dirty="0">
              <a:latin typeface="Arial Rounded MT Bold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3521143"/>
              </p:ext>
            </p:extLst>
          </p:nvPr>
        </p:nvGraphicFramePr>
        <p:xfrm>
          <a:off x="1143000" y="1981200"/>
          <a:ext cx="6777038" cy="352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8519"/>
                <a:gridCol w="3388519"/>
              </a:tblGrid>
              <a:tr h="416560">
                <a:tc>
                  <a:txBody>
                    <a:bodyPr/>
                    <a:lstStyle/>
                    <a:p>
                      <a:r>
                        <a:rPr lang="tr-TR" dirty="0" smtClean="0"/>
                        <a:t>HATA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NEDENLERİ</a:t>
                      </a:r>
                      <a:endParaRPr lang="en-US" dirty="0"/>
                    </a:p>
                  </a:txBody>
                  <a:tcPr/>
                </a:tc>
              </a:tr>
              <a:tr h="4165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Yetersiz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cilt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antisepsisi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Antiseptik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temas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süresinin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yetersizliği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Antiseptik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uygulandıktan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sonra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alınacak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bölgeye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dokunulması</a:t>
                      </a:r>
                      <a:endParaRPr lang="en-US" dirty="0"/>
                    </a:p>
                  </a:txBody>
                  <a:tcPr/>
                </a:tc>
              </a:tr>
              <a:tr h="4165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Kültür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şişesinin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doğru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hazırlanmaması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Plastik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kapağın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dezenfekte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edilmemesi</a:t>
                      </a:r>
                      <a:endParaRPr lang="en-US" dirty="0"/>
                    </a:p>
                  </a:txBody>
                  <a:tcPr/>
                </a:tc>
              </a:tr>
              <a:tr h="4165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Enjektör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iğnesinin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değiştirilmesi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İşlem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sayısının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artmasına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bağlı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kontaminasyon</a:t>
                      </a:r>
                      <a:endParaRPr lang="en-US" dirty="0"/>
                    </a:p>
                  </a:txBody>
                  <a:tcPr/>
                </a:tc>
              </a:tr>
              <a:tr h="4165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Damariçi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kateterlerden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alınması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Kolonizan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mikroorganizmaların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inokülasyonu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48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1143000"/>
          </a:xfrm>
        </p:spPr>
        <p:txBody>
          <a:bodyPr>
            <a:noAutofit/>
          </a:bodyPr>
          <a:lstStyle/>
          <a:p>
            <a:pPr algn="ctr"/>
            <a:r>
              <a:rPr lang="en-US" sz="2000" dirty="0" err="1">
                <a:latin typeface="Arial Rounded MT Bold" pitchFamily="34" charset="0"/>
              </a:rPr>
              <a:t>Cilt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antisepsisinde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kullanılan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antiseptik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solüsyonlar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ve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uygulama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şekilleri</a:t>
            </a:r>
            <a:endParaRPr lang="en-US" sz="2000" dirty="0">
              <a:latin typeface="Arial Rounded MT Bold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779116"/>
              </p:ext>
            </p:extLst>
          </p:nvPr>
        </p:nvGraphicFramePr>
        <p:xfrm>
          <a:off x="762000" y="1524000"/>
          <a:ext cx="7543800" cy="4213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950"/>
                <a:gridCol w="1885950"/>
                <a:gridCol w="1885950"/>
                <a:gridCol w="1885950"/>
              </a:tblGrid>
              <a:tr h="6477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Antiseptik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solüsyon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Uygulama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Şekli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Açıklama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Bekleme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uygulama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Süresi</a:t>
                      </a:r>
                      <a:endParaRPr lang="en-US" dirty="0"/>
                    </a:p>
                  </a:txBody>
                  <a:tcPr/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%70 </a:t>
                      </a:r>
                      <a:r>
                        <a:rPr lang="en-US" dirty="0" err="1" smtClean="0"/>
                        <a:t>izopropil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alkol</a:t>
                      </a:r>
                      <a:endParaRPr lang="tr-TR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%2 </a:t>
                      </a:r>
                      <a:r>
                        <a:rPr lang="en-US" dirty="0" err="1" smtClean="0"/>
                        <a:t>klorheksidin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glukonat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Kuvvetlice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ileri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geri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sürtme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Cilt</a:t>
                      </a:r>
                      <a:r>
                        <a:rPr lang="en-US" sz="1100" dirty="0" smtClean="0"/>
                        <a:t> flora </a:t>
                      </a:r>
                      <a:r>
                        <a:rPr lang="en-US" sz="1100" dirty="0" err="1" smtClean="0"/>
                        <a:t>bakterilerinin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yaklaşık</a:t>
                      </a:r>
                      <a:r>
                        <a:rPr lang="en-US" sz="1100" dirty="0" smtClean="0"/>
                        <a:t> %20'si </a:t>
                      </a:r>
                      <a:r>
                        <a:rPr lang="en-US" sz="1100" dirty="0" err="1" smtClean="0"/>
                        <a:t>cildin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daha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derin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katmanlarında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yaşamaktadır</a:t>
                      </a:r>
                      <a:r>
                        <a:rPr lang="en-US" sz="1100" dirty="0" smtClean="0"/>
                        <a:t>. </a:t>
                      </a:r>
                      <a:r>
                        <a:rPr lang="en-US" sz="1100" dirty="0" err="1" smtClean="0"/>
                        <a:t>Ölü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cilt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hücreleri</a:t>
                      </a:r>
                      <a:r>
                        <a:rPr lang="en-US" sz="1100" dirty="0" smtClean="0"/>
                        <a:t>, </a:t>
                      </a:r>
                      <a:r>
                        <a:rPr lang="en-US" sz="1100" dirty="0" err="1" smtClean="0"/>
                        <a:t>ter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bezleri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ve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kıl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folikülleri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cildin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yeterince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temizlenmesini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zorlaştırır</a:t>
                      </a:r>
                      <a:r>
                        <a:rPr lang="en-US" sz="1100" dirty="0" smtClean="0"/>
                        <a:t>. </a:t>
                      </a:r>
                      <a:r>
                        <a:rPr lang="en-US" sz="1100" dirty="0" err="1" smtClean="0"/>
                        <a:t>İleri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geri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kuvvetle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sürtme</a:t>
                      </a:r>
                      <a:r>
                        <a:rPr lang="en-US" sz="1100" dirty="0" smtClean="0"/>
                        <a:t>, </a:t>
                      </a:r>
                      <a:r>
                        <a:rPr lang="en-US" sz="1100" dirty="0" err="1" smtClean="0"/>
                        <a:t>derin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cilt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tabakalarını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daha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iyi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temizler</a:t>
                      </a:r>
                      <a:r>
                        <a:rPr lang="en-US" sz="1100" dirty="0" smtClean="0"/>
                        <a:t>, </a:t>
                      </a:r>
                      <a:r>
                        <a:rPr lang="en-US" sz="1100" dirty="0" err="1" smtClean="0"/>
                        <a:t>üst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tabakanın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bakteri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yükünü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daha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etkili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bir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şekilde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azaltır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30 </a:t>
                      </a:r>
                      <a:r>
                        <a:rPr lang="en-US" dirty="0" err="1" smtClean="0"/>
                        <a:t>sn</a:t>
                      </a:r>
                      <a:r>
                        <a:rPr lang="en-US" dirty="0" smtClean="0"/>
                        <a:t>.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%1-2 </a:t>
                      </a:r>
                      <a:r>
                        <a:rPr lang="en-US" dirty="0" err="1" smtClean="0"/>
                        <a:t>iyod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tentürü</a:t>
                      </a:r>
                      <a:endParaRPr lang="tr-TR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%10 </a:t>
                      </a:r>
                      <a:r>
                        <a:rPr lang="en-US" dirty="0" err="1" smtClean="0"/>
                        <a:t>povidon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iyodin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Merkezden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perifere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doğru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dairesel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Önceden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temizlenmiş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alana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mikroorganizmaların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yeniden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girmesini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önler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1-2 dk.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923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b="1" dirty="0" err="1"/>
              <a:t>İdrar</a:t>
            </a:r>
            <a:r>
              <a:rPr lang="en-US" sz="4000" b="1" dirty="0"/>
              <a:t> </a:t>
            </a:r>
            <a:r>
              <a:rPr lang="en-US" sz="4000" b="1" dirty="0" err="1"/>
              <a:t>Kültürü</a:t>
            </a:r>
            <a:r>
              <a:rPr lang="en-US" sz="4000" b="1" dirty="0"/>
              <a:t> </a:t>
            </a:r>
            <a:r>
              <a:rPr lang="en-US" sz="4000" b="1" dirty="0" smtClean="0"/>
              <a:t>Alma</a:t>
            </a:r>
            <a:r>
              <a:rPr lang="tr-TR" sz="4000" b="1" dirty="0" smtClean="0"/>
              <a:t> Yöntemi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771615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9200"/>
            <a:ext cx="6777317" cy="3508977"/>
          </a:xfrm>
        </p:spPr>
        <p:txBody>
          <a:bodyPr/>
          <a:lstStyle/>
          <a:p>
            <a:pPr marL="68580" indent="0">
              <a:buNone/>
            </a:pPr>
            <a:r>
              <a:rPr lang="tr-TR" dirty="0" smtClean="0"/>
              <a:t>    Amacımız </a:t>
            </a:r>
            <a:r>
              <a:rPr lang="tr-TR" dirty="0"/>
              <a:t>e</a:t>
            </a:r>
            <a:r>
              <a:rPr lang="en-US" dirty="0" err="1" smtClean="0"/>
              <a:t>nfeksiyon</a:t>
            </a:r>
            <a:r>
              <a:rPr lang="en-US" dirty="0" smtClean="0"/>
              <a:t> </a:t>
            </a:r>
            <a:r>
              <a:rPr lang="en-US" dirty="0" err="1"/>
              <a:t>etkeninin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tanımlanabilmesi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numunelerin</a:t>
            </a:r>
            <a:r>
              <a:rPr lang="en-US" dirty="0"/>
              <a:t>,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alınmasını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962400"/>
            <a:ext cx="5095875" cy="2547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68475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/>
              <a:t>Üriner</a:t>
            </a:r>
            <a:r>
              <a:rPr lang="en-US" sz="3200" b="1" dirty="0"/>
              <a:t> </a:t>
            </a:r>
            <a:r>
              <a:rPr lang="en-US" sz="3200" b="1" dirty="0" err="1"/>
              <a:t>Kateteri</a:t>
            </a:r>
            <a:r>
              <a:rPr lang="en-US" sz="3200" b="1" dirty="0"/>
              <a:t> Olan </a:t>
            </a:r>
            <a:r>
              <a:rPr lang="en-US" sz="3200" b="1" dirty="0" err="1"/>
              <a:t>Hastalardan</a:t>
            </a:r>
            <a:r>
              <a:rPr lang="en-US" sz="3200" b="1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696148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İdrar</a:t>
            </a:r>
            <a:r>
              <a:rPr lang="en-US" dirty="0" smtClean="0"/>
              <a:t> </a:t>
            </a:r>
            <a:r>
              <a:rPr lang="en-US" dirty="0" err="1"/>
              <a:t>torbasından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foley</a:t>
            </a:r>
            <a:r>
              <a:rPr lang="en-US" dirty="0"/>
              <a:t> </a:t>
            </a:r>
            <a:r>
              <a:rPr lang="en-US" dirty="0" err="1"/>
              <a:t>sonda</a:t>
            </a:r>
            <a:r>
              <a:rPr lang="en-US" dirty="0"/>
              <a:t> </a:t>
            </a:r>
            <a:r>
              <a:rPr lang="en-US" dirty="0" err="1"/>
              <a:t>ucundan</a:t>
            </a:r>
            <a:r>
              <a:rPr lang="en-US" dirty="0"/>
              <a:t> </a:t>
            </a:r>
            <a:r>
              <a:rPr lang="en-US" dirty="0" err="1"/>
              <a:t>numune</a:t>
            </a:r>
            <a:r>
              <a:rPr lang="en-US" dirty="0"/>
              <a:t> </a:t>
            </a:r>
            <a:r>
              <a:rPr lang="en-US" dirty="0" err="1"/>
              <a:t>alınamaz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/>
              <a:t>olduğunca</a:t>
            </a:r>
            <a:r>
              <a:rPr lang="en-US" dirty="0"/>
              <a:t> </a:t>
            </a:r>
            <a:r>
              <a:rPr lang="en-US" dirty="0" err="1"/>
              <a:t>sabah</a:t>
            </a:r>
            <a:r>
              <a:rPr lang="en-US" dirty="0"/>
              <a:t> </a:t>
            </a:r>
            <a:r>
              <a:rPr lang="en-US" dirty="0" err="1"/>
              <a:t>idrarı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Rutin</a:t>
            </a:r>
            <a:r>
              <a:rPr lang="en-US" dirty="0" smtClean="0"/>
              <a:t> </a:t>
            </a:r>
            <a:r>
              <a:rPr lang="en-US" dirty="0" err="1"/>
              <a:t>bakteriyolojik</a:t>
            </a:r>
            <a:r>
              <a:rPr lang="en-US" dirty="0"/>
              <a:t> </a:t>
            </a:r>
            <a:r>
              <a:rPr lang="en-US" dirty="0" err="1"/>
              <a:t>incelemeler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en </a:t>
            </a:r>
            <a:r>
              <a:rPr lang="en-US" dirty="0" err="1"/>
              <a:t>az</a:t>
            </a:r>
            <a:r>
              <a:rPr lang="en-US" dirty="0"/>
              <a:t> 1 ml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 smtClean="0"/>
              <a:t>alınmalıdır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Sondanın</a:t>
            </a:r>
            <a:r>
              <a:rPr lang="en-US" dirty="0" smtClean="0"/>
              <a:t> </a:t>
            </a:r>
            <a:r>
              <a:rPr lang="en-US" dirty="0" err="1"/>
              <a:t>üretraya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noktası</a:t>
            </a:r>
            <a:r>
              <a:rPr lang="en-US" dirty="0"/>
              <a:t> </a:t>
            </a:r>
            <a:r>
              <a:rPr lang="tr-TR" dirty="0" smtClean="0"/>
              <a:t>sırasıyla </a:t>
            </a:r>
            <a:r>
              <a:rPr lang="en-US" dirty="0" smtClean="0"/>
              <a:t>%70 </a:t>
            </a:r>
            <a:r>
              <a:rPr lang="en-US" dirty="0" err="1"/>
              <a:t>alkol</a:t>
            </a:r>
            <a:r>
              <a:rPr lang="en-US" dirty="0"/>
              <a:t> </a:t>
            </a:r>
            <a:r>
              <a:rPr lang="tr-TR" dirty="0" smtClean="0"/>
              <a:t>ve </a:t>
            </a:r>
            <a:r>
              <a:rPr lang="en-US" dirty="0" smtClean="0"/>
              <a:t>%10 </a:t>
            </a:r>
            <a:r>
              <a:rPr lang="en-US" dirty="0" err="1"/>
              <a:t>iyod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dezenfekte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İdrar</a:t>
            </a:r>
            <a:r>
              <a:rPr lang="en-US" dirty="0" smtClean="0"/>
              <a:t> </a:t>
            </a:r>
            <a:r>
              <a:rPr lang="en-US" dirty="0" err="1"/>
              <a:t>kateterinin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en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yerden</a:t>
            </a:r>
            <a:r>
              <a:rPr lang="en-US" dirty="0"/>
              <a:t> </a:t>
            </a:r>
            <a:r>
              <a:rPr lang="en-US" dirty="0" err="1"/>
              <a:t>elle</a:t>
            </a:r>
            <a:r>
              <a:rPr lang="en-US" dirty="0"/>
              <a:t> 1–2 </a:t>
            </a:r>
            <a:r>
              <a:rPr lang="en-US" dirty="0" err="1"/>
              <a:t>dk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klemplenerek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birikmesi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 (5dkyı </a:t>
            </a:r>
            <a:r>
              <a:rPr lang="en-US" dirty="0" err="1"/>
              <a:t>geçmeyecek</a:t>
            </a:r>
            <a:r>
              <a:rPr lang="en-US" dirty="0"/>
              <a:t>) </a:t>
            </a:r>
            <a:endParaRPr lang="tr-TR" dirty="0"/>
          </a:p>
          <a:p>
            <a:r>
              <a:rPr lang="en-US" dirty="0" smtClean="0"/>
              <a:t>5-10 </a:t>
            </a:r>
            <a:r>
              <a:rPr lang="en-US" dirty="0"/>
              <a:t>ml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toplamak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aseptik</a:t>
            </a:r>
            <a:r>
              <a:rPr lang="en-US" dirty="0"/>
              <a:t> </a:t>
            </a:r>
            <a:r>
              <a:rPr lang="en-US" dirty="0" err="1"/>
              <a:t>şartlarda</a:t>
            </a:r>
            <a:r>
              <a:rPr lang="en-US" dirty="0"/>
              <a:t> </a:t>
            </a:r>
            <a:r>
              <a:rPr lang="en-US" dirty="0" err="1"/>
              <a:t>iğne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enjektör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enjektör</a:t>
            </a:r>
            <a:r>
              <a:rPr lang="en-US" dirty="0"/>
              <a:t> </a:t>
            </a:r>
            <a:r>
              <a:rPr lang="en-US" dirty="0" err="1"/>
              <a:t>ucu</a:t>
            </a:r>
            <a:r>
              <a:rPr lang="en-US" dirty="0"/>
              <a:t> </a:t>
            </a:r>
            <a:r>
              <a:rPr lang="en-US" dirty="0" err="1"/>
              <a:t>yukarı</a:t>
            </a:r>
            <a:r>
              <a:rPr lang="en-US" dirty="0"/>
              <a:t> </a:t>
            </a:r>
            <a:r>
              <a:rPr lang="en-US" dirty="0" err="1"/>
              <a:t>bakacak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sondaya</a:t>
            </a:r>
            <a:r>
              <a:rPr lang="en-US" dirty="0"/>
              <a:t> </a:t>
            </a:r>
            <a:r>
              <a:rPr lang="en-US" dirty="0" err="1"/>
              <a:t>batırılır</a:t>
            </a:r>
            <a:r>
              <a:rPr lang="en-US" dirty="0"/>
              <a:t>, </a:t>
            </a:r>
            <a:r>
              <a:rPr lang="en-US" dirty="0" err="1"/>
              <a:t>idrar</a:t>
            </a:r>
            <a:r>
              <a:rPr lang="en-US" dirty="0"/>
              <a:t> aspire </a:t>
            </a:r>
            <a:r>
              <a:rPr lang="en-US" dirty="0" err="1"/>
              <a:t>edilir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steril</a:t>
            </a:r>
            <a:r>
              <a:rPr lang="en-US" dirty="0"/>
              <a:t> </a:t>
            </a:r>
            <a:r>
              <a:rPr lang="en-US" dirty="0" err="1"/>
              <a:t>kaba</a:t>
            </a:r>
            <a:r>
              <a:rPr lang="en-US" dirty="0"/>
              <a:t> </a:t>
            </a:r>
            <a:r>
              <a:rPr lang="en-US" dirty="0" err="1"/>
              <a:t>boşaltılır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Steril</a:t>
            </a:r>
            <a:r>
              <a:rPr lang="en-US" dirty="0" smtClean="0"/>
              <a:t> </a:t>
            </a:r>
            <a:r>
              <a:rPr lang="en-US" dirty="0" err="1"/>
              <a:t>kabın</a:t>
            </a:r>
            <a:r>
              <a:rPr lang="en-US" dirty="0"/>
              <a:t> </a:t>
            </a:r>
            <a:r>
              <a:rPr lang="en-US" dirty="0" err="1"/>
              <a:t>kapağı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ettirmeden</a:t>
            </a:r>
            <a:r>
              <a:rPr lang="en-US" dirty="0"/>
              <a:t> </a:t>
            </a:r>
            <a:r>
              <a:rPr lang="en-US" dirty="0" err="1"/>
              <a:t>kapatılır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02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/>
              <a:t>Üriner</a:t>
            </a:r>
            <a:r>
              <a:rPr lang="en-US" sz="2800" b="1" dirty="0" smtClean="0"/>
              <a:t> </a:t>
            </a:r>
            <a:r>
              <a:rPr lang="en-US" sz="2800" b="1" dirty="0" err="1"/>
              <a:t>Kateteri</a:t>
            </a:r>
            <a:r>
              <a:rPr lang="en-US" sz="2800" b="1" dirty="0"/>
              <a:t> </a:t>
            </a:r>
            <a:r>
              <a:rPr lang="en-US" sz="2800" b="1" dirty="0" err="1"/>
              <a:t>Olmayan</a:t>
            </a:r>
            <a:r>
              <a:rPr lang="en-US" sz="2800" b="1" dirty="0"/>
              <a:t> </a:t>
            </a:r>
            <a:r>
              <a:rPr lang="en-US" sz="2800" b="1" dirty="0" err="1"/>
              <a:t>Hastalardan</a:t>
            </a:r>
            <a:r>
              <a:rPr lang="en-US" sz="2800" b="1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Eller </a:t>
            </a:r>
            <a:r>
              <a:rPr lang="en-US" dirty="0" err="1"/>
              <a:t>sabunla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Hastaya</a:t>
            </a:r>
            <a:r>
              <a:rPr lang="en-US" dirty="0" smtClean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sabunlu</a:t>
            </a:r>
            <a:r>
              <a:rPr lang="en-US" dirty="0"/>
              <a:t> </a:t>
            </a:r>
            <a:r>
              <a:rPr lang="en-US" dirty="0" err="1"/>
              <a:t>diğeri</a:t>
            </a:r>
            <a:r>
              <a:rPr lang="en-US" dirty="0"/>
              <a:t> </a:t>
            </a:r>
            <a:r>
              <a:rPr lang="en-US" dirty="0" err="1"/>
              <a:t>duru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ıslatılmış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adet</a:t>
            </a:r>
            <a:r>
              <a:rPr lang="en-US" dirty="0"/>
              <a:t> </a:t>
            </a:r>
            <a:r>
              <a:rPr lang="en-US" dirty="0" err="1"/>
              <a:t>spanç</a:t>
            </a:r>
            <a:r>
              <a:rPr lang="en-US" dirty="0"/>
              <a:t> </a:t>
            </a:r>
            <a:r>
              <a:rPr lang="en-US" dirty="0" err="1"/>
              <a:t>verilmeli</a:t>
            </a:r>
            <a:r>
              <a:rPr lang="en-US" dirty="0"/>
              <a:t>. Hasta </a:t>
            </a:r>
            <a:r>
              <a:rPr lang="en-US" dirty="0" err="1"/>
              <a:t>kadın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; </a:t>
            </a:r>
            <a:r>
              <a:rPr lang="en-US" dirty="0" err="1"/>
              <a:t>Hastaya</a:t>
            </a:r>
            <a:r>
              <a:rPr lang="en-US" dirty="0"/>
              <a:t>, sol </a:t>
            </a:r>
            <a:r>
              <a:rPr lang="en-US" dirty="0" err="1"/>
              <a:t>elin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parmağı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başparmağı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labiaları</a:t>
            </a:r>
            <a:r>
              <a:rPr lang="en-US" dirty="0"/>
              <a:t> </a:t>
            </a:r>
            <a:r>
              <a:rPr lang="en-US" dirty="0" err="1"/>
              <a:t>açıp</a:t>
            </a:r>
            <a:r>
              <a:rPr lang="en-US" dirty="0"/>
              <a:t> </a:t>
            </a:r>
            <a:r>
              <a:rPr lang="en-US" dirty="0" err="1"/>
              <a:t>perine</a:t>
            </a:r>
            <a:r>
              <a:rPr lang="en-US" dirty="0"/>
              <a:t> </a:t>
            </a:r>
            <a:r>
              <a:rPr lang="en-US" dirty="0" err="1"/>
              <a:t>bölgesi</a:t>
            </a:r>
            <a:r>
              <a:rPr lang="en-US" dirty="0"/>
              <a:t> </a:t>
            </a:r>
            <a:r>
              <a:rPr lang="en-US" dirty="0" err="1"/>
              <a:t>önden</a:t>
            </a:r>
            <a:r>
              <a:rPr lang="en-US" dirty="0"/>
              <a:t> </a:t>
            </a:r>
            <a:r>
              <a:rPr lang="en-US" dirty="0" err="1"/>
              <a:t>arkaya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, hasta </a:t>
            </a:r>
            <a:r>
              <a:rPr lang="en-US" dirty="0" err="1"/>
              <a:t>erkek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penis </a:t>
            </a:r>
            <a:r>
              <a:rPr lang="en-US" dirty="0" err="1"/>
              <a:t>ucu</a:t>
            </a:r>
            <a:r>
              <a:rPr lang="en-US" dirty="0"/>
              <a:t> </a:t>
            </a:r>
            <a:r>
              <a:rPr lang="en-US" dirty="0" err="1"/>
              <a:t>merkezden</a:t>
            </a:r>
            <a:r>
              <a:rPr lang="en-US" dirty="0"/>
              <a:t> </a:t>
            </a:r>
            <a:r>
              <a:rPr lang="en-US" dirty="0" err="1"/>
              <a:t>dışa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sabunlu</a:t>
            </a:r>
            <a:r>
              <a:rPr lang="en-US" dirty="0"/>
              <a:t>,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duru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ıslatılmış</a:t>
            </a:r>
            <a:r>
              <a:rPr lang="en-US" dirty="0"/>
              <a:t> </a:t>
            </a:r>
            <a:r>
              <a:rPr lang="en-US" dirty="0" err="1"/>
              <a:t>spanç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silmesi</a:t>
            </a:r>
            <a:r>
              <a:rPr lang="en-US" dirty="0"/>
              <a:t> </a:t>
            </a:r>
            <a:r>
              <a:rPr lang="en-US" dirty="0" err="1"/>
              <a:t>söylenmelidir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İdrar</a:t>
            </a:r>
            <a:r>
              <a:rPr lang="en-US" dirty="0" smtClean="0"/>
              <a:t> </a:t>
            </a:r>
            <a:r>
              <a:rPr lang="en-US" dirty="0" err="1"/>
              <a:t>yaptırılacak</a:t>
            </a:r>
            <a:r>
              <a:rPr lang="en-US" dirty="0"/>
              <a:t> </a:t>
            </a:r>
            <a:r>
              <a:rPr lang="en-US" dirty="0" err="1"/>
              <a:t>kabı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dokundurmaması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dışarıya</a:t>
            </a:r>
            <a:r>
              <a:rPr lang="en-US" dirty="0"/>
              <a:t> </a:t>
            </a:r>
            <a:r>
              <a:rPr lang="en-US" dirty="0" err="1"/>
              <a:t>yapması</a:t>
            </a:r>
            <a:r>
              <a:rPr lang="en-US" dirty="0"/>
              <a:t>, </a:t>
            </a: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idrarı</a:t>
            </a:r>
            <a:r>
              <a:rPr lang="en-US" dirty="0"/>
              <a:t> </a:t>
            </a:r>
            <a:r>
              <a:rPr lang="en-US" dirty="0" err="1"/>
              <a:t>steril</a:t>
            </a:r>
            <a:r>
              <a:rPr lang="en-US" dirty="0"/>
              <a:t> </a:t>
            </a:r>
            <a:r>
              <a:rPr lang="en-US" dirty="0" err="1"/>
              <a:t>kaba</a:t>
            </a:r>
            <a:r>
              <a:rPr lang="en-US" dirty="0"/>
              <a:t> </a:t>
            </a:r>
            <a:r>
              <a:rPr lang="en-US" dirty="0" err="1"/>
              <a:t>yapması</a:t>
            </a:r>
            <a:r>
              <a:rPr lang="en-US" dirty="0"/>
              <a:t> </a:t>
            </a:r>
            <a:r>
              <a:rPr lang="en-US" dirty="0" err="1"/>
              <a:t>söylenmelidir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Kabın</a:t>
            </a:r>
            <a:r>
              <a:rPr lang="en-US" dirty="0" smtClean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adı-soyadı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etiket</a:t>
            </a:r>
            <a:r>
              <a:rPr lang="en-US" dirty="0"/>
              <a:t> </a:t>
            </a:r>
            <a:r>
              <a:rPr lang="en-US" dirty="0" err="1"/>
              <a:t>yapıştırılmalıdır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smtClean="0"/>
              <a:t>Hızlıca labaratuvara ulaştırılmalıdır 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4261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/>
              <a:t>Sonda</a:t>
            </a:r>
            <a:r>
              <a:rPr lang="en-US" sz="3200" b="1" dirty="0"/>
              <a:t> İle </a:t>
            </a:r>
            <a:r>
              <a:rPr lang="en-US" sz="3200" b="1" dirty="0" err="1"/>
              <a:t>Kültür</a:t>
            </a:r>
            <a:r>
              <a:rPr lang="en-US" sz="3200" b="1" dirty="0"/>
              <a:t> Alma: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El </a:t>
            </a:r>
            <a:r>
              <a:rPr lang="en-US" dirty="0" err="1"/>
              <a:t>hijyenine</a:t>
            </a:r>
            <a:r>
              <a:rPr lang="en-US" dirty="0"/>
              <a:t> </a:t>
            </a:r>
            <a:r>
              <a:rPr lang="en-US" dirty="0" err="1"/>
              <a:t>uyulmalıdır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smtClean="0"/>
              <a:t>Hasta </a:t>
            </a:r>
            <a:r>
              <a:rPr lang="en-US" dirty="0" err="1"/>
              <a:t>işlem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hazırlanmalı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bilgilendirilmelidir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 smtClean="0"/>
              <a:t>Perine</a:t>
            </a:r>
            <a:r>
              <a:rPr lang="en-US" dirty="0" smtClean="0"/>
              <a:t> </a:t>
            </a:r>
            <a:r>
              <a:rPr lang="en-US" dirty="0" err="1"/>
              <a:t>bölgesi</a:t>
            </a:r>
            <a:r>
              <a:rPr lang="en-US" dirty="0"/>
              <a:t> </a:t>
            </a:r>
            <a:r>
              <a:rPr lang="en-US" dirty="0" err="1"/>
              <a:t>kirli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sabunlu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bakım</a:t>
            </a:r>
            <a:r>
              <a:rPr lang="en-US" dirty="0"/>
              <a:t> </a:t>
            </a:r>
            <a:r>
              <a:rPr lang="en-US" dirty="0" err="1"/>
              <a:t>yapılmalıdır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Steril</a:t>
            </a:r>
            <a:r>
              <a:rPr lang="en-US" dirty="0" smtClean="0"/>
              <a:t> </a:t>
            </a:r>
            <a:r>
              <a:rPr lang="en-US" dirty="0" err="1"/>
              <a:t>eldiven</a:t>
            </a:r>
            <a:r>
              <a:rPr lang="en-US" dirty="0"/>
              <a:t> </a:t>
            </a:r>
            <a:r>
              <a:rPr lang="en-US" dirty="0" err="1"/>
              <a:t>giyilmelidir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Steril</a:t>
            </a:r>
            <a:r>
              <a:rPr lang="en-US" dirty="0" smtClean="0"/>
              <a:t> </a:t>
            </a:r>
            <a:r>
              <a:rPr lang="en-US" dirty="0" err="1"/>
              <a:t>koşullar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sonda</a:t>
            </a:r>
            <a:r>
              <a:rPr lang="en-US" dirty="0"/>
              <a:t> </a:t>
            </a:r>
            <a:r>
              <a:rPr lang="en-US" dirty="0" err="1"/>
              <a:t>mesaneye</a:t>
            </a:r>
            <a:r>
              <a:rPr lang="en-US" dirty="0"/>
              <a:t> </a:t>
            </a:r>
            <a:r>
              <a:rPr lang="en-US" dirty="0" err="1"/>
              <a:t>itilmelidir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İlk 15–20 </a:t>
            </a:r>
            <a:r>
              <a:rPr lang="en-US" dirty="0" err="1"/>
              <a:t>ml‟lik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sondadan</a:t>
            </a:r>
            <a:r>
              <a:rPr lang="en-US" dirty="0"/>
              <a:t> </a:t>
            </a:r>
            <a:r>
              <a:rPr lang="en-US" dirty="0" err="1" smtClean="0"/>
              <a:t>atılmalıdır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geç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steril</a:t>
            </a:r>
            <a:r>
              <a:rPr lang="en-US" dirty="0"/>
              <a:t> </a:t>
            </a:r>
            <a:r>
              <a:rPr lang="en-US" dirty="0" err="1"/>
              <a:t>kaba</a:t>
            </a:r>
            <a:r>
              <a:rPr lang="en-US" dirty="0"/>
              <a:t> </a:t>
            </a:r>
            <a:r>
              <a:rPr lang="en-US" dirty="0" err="1"/>
              <a:t>alınmalıdır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40018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BALGAM KÜLTÜRÜ ALINMASI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85390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524000"/>
            <a:ext cx="6777317" cy="4308629"/>
          </a:xfrm>
        </p:spPr>
        <p:txBody>
          <a:bodyPr>
            <a:normAutofit/>
          </a:bodyPr>
          <a:lstStyle/>
          <a:p>
            <a:r>
              <a:rPr lang="en-US" dirty="0" err="1"/>
              <a:t>Akciğerlerin</a:t>
            </a:r>
            <a:r>
              <a:rPr lang="en-US" dirty="0"/>
              <a:t> </a:t>
            </a:r>
            <a:r>
              <a:rPr lang="en-US" dirty="0" err="1"/>
              <a:t>ürettiği</a:t>
            </a:r>
            <a:r>
              <a:rPr lang="en-US" dirty="0"/>
              <a:t> </a:t>
            </a:r>
            <a:r>
              <a:rPr lang="en-US" dirty="0" err="1"/>
              <a:t>balgam</a:t>
            </a:r>
            <a:r>
              <a:rPr lang="en-US" dirty="0"/>
              <a:t> </a:t>
            </a:r>
            <a:r>
              <a:rPr lang="en-US" dirty="0" err="1"/>
              <a:t>nefes</a:t>
            </a:r>
            <a:r>
              <a:rPr lang="en-US" dirty="0"/>
              <a:t> </a:t>
            </a:r>
            <a:r>
              <a:rPr lang="en-US" dirty="0" err="1"/>
              <a:t>almayı</a:t>
            </a:r>
            <a:r>
              <a:rPr lang="en-US" dirty="0"/>
              <a:t> </a:t>
            </a:r>
            <a:r>
              <a:rPr lang="en-US" dirty="0" err="1"/>
              <a:t>zorlaştırabilir</a:t>
            </a:r>
            <a:r>
              <a:rPr lang="en-US" dirty="0"/>
              <a:t>, </a:t>
            </a:r>
            <a:r>
              <a:rPr lang="en-US" dirty="0" err="1"/>
              <a:t>öksürüğe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bakteri</a:t>
            </a:r>
            <a:r>
              <a:rPr lang="en-US" dirty="0"/>
              <a:t> </a:t>
            </a:r>
            <a:r>
              <a:rPr lang="en-US" dirty="0" err="1"/>
              <a:t>yuvasına</a:t>
            </a:r>
            <a:r>
              <a:rPr lang="en-US" dirty="0"/>
              <a:t> </a:t>
            </a:r>
            <a:r>
              <a:rPr lang="en-US" dirty="0" err="1"/>
              <a:t>dönüşebilir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Balgam</a:t>
            </a:r>
            <a:r>
              <a:rPr lang="en-US" dirty="0" smtClean="0"/>
              <a:t> </a:t>
            </a:r>
            <a:r>
              <a:rPr lang="en-US" dirty="0" err="1"/>
              <a:t>kültürünün</a:t>
            </a:r>
            <a:r>
              <a:rPr lang="en-US" dirty="0"/>
              <a:t> </a:t>
            </a:r>
            <a:r>
              <a:rPr lang="en-US" dirty="0" err="1"/>
              <a:t>yapılmasına</a:t>
            </a:r>
            <a:r>
              <a:rPr lang="en-US" dirty="0"/>
              <a:t> </a:t>
            </a:r>
            <a:r>
              <a:rPr lang="en-US" dirty="0" err="1"/>
              <a:t>balgamın</a:t>
            </a:r>
            <a:r>
              <a:rPr lang="en-US" dirty="0"/>
              <a:t> </a:t>
            </a:r>
            <a:r>
              <a:rPr lang="en-US" dirty="0" err="1"/>
              <a:t>rengi</a:t>
            </a:r>
            <a:r>
              <a:rPr lang="en-US" dirty="0"/>
              <a:t>, </a:t>
            </a:r>
            <a:r>
              <a:rPr lang="en-US" dirty="0" err="1"/>
              <a:t>kıvamı</a:t>
            </a:r>
            <a:r>
              <a:rPr lang="en-US" dirty="0"/>
              <a:t>, </a:t>
            </a:r>
            <a:r>
              <a:rPr lang="en-US" dirty="0" err="1"/>
              <a:t>balgamda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olmaması</a:t>
            </a:r>
            <a:r>
              <a:rPr lang="en-US" dirty="0"/>
              <a:t>,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şikayetleri</a:t>
            </a:r>
            <a:r>
              <a:rPr lang="en-US" dirty="0"/>
              <a:t> </a:t>
            </a:r>
            <a:r>
              <a:rPr lang="en-US" dirty="0" err="1"/>
              <a:t>doğrultusunda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 smtClean="0"/>
              <a:t>verilir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Hastanın</a:t>
            </a:r>
            <a:r>
              <a:rPr lang="en-US" dirty="0" smtClean="0"/>
              <a:t> </a:t>
            </a:r>
            <a:r>
              <a:rPr lang="en-US" dirty="0" err="1"/>
              <a:t>bronşit</a:t>
            </a:r>
            <a:r>
              <a:rPr lang="en-US" dirty="0"/>
              <a:t>, </a:t>
            </a:r>
            <a:r>
              <a:rPr lang="en-US" dirty="0" err="1"/>
              <a:t>zatürre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verem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hastalıklarının</a:t>
            </a:r>
            <a:r>
              <a:rPr lang="en-US" dirty="0"/>
              <a:t> </a:t>
            </a:r>
            <a:r>
              <a:rPr lang="en-US" dirty="0" err="1"/>
              <a:t>olduğundan</a:t>
            </a:r>
            <a:r>
              <a:rPr lang="en-US" dirty="0"/>
              <a:t> </a:t>
            </a:r>
            <a:r>
              <a:rPr lang="en-US" dirty="0" err="1"/>
              <a:t>şüphe</a:t>
            </a:r>
            <a:r>
              <a:rPr lang="en-US" dirty="0"/>
              <a:t> </a:t>
            </a:r>
            <a:r>
              <a:rPr lang="en-US" dirty="0" err="1"/>
              <a:t>edildiğinde</a:t>
            </a:r>
            <a:r>
              <a:rPr lang="en-US" dirty="0"/>
              <a:t> de </a:t>
            </a:r>
            <a:r>
              <a:rPr lang="en-US" dirty="0" err="1"/>
              <a:t>balgam</a:t>
            </a:r>
            <a:r>
              <a:rPr lang="en-US" dirty="0"/>
              <a:t> </a:t>
            </a:r>
            <a:r>
              <a:rPr lang="en-US" dirty="0" err="1"/>
              <a:t>kültürü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gerekebilir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2394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kültürleri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klinik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mikrobiyoloji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laboratuvarlarına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gönderilen</a:t>
            </a:r>
            <a:r>
              <a:rPr lang="en-US" dirty="0">
                <a:latin typeface="Arial Rounded MT Bold" pitchFamily="34" charset="0"/>
              </a:rPr>
              <a:t> en </a:t>
            </a:r>
            <a:r>
              <a:rPr lang="en-US" dirty="0" err="1">
                <a:latin typeface="Arial Rounded MT Bold" pitchFamily="34" charset="0"/>
              </a:rPr>
              <a:t>değerli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örneklerden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biridir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Özellikle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yatan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hastalarda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morbidite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mortalitenin</a:t>
            </a:r>
            <a:r>
              <a:rPr lang="en-US" dirty="0">
                <a:latin typeface="Arial Rounded MT Bold" pitchFamily="34" charset="0"/>
              </a:rPr>
              <a:t> en </a:t>
            </a:r>
            <a:r>
              <a:rPr lang="en-US" dirty="0" err="1">
                <a:latin typeface="Arial Rounded MT Bold" pitchFamily="34" charset="0"/>
              </a:rPr>
              <a:t>önemli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sebeplerinden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biri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bakteriyemi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fungemilerin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belirlenmesinde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altın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standart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kültürüdür</a:t>
            </a:r>
            <a:r>
              <a:rPr lang="en-US" dirty="0">
                <a:latin typeface="Arial Rounded MT Bold" pitchFamily="34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978" y="4572000"/>
            <a:ext cx="1830034" cy="1976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715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295400"/>
            <a:ext cx="6777317" cy="4537229"/>
          </a:xfrm>
        </p:spPr>
        <p:txBody>
          <a:bodyPr>
            <a:normAutofit/>
          </a:bodyPr>
          <a:lstStyle/>
          <a:p>
            <a:r>
              <a:rPr lang="en-US" dirty="0" err="1"/>
              <a:t>Hastaya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vereceği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tarif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! </a:t>
            </a:r>
            <a:endParaRPr lang="tr-TR" dirty="0"/>
          </a:p>
          <a:p>
            <a:r>
              <a:rPr lang="en-US" dirty="0" err="1" smtClean="0"/>
              <a:t>Mümkünse</a:t>
            </a:r>
            <a:r>
              <a:rPr lang="en-US" dirty="0" smtClean="0"/>
              <a:t> </a:t>
            </a:r>
            <a:r>
              <a:rPr lang="en-US" dirty="0"/>
              <a:t>hasta </a:t>
            </a:r>
            <a:r>
              <a:rPr lang="en-US" dirty="0">
                <a:solidFill>
                  <a:srgbClr val="FF0000"/>
                </a:solidFill>
              </a:rPr>
              <a:t>oral </a:t>
            </a:r>
            <a:r>
              <a:rPr lang="en-US" dirty="0" err="1">
                <a:solidFill>
                  <a:srgbClr val="FF0000"/>
                </a:solidFill>
              </a:rPr>
              <a:t>florayı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uzaklaştırmak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ağzını</a:t>
            </a:r>
            <a:r>
              <a:rPr lang="en-US" dirty="0"/>
              <a:t> </a:t>
            </a:r>
            <a:r>
              <a:rPr lang="en-US" dirty="0" err="1"/>
              <a:t>çalkalamalı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gargara</a:t>
            </a:r>
            <a:r>
              <a:rPr lang="en-US" dirty="0"/>
              <a:t> </a:t>
            </a:r>
            <a:r>
              <a:rPr lang="en-US" dirty="0" err="1"/>
              <a:t>yapmalıdır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Derin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inspirium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ardından</a:t>
            </a:r>
            <a:r>
              <a:rPr lang="en-US" dirty="0"/>
              <a:t> </a:t>
            </a:r>
            <a:r>
              <a:rPr lang="en-US" dirty="0" err="1"/>
              <a:t>öksürük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çıkarılmış</a:t>
            </a:r>
            <a:r>
              <a:rPr lang="en-US" dirty="0"/>
              <a:t>, en </a:t>
            </a:r>
            <a:r>
              <a:rPr lang="en-US" dirty="0" err="1"/>
              <a:t>az</a:t>
            </a:r>
            <a:r>
              <a:rPr lang="en-US" dirty="0"/>
              <a:t> 3 ml </a:t>
            </a:r>
            <a:r>
              <a:rPr lang="en-US" dirty="0" err="1"/>
              <a:t>balgam</a:t>
            </a:r>
            <a:r>
              <a:rPr lang="en-US" dirty="0"/>
              <a:t>,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kabına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Gece</a:t>
            </a:r>
            <a:r>
              <a:rPr lang="en-US" dirty="0" smtClean="0"/>
              <a:t> </a:t>
            </a:r>
            <a:r>
              <a:rPr lang="en-US" dirty="0" err="1"/>
              <a:t>boyunca</a:t>
            </a:r>
            <a:r>
              <a:rPr lang="en-US" dirty="0"/>
              <a:t> </a:t>
            </a:r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yolunda</a:t>
            </a:r>
            <a:r>
              <a:rPr lang="en-US" dirty="0"/>
              <a:t> </a:t>
            </a:r>
            <a:r>
              <a:rPr lang="en-US" dirty="0" err="1"/>
              <a:t>biriken</a:t>
            </a:r>
            <a:r>
              <a:rPr lang="en-US" dirty="0"/>
              <a:t> </a:t>
            </a:r>
            <a:r>
              <a:rPr lang="en-US" dirty="0" err="1"/>
              <a:t>salgıları</a:t>
            </a:r>
            <a:r>
              <a:rPr lang="en-US" dirty="0"/>
              <a:t> </a:t>
            </a:r>
            <a:r>
              <a:rPr lang="en-US" dirty="0" err="1"/>
              <a:t>toplamak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sabah</a:t>
            </a:r>
            <a:r>
              <a:rPr lang="en-US" dirty="0"/>
              <a:t> </a:t>
            </a:r>
            <a:r>
              <a:rPr lang="en-US" dirty="0" err="1"/>
              <a:t>balgamı</a:t>
            </a:r>
            <a:r>
              <a:rPr lang="en-US" dirty="0"/>
              <a:t> </a:t>
            </a:r>
            <a:r>
              <a:rPr lang="en-US" dirty="0" err="1"/>
              <a:t>alınabilirse</a:t>
            </a:r>
            <a:r>
              <a:rPr lang="en-US" dirty="0"/>
              <a:t> ideal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49809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Derin</a:t>
            </a:r>
            <a:r>
              <a:rPr lang="en-US" dirty="0"/>
              <a:t> </a:t>
            </a:r>
            <a:r>
              <a:rPr lang="en-US" dirty="0" err="1"/>
              <a:t>Trakeal</a:t>
            </a:r>
            <a:r>
              <a:rPr lang="en-US" dirty="0"/>
              <a:t> </a:t>
            </a:r>
            <a:r>
              <a:rPr lang="en-US" dirty="0" err="1" smtClean="0"/>
              <a:t>Aspirat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E</a:t>
            </a:r>
            <a:r>
              <a:rPr lang="en-US" dirty="0" err="1" smtClean="0"/>
              <a:t>ntübe</a:t>
            </a:r>
            <a:r>
              <a:rPr lang="en-US" dirty="0" smtClean="0"/>
              <a:t> </a:t>
            </a:r>
            <a:r>
              <a:rPr lang="en-US" dirty="0" err="1"/>
              <a:t>hastalarda</a:t>
            </a:r>
            <a:r>
              <a:rPr lang="en-US" dirty="0"/>
              <a:t> </a:t>
            </a:r>
            <a:r>
              <a:rPr lang="en-US" dirty="0" err="1"/>
              <a:t>rutinde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12-14 </a:t>
            </a:r>
            <a:r>
              <a:rPr lang="en-US" dirty="0" err="1"/>
              <a:t>G‟lik</a:t>
            </a:r>
            <a:r>
              <a:rPr lang="en-US" dirty="0"/>
              <a:t> </a:t>
            </a:r>
            <a:r>
              <a:rPr lang="en-US" dirty="0" err="1"/>
              <a:t>aspirasyon</a:t>
            </a:r>
            <a:r>
              <a:rPr lang="en-US" dirty="0"/>
              <a:t> </a:t>
            </a:r>
            <a:r>
              <a:rPr lang="en-US" dirty="0" err="1"/>
              <a:t>sondaları</a:t>
            </a:r>
            <a:r>
              <a:rPr lang="en-US" dirty="0"/>
              <a:t> 30 </a:t>
            </a:r>
            <a:r>
              <a:rPr lang="en-US" dirty="0" err="1"/>
              <a:t>cm‟ye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ilerletilir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Trakeostomili</a:t>
            </a:r>
            <a:r>
              <a:rPr lang="en-US" dirty="0" smtClean="0"/>
              <a:t> </a:t>
            </a:r>
            <a:r>
              <a:rPr lang="en-US" dirty="0" err="1"/>
              <a:t>hastalarda</a:t>
            </a:r>
            <a:r>
              <a:rPr lang="en-US" dirty="0"/>
              <a:t> </a:t>
            </a:r>
            <a:r>
              <a:rPr lang="en-US" dirty="0" err="1"/>
              <a:t>yine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sondalar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15 cm </a:t>
            </a:r>
            <a:r>
              <a:rPr lang="en-US" dirty="0" err="1"/>
              <a:t>ilerletilir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Sondanın</a:t>
            </a:r>
            <a:r>
              <a:rPr lang="en-US" dirty="0" smtClean="0"/>
              <a:t> </a:t>
            </a:r>
            <a:r>
              <a:rPr lang="en-US" dirty="0" err="1"/>
              <a:t>dışardaki</a:t>
            </a:r>
            <a:r>
              <a:rPr lang="en-US" dirty="0"/>
              <a:t> </a:t>
            </a:r>
            <a:r>
              <a:rPr lang="en-US" dirty="0" err="1"/>
              <a:t>ucuna</a:t>
            </a:r>
            <a:r>
              <a:rPr lang="en-US" dirty="0"/>
              <a:t> 50cc, </a:t>
            </a:r>
            <a:r>
              <a:rPr lang="en-US" dirty="0" err="1"/>
              <a:t>lik</a:t>
            </a:r>
            <a:r>
              <a:rPr lang="en-US" dirty="0"/>
              <a:t> </a:t>
            </a:r>
            <a:r>
              <a:rPr lang="en-US" dirty="0" err="1"/>
              <a:t>steril</a:t>
            </a:r>
            <a:r>
              <a:rPr lang="en-US" dirty="0"/>
              <a:t> </a:t>
            </a:r>
            <a:r>
              <a:rPr lang="en-US" dirty="0" err="1"/>
              <a:t>disposabl</a:t>
            </a:r>
            <a:r>
              <a:rPr lang="en-US" dirty="0"/>
              <a:t> </a:t>
            </a:r>
            <a:r>
              <a:rPr lang="en-US" dirty="0" err="1"/>
              <a:t>irigasyon</a:t>
            </a:r>
            <a:r>
              <a:rPr lang="en-US" dirty="0"/>
              <a:t> </a:t>
            </a:r>
            <a:r>
              <a:rPr lang="en-US" dirty="0" err="1"/>
              <a:t>enjektörü</a:t>
            </a:r>
            <a:r>
              <a:rPr lang="en-US" dirty="0"/>
              <a:t> </a:t>
            </a:r>
            <a:r>
              <a:rPr lang="en-US" dirty="0" err="1"/>
              <a:t>bağlanarak</a:t>
            </a:r>
            <a:r>
              <a:rPr lang="en-US" dirty="0"/>
              <a:t> aspire </a:t>
            </a:r>
            <a:r>
              <a:rPr lang="en-US" dirty="0" err="1"/>
              <a:t>edilir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sondanın</a:t>
            </a:r>
            <a:r>
              <a:rPr lang="en-US" dirty="0"/>
              <a:t> </a:t>
            </a:r>
            <a:r>
              <a:rPr lang="en-US" dirty="0" err="1"/>
              <a:t>dışda</a:t>
            </a:r>
            <a:r>
              <a:rPr lang="en-US" dirty="0"/>
              <a:t>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ucuna</a:t>
            </a:r>
            <a:r>
              <a:rPr lang="en-US" dirty="0"/>
              <a:t> </a:t>
            </a:r>
            <a:r>
              <a:rPr lang="en-US" dirty="0" err="1"/>
              <a:t>disposabl</a:t>
            </a:r>
            <a:r>
              <a:rPr lang="en-US" dirty="0"/>
              <a:t> </a:t>
            </a:r>
            <a:r>
              <a:rPr lang="en-US" dirty="0" err="1"/>
              <a:t>lavaj</a:t>
            </a:r>
            <a:r>
              <a:rPr lang="en-US" dirty="0"/>
              <a:t> </a:t>
            </a:r>
            <a:r>
              <a:rPr lang="en-US" dirty="0" err="1"/>
              <a:t>tüpü</a:t>
            </a:r>
            <a:r>
              <a:rPr lang="en-US" dirty="0"/>
              <a:t> </a:t>
            </a:r>
            <a:r>
              <a:rPr lang="en-US" dirty="0" err="1"/>
              <a:t>bağlanarak</a:t>
            </a:r>
            <a:r>
              <a:rPr lang="en-US" dirty="0"/>
              <a:t> </a:t>
            </a:r>
            <a:r>
              <a:rPr lang="en-US" dirty="0" err="1"/>
              <a:t>aspiratörle</a:t>
            </a:r>
            <a:r>
              <a:rPr lang="en-US" dirty="0"/>
              <a:t> aspire </a:t>
            </a:r>
            <a:r>
              <a:rPr lang="en-US" dirty="0" err="1"/>
              <a:t>edilir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Enjektörün</a:t>
            </a:r>
            <a:r>
              <a:rPr lang="en-US" dirty="0" smtClean="0"/>
              <a:t> </a:t>
            </a:r>
            <a:r>
              <a:rPr lang="en-US" dirty="0" err="1"/>
              <a:t>ucu</a:t>
            </a:r>
            <a:r>
              <a:rPr lang="en-US" dirty="0"/>
              <a:t> </a:t>
            </a:r>
            <a:r>
              <a:rPr lang="en-US" dirty="0" err="1"/>
              <a:t>orijinal</a:t>
            </a:r>
            <a:r>
              <a:rPr lang="en-US" dirty="0"/>
              <a:t> </a:t>
            </a:r>
            <a:r>
              <a:rPr lang="en-US" dirty="0" err="1"/>
              <a:t>kapağı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kapatılarak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aspirasyon</a:t>
            </a:r>
            <a:r>
              <a:rPr lang="en-US" dirty="0"/>
              <a:t> </a:t>
            </a:r>
            <a:r>
              <a:rPr lang="en-US" dirty="0" err="1"/>
              <a:t>tüpünün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ucu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içe</a:t>
            </a:r>
            <a:r>
              <a:rPr lang="en-US" dirty="0"/>
              <a:t> </a:t>
            </a:r>
            <a:r>
              <a:rPr lang="en-US" dirty="0" err="1"/>
              <a:t>geçirilerek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laboratuvara</a:t>
            </a:r>
            <a:r>
              <a:rPr lang="en-US" dirty="0"/>
              <a:t> </a:t>
            </a:r>
            <a:r>
              <a:rPr lang="en-US" dirty="0" err="1"/>
              <a:t>gönderilir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2259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GENEL DİKKAT EDİLECEK NOKTALAR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Numuneler alınırken tüm güvenlik önlemleri alınmalıdır .</a:t>
            </a:r>
          </a:p>
          <a:p>
            <a:r>
              <a:rPr lang="tr-TR" dirty="0" smtClean="0"/>
              <a:t>Malzemeler kontrol edilip eksiksiz hasta başına gidilmeli ve hastaya işlem açıklanmalıdır .</a:t>
            </a:r>
          </a:p>
          <a:p>
            <a:r>
              <a:rPr lang="en-US" dirty="0" err="1" smtClean="0"/>
              <a:t>Örnekler</a:t>
            </a:r>
            <a:r>
              <a:rPr lang="en-US" dirty="0" smtClean="0"/>
              <a:t> </a:t>
            </a:r>
            <a:r>
              <a:rPr lang="en-US" dirty="0" err="1"/>
              <a:t>steril</a:t>
            </a:r>
            <a:r>
              <a:rPr lang="en-US" dirty="0"/>
              <a:t> </a:t>
            </a:r>
            <a:r>
              <a:rPr lang="en-US" dirty="0" err="1"/>
              <a:t>alınmalı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bekletilmemelidir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Örnekler</a:t>
            </a:r>
            <a:r>
              <a:rPr lang="en-US" dirty="0" smtClean="0"/>
              <a:t> </a:t>
            </a:r>
            <a:r>
              <a:rPr lang="en-US" dirty="0" err="1"/>
              <a:t>kontamine</a:t>
            </a:r>
            <a:r>
              <a:rPr lang="en-US" dirty="0"/>
              <a:t> </a:t>
            </a:r>
            <a:r>
              <a:rPr lang="en-US" dirty="0" err="1"/>
              <a:t>edilmemelidir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smtClean="0"/>
              <a:t>Barkodlama ve kayıt düzenli ve eksiksiz yapılmalıdır .</a:t>
            </a:r>
          </a:p>
          <a:p>
            <a:pPr marL="6858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73182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KLİMUD </a:t>
            </a:r>
            <a:r>
              <a:rPr lang="en-US" dirty="0" err="1"/>
              <a:t>Kaynak</a:t>
            </a:r>
            <a:r>
              <a:rPr lang="en-US" dirty="0"/>
              <a:t> No: </a:t>
            </a:r>
            <a:r>
              <a:rPr lang="en-US" dirty="0" smtClean="0"/>
              <a:t>13</a:t>
            </a:r>
            <a:r>
              <a:rPr lang="tr-TR" dirty="0" smtClean="0"/>
              <a:t> 2017</a:t>
            </a:r>
          </a:p>
          <a:p>
            <a:r>
              <a:rPr lang="en-US" dirty="0"/>
              <a:t>KAN KÜLTÜRÜ ALMA </a:t>
            </a:r>
            <a:r>
              <a:rPr lang="en-US" dirty="0" smtClean="0"/>
              <a:t>YÖNERGESİ</a:t>
            </a:r>
            <a:r>
              <a:rPr lang="tr-TR" dirty="0" smtClean="0"/>
              <a:t> TYBD 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70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371600"/>
            <a:ext cx="6777317" cy="4461029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Arial Rounded MT Bold" pitchFamily="34" charset="0"/>
              </a:rPr>
              <a:t>Testi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yapmak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için</a:t>
            </a:r>
            <a:r>
              <a:rPr lang="en-US" sz="2000" dirty="0">
                <a:latin typeface="Arial Rounded MT Bold" pitchFamily="34" charset="0"/>
              </a:rPr>
              <a:t>, </a:t>
            </a:r>
            <a:r>
              <a:rPr lang="en-US" sz="2000" dirty="0" err="1">
                <a:latin typeface="Arial Rounded MT Bold" pitchFamily="34" charset="0"/>
              </a:rPr>
              <a:t>mikroorganizmaların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üremesini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artıran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bir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sıvı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içeren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tüpe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kan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alınır</a:t>
            </a:r>
            <a:r>
              <a:rPr lang="en-US" sz="2000" dirty="0">
                <a:latin typeface="Arial Rounded MT Bold" pitchFamily="34" charset="0"/>
              </a:rPr>
              <a:t>. </a:t>
            </a:r>
            <a:endParaRPr lang="tr-TR" sz="2000" dirty="0" smtClean="0">
              <a:latin typeface="Arial Rounded MT Bold" pitchFamily="34" charset="0"/>
            </a:endParaRPr>
          </a:p>
          <a:p>
            <a:pPr marL="68580" indent="0">
              <a:buNone/>
            </a:pPr>
            <a:endParaRPr lang="tr-TR" sz="2000" dirty="0" smtClean="0">
              <a:latin typeface="Arial Rounded MT Bold" pitchFamily="34" charset="0"/>
            </a:endParaRPr>
          </a:p>
          <a:p>
            <a:r>
              <a:rPr lang="en-US" sz="2000" dirty="0" err="1" smtClean="0">
                <a:latin typeface="Arial Rounded MT Bold" pitchFamily="34" charset="0"/>
              </a:rPr>
              <a:t>Genelde</a:t>
            </a:r>
            <a:r>
              <a:rPr lang="en-US" sz="2000" dirty="0" smtClean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tek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kan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alımında</a:t>
            </a:r>
            <a:r>
              <a:rPr lang="en-US" sz="2000" dirty="0">
                <a:latin typeface="Arial Rounded MT Bold" pitchFamily="34" charset="0"/>
              </a:rPr>
              <a:t>, </a:t>
            </a:r>
            <a:r>
              <a:rPr lang="en-US" sz="2000" dirty="0" err="1">
                <a:latin typeface="Arial Rounded MT Bold" pitchFamily="34" charset="0"/>
              </a:rPr>
              <a:t>oksijene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ihtiyaç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duyan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ve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duymayan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organizmaları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tespit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etmek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amacıyla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iki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farklı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tüp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kullanılır</a:t>
            </a:r>
            <a:r>
              <a:rPr lang="en-US" sz="2000" dirty="0">
                <a:latin typeface="Arial Rounded MT Bold" pitchFamily="34" charset="0"/>
              </a:rPr>
              <a:t>. Bu </a:t>
            </a:r>
            <a:r>
              <a:rPr lang="en-US" sz="2000" dirty="0" err="1">
                <a:latin typeface="Arial Rounded MT Bold" pitchFamily="34" charset="0"/>
              </a:rPr>
              <a:t>tüplere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kültür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seti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adı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verilir</a:t>
            </a:r>
            <a:r>
              <a:rPr lang="en-US" sz="2000" dirty="0">
                <a:latin typeface="Arial Rounded MT Bold" pitchFamily="34" charset="0"/>
              </a:rPr>
              <a:t>. </a:t>
            </a:r>
            <a:r>
              <a:rPr lang="en-US" sz="2000" dirty="0" err="1">
                <a:latin typeface="Arial Rounded MT Bold" pitchFamily="34" charset="0"/>
              </a:rPr>
              <a:t>Bazen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tek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yerden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kan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almak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yerine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çift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yerden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kan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alınması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tercih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edilir</a:t>
            </a:r>
            <a:r>
              <a:rPr lang="en-US" sz="2000" dirty="0">
                <a:latin typeface="Arial Rounded MT Bold" pitchFamily="34" charset="0"/>
              </a:rPr>
              <a:t>. </a:t>
            </a:r>
            <a:r>
              <a:rPr lang="en-US" sz="2000" dirty="0" err="1">
                <a:latin typeface="Arial Rounded MT Bold" pitchFamily="34" charset="0"/>
              </a:rPr>
              <a:t>Yalnız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birinde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olan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üreme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bize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bu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mikroorganizmaların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kandan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değil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deriden</a:t>
            </a:r>
            <a:r>
              <a:rPr lang="en-US" sz="2000" dirty="0">
                <a:latin typeface="Arial Rounded MT Bold" pitchFamily="34" charset="0"/>
              </a:rPr>
              <a:t> </a:t>
            </a:r>
            <a:r>
              <a:rPr lang="en-US" sz="2000" dirty="0" err="1">
                <a:latin typeface="Arial Rounded MT Bold" pitchFamily="34" charset="0"/>
                <a:hlinkClick r:id="rId2" tooltip="Kontaminasyon"/>
              </a:rPr>
              <a:t>kontaminasyon</a:t>
            </a:r>
            <a:r>
              <a:rPr lang="en-US" sz="2000" dirty="0">
                <a:latin typeface="Arial Rounded MT Bold" pitchFamily="34" charset="0"/>
              </a:rPr>
              <a:t> </a:t>
            </a:r>
            <a:r>
              <a:rPr lang="en-US" sz="2000" dirty="0" err="1">
                <a:latin typeface="Arial Rounded MT Bold" pitchFamily="34" charset="0"/>
              </a:rPr>
              <a:t>ile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geldiğini</a:t>
            </a:r>
            <a:r>
              <a:rPr lang="en-US" sz="2000" dirty="0">
                <a:latin typeface="Arial Rounded MT Bold" pitchFamily="34" charset="0"/>
              </a:rPr>
              <a:t> </a:t>
            </a:r>
            <a:r>
              <a:rPr lang="en-US" sz="2000" dirty="0" err="1">
                <a:latin typeface="Arial Rounded MT Bold" pitchFamily="34" charset="0"/>
              </a:rPr>
              <a:t>düşündürür</a:t>
            </a:r>
            <a:r>
              <a:rPr lang="en-US" sz="2000" dirty="0">
                <a:latin typeface="Arial Rounded MT Bold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752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447800"/>
            <a:ext cx="7033708" cy="4384829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dirty="0" err="1">
                <a:latin typeface="Arial Rounded MT Bold" pitchFamily="34" charset="0"/>
              </a:rPr>
              <a:t>Laboratuvarda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kaliteli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sonuçlarının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elde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edilmesi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preanalitik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analitik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postanalitik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süreçlerin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doğru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şekilde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yönetilmesiyle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mümkündür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Bunlar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arasında</a:t>
            </a:r>
            <a:r>
              <a:rPr lang="en-US" dirty="0">
                <a:latin typeface="Arial Rounded MT Bold" pitchFamily="34" charset="0"/>
              </a:rPr>
              <a:t> en </a:t>
            </a:r>
            <a:r>
              <a:rPr lang="en-US" dirty="0" err="1">
                <a:latin typeface="Arial Rounded MT Bold" pitchFamily="34" charset="0"/>
              </a:rPr>
              <a:t>fazla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 Rounded MT Bold" pitchFamily="34" charset="0"/>
              </a:rPr>
              <a:t>hata</a:t>
            </a:r>
            <a:r>
              <a:rPr lang="en-US" dirty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 Rounded MT Bold" pitchFamily="34" charset="0"/>
              </a:rPr>
              <a:t>kaynağı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kanın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alınması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laboratuvara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gönderilmesini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içeren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preanalitik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süreçtir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Örnek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kalitesinin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dolayısıyla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sonuç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kalitesinin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arttırılması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için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preanalitik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süreçte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görev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sağlık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çalışanlarının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eğitimi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çok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önemlidir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kültürünü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alacak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kişinin</a:t>
            </a:r>
            <a:r>
              <a:rPr lang="en-US" dirty="0">
                <a:latin typeface="Arial Rounded MT Bold" pitchFamily="34" charset="0"/>
              </a:rPr>
              <a:t> ideal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seti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sayısı</a:t>
            </a:r>
            <a:r>
              <a:rPr lang="en-US" dirty="0">
                <a:latin typeface="Arial Rounded MT Bold" pitchFamily="34" charset="0"/>
              </a:rPr>
              <a:t>, ideal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miktarı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alınma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zamanı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kontaminasyonu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azaltacak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önlemler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hakkında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bilgilendirilmesi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tr-TR" dirty="0" smtClean="0">
                <a:latin typeface="Arial Rounded MT Bold" pitchFamily="34" charset="0"/>
              </a:rPr>
              <a:t>çok önemlidir .</a:t>
            </a:r>
            <a:endParaRPr lang="en-US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7024744" cy="1143000"/>
          </a:xfrm>
        </p:spPr>
        <p:txBody>
          <a:bodyPr/>
          <a:lstStyle/>
          <a:p>
            <a:r>
              <a:rPr lang="en-US" dirty="0">
                <a:latin typeface="Arial Rounded MT Bold" pitchFamily="34" charset="0"/>
              </a:rPr>
              <a:t>Set </a:t>
            </a:r>
            <a:r>
              <a:rPr lang="en-US" dirty="0" err="1">
                <a:latin typeface="Arial Rounded MT Bold" pitchFamily="34" charset="0"/>
              </a:rPr>
              <a:t>Kavramı</a:t>
            </a:r>
            <a:r>
              <a:rPr lang="en-US" dirty="0">
                <a:latin typeface="Arial Rounded MT Bold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81200"/>
            <a:ext cx="6777317" cy="3851429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latin typeface="Arial Rounded MT Bold" pitchFamily="34" charset="0"/>
              </a:rPr>
              <a:t>Her iki koldan 15 dk ara ile birer şişe aerob kan kültürü alınması önerilir .</a:t>
            </a:r>
          </a:p>
          <a:p>
            <a:r>
              <a:rPr lang="tr-TR" dirty="0" smtClean="0">
                <a:latin typeface="Arial Rounded MT Bold" pitchFamily="34" charset="0"/>
              </a:rPr>
              <a:t>Anaerob şişede kan kültürü istenebileceği durumlar Enfeksiyon Hastalıkları hekimi tarafından ayrıca belirtilir .</a:t>
            </a:r>
            <a:r>
              <a:rPr lang="en-US" dirty="0" smtClean="0">
                <a:latin typeface="Arial Rounded MT Bold" pitchFamily="34" charset="0"/>
              </a:rPr>
              <a:t> </a:t>
            </a:r>
            <a:endParaRPr lang="tr-TR" dirty="0" smtClean="0">
              <a:latin typeface="Arial Rounded MT Bold" pitchFamily="34" charset="0"/>
            </a:endParaRPr>
          </a:p>
          <a:p>
            <a:r>
              <a:rPr lang="en-US" dirty="0" err="1" smtClean="0">
                <a:latin typeface="Arial Rounded MT Bold" pitchFamily="34" charset="0"/>
              </a:rPr>
              <a:t>Çocuklarda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anaerobik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bakteriyemi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sıklığı</a:t>
            </a:r>
            <a:r>
              <a:rPr lang="en-US" dirty="0" smtClean="0">
                <a:latin typeface="Arial Rounded MT Bold" pitchFamily="34" charset="0"/>
              </a:rPr>
              <a:t>, </a:t>
            </a:r>
            <a:r>
              <a:rPr lang="en-US" dirty="0" err="1" smtClean="0">
                <a:latin typeface="Arial Rounded MT Bold" pitchFamily="34" charset="0"/>
              </a:rPr>
              <a:t>yetişkinlere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kıyasla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azdır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ve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anaerobik</a:t>
            </a:r>
            <a:r>
              <a:rPr lang="en-US" dirty="0" smtClean="0">
                <a:latin typeface="Arial Rounded MT Bold" pitchFamily="34" charset="0"/>
              </a:rPr>
              <a:t> sepsis </a:t>
            </a:r>
            <a:r>
              <a:rPr lang="en-US" dirty="0" err="1" smtClean="0">
                <a:latin typeface="Arial Rounded MT Bold" pitchFamily="34" charset="0"/>
              </a:rPr>
              <a:t>gelişimi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açısından</a:t>
            </a:r>
            <a:r>
              <a:rPr lang="en-US" dirty="0" smtClean="0">
                <a:latin typeface="Arial Rounded MT Bold" pitchFamily="34" charset="0"/>
              </a:rPr>
              <a:t> risk </a:t>
            </a:r>
            <a:r>
              <a:rPr lang="en-US" dirty="0" err="1" smtClean="0">
                <a:latin typeface="Arial Rounded MT Bold" pitchFamily="34" charset="0"/>
              </a:rPr>
              <a:t>faktörü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taşıyan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hastalar</a:t>
            </a:r>
            <a:r>
              <a:rPr lang="en-US" dirty="0" smtClean="0">
                <a:latin typeface="Arial Rounded MT Bold" pitchFamily="34" charset="0"/>
              </a:rPr>
              <a:t> (</a:t>
            </a:r>
            <a:r>
              <a:rPr lang="en-US" dirty="0" err="1" smtClean="0">
                <a:latin typeface="Arial Rounded MT Bold" pitchFamily="34" charset="0"/>
              </a:rPr>
              <a:t>karın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içi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patolojisi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olanlar</a:t>
            </a:r>
            <a:r>
              <a:rPr lang="en-US" dirty="0" smtClean="0">
                <a:latin typeface="Arial Rounded MT Bold" pitchFamily="34" charset="0"/>
              </a:rPr>
              <a:t>, vb.) </a:t>
            </a:r>
            <a:r>
              <a:rPr lang="en-US" dirty="0" err="1" smtClean="0">
                <a:latin typeface="Arial Rounded MT Bold" pitchFamily="34" charset="0"/>
              </a:rPr>
              <a:t>kolaylıkla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ayırt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edilebilmektedir</a:t>
            </a:r>
            <a:r>
              <a:rPr lang="en-US" dirty="0" smtClean="0">
                <a:latin typeface="Arial Rounded MT Bold" pitchFamily="34" charset="0"/>
              </a:rPr>
              <a:t>. Bu </a:t>
            </a:r>
            <a:r>
              <a:rPr lang="en-US" dirty="0" err="1" smtClean="0">
                <a:latin typeface="Arial Rounded MT Bold" pitchFamily="34" charset="0"/>
              </a:rPr>
              <a:t>nedenle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daha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önceden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sağlıklı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olan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çocuk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hastalarda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rutinde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anaerobik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şişe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kullanılmasına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gerek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yoktur</a:t>
            </a:r>
            <a:r>
              <a:rPr lang="en-US" dirty="0" smtClean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3154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Rounded MT Bold" pitchFamily="34" charset="0"/>
              </a:rPr>
              <a:t>Kan miktarı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için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miktarı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etken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mikroorganizmanın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saptanması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arasında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doğrusal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bir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ilişki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vardır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Alınan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miktarında</a:t>
            </a:r>
            <a:r>
              <a:rPr lang="en-US" dirty="0">
                <a:latin typeface="Arial Rounded MT Bold" pitchFamily="34" charset="0"/>
              </a:rPr>
              <a:t> her </a:t>
            </a:r>
            <a:r>
              <a:rPr lang="en-US" dirty="0" err="1">
                <a:latin typeface="Arial Rounded MT Bold" pitchFamily="34" charset="0"/>
              </a:rPr>
              <a:t>bir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mililitrelik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artış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etken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mikroorganizma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saptanma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olasılığını</a:t>
            </a:r>
            <a:r>
              <a:rPr lang="en-US" dirty="0">
                <a:latin typeface="Arial Rounded MT Bold" pitchFamily="34" charset="0"/>
              </a:rPr>
              <a:t> %3 </a:t>
            </a:r>
            <a:r>
              <a:rPr lang="en-US" dirty="0" err="1">
                <a:latin typeface="Arial Rounded MT Bold" pitchFamily="34" charset="0"/>
              </a:rPr>
              <a:t>oranında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arttırmaktadır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Alınan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miktarının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yetersiz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ya</a:t>
            </a:r>
            <a:r>
              <a:rPr lang="en-US" dirty="0">
                <a:latin typeface="Arial Rounded MT Bold" pitchFamily="34" charset="0"/>
              </a:rPr>
              <a:t> da </a:t>
            </a:r>
            <a:r>
              <a:rPr lang="en-US" dirty="0" err="1">
                <a:latin typeface="Arial Rounded MT Bold" pitchFamily="34" charset="0"/>
              </a:rPr>
              <a:t>gereğinden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fazla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olması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durumunda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yalancı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negatif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sonuçlar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elde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edilebilir</a:t>
            </a:r>
            <a:r>
              <a:rPr lang="en-US" dirty="0">
                <a:latin typeface="Arial Rounded MT Bold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1592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Arial Rounded MT Bold" pitchFamily="34" charset="0"/>
              </a:rPr>
              <a:t>Alınan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hacmi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etken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mikroorganizmanın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saptanmasını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etkileyen</a:t>
            </a:r>
            <a:r>
              <a:rPr lang="en-US" dirty="0">
                <a:latin typeface="Arial Rounded MT Bold" pitchFamily="34" charset="0"/>
              </a:rPr>
              <a:t> en </a:t>
            </a:r>
            <a:r>
              <a:rPr lang="en-US" dirty="0" err="1">
                <a:latin typeface="Arial Rounded MT Bold" pitchFamily="34" charset="0"/>
              </a:rPr>
              <a:t>önemli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faktördür</a:t>
            </a:r>
            <a:r>
              <a:rPr lang="en-US" dirty="0" smtClean="0">
                <a:latin typeface="Arial Rounded MT Bold" pitchFamily="34" charset="0"/>
              </a:rPr>
              <a:t>.</a:t>
            </a:r>
            <a:endParaRPr lang="tr-TR" dirty="0" smtClean="0">
              <a:latin typeface="Arial Rounded MT Bold" pitchFamily="34" charset="0"/>
            </a:endParaRPr>
          </a:p>
          <a:p>
            <a:r>
              <a:rPr lang="en-US" dirty="0" err="1">
                <a:latin typeface="Arial Rounded MT Bold" pitchFamily="34" charset="0"/>
              </a:rPr>
              <a:t>Alınan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hacmi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arttıkça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etkenin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izole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edilme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olasılığı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artar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kontaminasyon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sıklığı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azalır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ve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pozitifleşme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süresi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kısalır</a:t>
            </a:r>
            <a:r>
              <a:rPr lang="en-US" dirty="0">
                <a:latin typeface="Arial Rounded MT Bol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50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Alınma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Zamanı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 Rounded MT Bold" pitchFamily="34" charset="0"/>
              </a:rPr>
              <a:t>Kanda </a:t>
            </a:r>
            <a:r>
              <a:rPr lang="en-US" dirty="0" err="1">
                <a:latin typeface="Arial Rounded MT Bold" pitchFamily="34" charset="0"/>
              </a:rPr>
              <a:t>mikroorganizma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konsantrasyonunun</a:t>
            </a:r>
            <a:r>
              <a:rPr lang="en-US" dirty="0">
                <a:latin typeface="Arial Rounded MT Bold" pitchFamily="34" charset="0"/>
              </a:rPr>
              <a:t> en </a:t>
            </a:r>
            <a:r>
              <a:rPr lang="en-US" dirty="0" err="1">
                <a:latin typeface="Arial Rounded MT Bold" pitchFamily="34" charset="0"/>
              </a:rPr>
              <a:t>yüksek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olduğu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dönem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ateş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çıkmasından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önceki</a:t>
            </a:r>
            <a:r>
              <a:rPr lang="en-US" dirty="0">
                <a:latin typeface="Arial Rounded MT Bold" pitchFamily="34" charset="0"/>
              </a:rPr>
              <a:t> 30-60 </a:t>
            </a:r>
            <a:r>
              <a:rPr lang="en-US" dirty="0" err="1">
                <a:latin typeface="Arial Rounded MT Bold" pitchFamily="34" charset="0"/>
              </a:rPr>
              <a:t>dakikalık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dönemdir</a:t>
            </a:r>
            <a:r>
              <a:rPr lang="en-US" dirty="0">
                <a:latin typeface="Arial Rounded MT Bold" pitchFamily="34" charset="0"/>
              </a:rPr>
              <a:t>. </a:t>
            </a:r>
            <a:r>
              <a:rPr lang="en-US" dirty="0" err="1">
                <a:latin typeface="Arial Rounded MT Bold" pitchFamily="34" charset="0"/>
              </a:rPr>
              <a:t>Bununla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birlikte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birçok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hastada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bu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dönemin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öngörülmesi</a:t>
            </a:r>
            <a:r>
              <a:rPr lang="en-US" dirty="0">
                <a:latin typeface="Arial Rounded MT Bold" pitchFamily="34" charset="0"/>
              </a:rPr>
              <a:t> her </a:t>
            </a:r>
            <a:r>
              <a:rPr lang="en-US" dirty="0" err="1">
                <a:latin typeface="Arial Rounded MT Bold" pitchFamily="34" charset="0"/>
              </a:rPr>
              <a:t>zaman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mümkün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olamayacağından</a:t>
            </a:r>
            <a:r>
              <a:rPr lang="en-US" dirty="0">
                <a:latin typeface="Arial Rounded MT Bold" pitchFamily="34" charset="0"/>
              </a:rPr>
              <a:t>, </a:t>
            </a:r>
            <a:r>
              <a:rPr lang="en-US" dirty="0" err="1">
                <a:latin typeface="Arial Rounded MT Bold" pitchFamily="34" charset="0"/>
              </a:rPr>
              <a:t>ateş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yükselmeye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başladıktan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sonra</a:t>
            </a:r>
            <a:r>
              <a:rPr lang="en-US" dirty="0">
                <a:latin typeface="Arial Rounded MT Bold" pitchFamily="34" charset="0"/>
              </a:rPr>
              <a:t> en </a:t>
            </a:r>
            <a:r>
              <a:rPr lang="en-US" dirty="0" err="1">
                <a:latin typeface="Arial Rounded MT Bold" pitchFamily="34" charset="0"/>
              </a:rPr>
              <a:t>kısa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sürede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kan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kültürü</a:t>
            </a:r>
            <a:r>
              <a:rPr lang="en-US" dirty="0">
                <a:latin typeface="Arial Rounded MT Bold" pitchFamily="34" charset="0"/>
              </a:rPr>
              <a:t> </a:t>
            </a:r>
            <a:r>
              <a:rPr lang="en-US" dirty="0" err="1">
                <a:latin typeface="Arial Rounded MT Bold" pitchFamily="34" charset="0"/>
              </a:rPr>
              <a:t>alınmalıdır</a:t>
            </a:r>
            <a:r>
              <a:rPr lang="en-US" dirty="0">
                <a:latin typeface="Arial Rounded MT Bold" pitchFamily="34" charset="0"/>
              </a:rPr>
              <a:t>. </a:t>
            </a:r>
            <a:endParaRPr lang="tr-TR" dirty="0" smtClean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43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</TotalTime>
  <Words>2043</Words>
  <Application>Microsoft Office PowerPoint</Application>
  <PresentationFormat>On-screen Show (4:3)</PresentationFormat>
  <Paragraphs>175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KAN KÜLTÜRÜ ALMA YÖNTEMİ</vt:lpstr>
      <vt:lpstr>PowerPoint Presentation</vt:lpstr>
      <vt:lpstr>PowerPoint Presentation</vt:lpstr>
      <vt:lpstr>PowerPoint Presentation</vt:lpstr>
      <vt:lpstr>PowerPoint Presentation</vt:lpstr>
      <vt:lpstr>Set Kavramı </vt:lpstr>
      <vt:lpstr>Kan miktarı</vt:lpstr>
      <vt:lpstr>PowerPoint Presentation</vt:lpstr>
      <vt:lpstr>Kan Kültürü Alınma Zamanı</vt:lpstr>
      <vt:lpstr>PowerPoint Presentation</vt:lpstr>
      <vt:lpstr>PowerPoint Presentation</vt:lpstr>
      <vt:lpstr>Kan kültürü almadan önce unutmayınız!</vt:lpstr>
      <vt:lpstr>Kan Kültürü Alımı</vt:lpstr>
      <vt:lpstr>Malzemeler</vt:lpstr>
      <vt:lpstr>Örneklerin Alınması</vt:lpstr>
      <vt:lpstr>PowerPoint Presentation</vt:lpstr>
      <vt:lpstr>PowerPoint Presentation</vt:lpstr>
      <vt:lpstr>PowerPoint Presentation</vt:lpstr>
      <vt:lpstr>Kan Kültürlerinde Kontaminasyonun Önlenmesi </vt:lpstr>
      <vt:lpstr>PowerPoint Presentation</vt:lpstr>
      <vt:lpstr>Preanalitik Süreçte Kontaminasyonu Arttıran Hatalar</vt:lpstr>
      <vt:lpstr>Cilt antisepsisinde kullanılan antiseptik solüsyonlar ve uygulama şekilleri</vt:lpstr>
      <vt:lpstr>İdrar Kültürü Alma Yöntemi</vt:lpstr>
      <vt:lpstr>PowerPoint Presentation</vt:lpstr>
      <vt:lpstr>Üriner Kateteri Olan Hastalardan:</vt:lpstr>
      <vt:lpstr>Üriner Kateteri Olmayan Hastalardan:</vt:lpstr>
      <vt:lpstr>Sonda İle Kültür Alma: </vt:lpstr>
      <vt:lpstr>BALGAM KÜLTÜRÜ ALINMASI</vt:lpstr>
      <vt:lpstr>PowerPoint Presentation</vt:lpstr>
      <vt:lpstr>PowerPoint Presentation</vt:lpstr>
      <vt:lpstr>Derin Trakeal Aspirat</vt:lpstr>
      <vt:lpstr>GENEL DİKKAT EDİLECEK NOKTALAR 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 KÜLTÜRÜ ALMA YÖNTEMİ</dc:title>
  <dc:creator>HIS1222GYBHm</dc:creator>
  <cp:lastModifiedBy>HIS1222GYBHm</cp:lastModifiedBy>
  <cp:revision>20</cp:revision>
  <dcterms:created xsi:type="dcterms:W3CDTF">2006-08-16T00:00:00Z</dcterms:created>
  <dcterms:modified xsi:type="dcterms:W3CDTF">2025-01-13T10:23:52Z</dcterms:modified>
</cp:coreProperties>
</file>