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4" r:id="rId5"/>
    <p:sldId id="265" r:id="rId6"/>
    <p:sldId id="266" r:id="rId7"/>
    <p:sldId id="269" r:id="rId8"/>
    <p:sldId id="270" r:id="rId9"/>
    <p:sldId id="271" r:id="rId10"/>
    <p:sldId id="267" r:id="rId11"/>
    <p:sldId id="272" r:id="rId12"/>
    <p:sldId id="273" r:id="rId13"/>
    <p:sldId id="274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93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594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55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39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82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5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669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92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91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89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09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301C1-46D6-42A1-8EB1-4DB20D2AD8D3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D2C31-772A-49F2-A1A9-E53883242A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5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12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8.jpeg"/><Relationship Id="rId5" Type="http://schemas.openxmlformats.org/officeDocument/2006/relationships/image" Target="../media/image13.jpeg"/><Relationship Id="rId10" Type="http://schemas.openxmlformats.org/officeDocument/2006/relationships/image" Target="../media/image17.jpeg"/><Relationship Id="rId4" Type="http://schemas.openxmlformats.org/officeDocument/2006/relationships/image" Target="../media/image12.pn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1785926"/>
            <a:ext cx="8458200" cy="1470025"/>
          </a:xfrm>
        </p:spPr>
        <p:txBody>
          <a:bodyPr/>
          <a:lstStyle/>
          <a:p>
            <a:pPr algn="ctr"/>
            <a:r>
              <a:rPr lang="tr-TR" dirty="0"/>
              <a:t>MESANE KATETERİZASYONU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0" y="4214818"/>
            <a:ext cx="4953000" cy="1752600"/>
          </a:xfrm>
        </p:spPr>
        <p:txBody>
          <a:bodyPr>
            <a:normAutofit/>
          </a:bodyPr>
          <a:lstStyle/>
          <a:p>
            <a:pPr algn="r"/>
            <a:r>
              <a:rPr lang="tr-TR" sz="2000" dirty="0">
                <a:solidFill>
                  <a:schemeClr val="accent1">
                    <a:lumMod val="75000"/>
                  </a:schemeClr>
                </a:solidFill>
              </a:rPr>
              <a:t>Hazırlayan: Şenay EVREN ÖZTAŞLI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5BA393D-C690-4D73-813C-DEFD0820B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24928" cy="7148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71438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Kalıcı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Üretral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Kateterin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Çıkarılması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3074" name="Picture 2" descr="http://g01.a.alicdn.com/kf/HTB1r0eDKXXXXXb2XFXXq6xXFXXXE/Yeni-var%C4%B1%C5%9F-20-ml-%C3%B6l%C3%A7me-i%C3%A7in-11-5-cm-plastik-tek-kullan%C4%B1ml%C4%B1k-enjekt%C3%B6r-%C5%9F%C4%B1r%C4%B1nga-besin-pet.jpg_350x3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2500330" cy="2500330"/>
          </a:xfrm>
          <a:prstGeom prst="rect">
            <a:avLst/>
          </a:prstGeom>
          <a:noFill/>
        </p:spPr>
      </p:pic>
      <p:pic>
        <p:nvPicPr>
          <p:cNvPr id="5" name="Picture 20" descr="http://www.mirzafer.com/more/images/tam/ozelurunler/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500570"/>
            <a:ext cx="2629441" cy="2357430"/>
          </a:xfrm>
          <a:prstGeom prst="rect">
            <a:avLst/>
          </a:prstGeom>
          <a:noFill/>
        </p:spPr>
      </p:pic>
      <p:pic>
        <p:nvPicPr>
          <p:cNvPr id="3076" name="Picture 4" descr="http://www.egenanotek.com/wp/wp-content/uploads/2014/06/yuksekkorumamuayeneeldiven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2285992"/>
            <a:ext cx="1733550" cy="2628900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6F139DB3-CBD6-42FA-9AEB-73610461F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Aşağıdakilerden hangisi mesane kateterizasyonu uygulama amaçlarından değildir?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lphaLcParenR"/>
            </a:pPr>
            <a:endParaRPr lang="tr-TR" sz="2400" dirty="0">
              <a:latin typeface="Comic Sans MS" pitchFamily="66" charset="0"/>
            </a:endParaRPr>
          </a:p>
          <a:p>
            <a:pPr marL="624078" indent="-514350">
              <a:buFont typeface="+mj-lt"/>
              <a:buAutoNum type="alphaLcParenR"/>
            </a:pPr>
            <a:r>
              <a:rPr lang="tr-TR" sz="2400" dirty="0">
                <a:latin typeface="Comic Sans MS" pitchFamily="66" charset="0"/>
              </a:rPr>
              <a:t>İdrar retansiyonu olanlarda mesanedeki idrarı boşaltmak </a:t>
            </a:r>
          </a:p>
          <a:p>
            <a:pPr marL="624078" indent="-514350">
              <a:buFont typeface="+mj-lt"/>
              <a:buAutoNum type="alphaLcParenR"/>
            </a:pPr>
            <a:r>
              <a:rPr lang="tr-TR" sz="2400" dirty="0">
                <a:latin typeface="Comic Sans MS" pitchFamily="66" charset="0"/>
              </a:rPr>
              <a:t>Mesane gavajı yapmak </a:t>
            </a:r>
          </a:p>
          <a:p>
            <a:pPr marL="624078" indent="-514350">
              <a:buFont typeface="+mj-lt"/>
              <a:buAutoNum type="alphaLcParenR"/>
            </a:pPr>
            <a:r>
              <a:rPr lang="tr-TR" sz="2400" dirty="0">
                <a:latin typeface="Comic Sans MS" pitchFamily="66" charset="0"/>
              </a:rPr>
              <a:t>Günlük, saatlik idrar miktarını doğru olarak izlemek</a:t>
            </a:r>
          </a:p>
          <a:p>
            <a:pPr marL="624078" indent="-514350">
              <a:buFont typeface="+mj-lt"/>
              <a:buAutoNum type="alphaLcParenR"/>
            </a:pPr>
            <a:r>
              <a:rPr lang="tr-TR" sz="2400" dirty="0">
                <a:latin typeface="Comic Sans MS" pitchFamily="66" charset="0"/>
              </a:rPr>
              <a:t>Steril idrar örneği almak </a:t>
            </a:r>
          </a:p>
          <a:p>
            <a:pPr marL="624078" indent="-514350">
              <a:buFont typeface="+mj-lt"/>
              <a:buAutoNum type="alphaLcParenR"/>
            </a:pPr>
            <a:r>
              <a:rPr lang="tr-TR" sz="2400" dirty="0">
                <a:latin typeface="Comic Sans MS" pitchFamily="66" charset="0"/>
              </a:rPr>
              <a:t>Ameliyat öncesi hazırlık amacıyla mesaneyi boşaltmak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4286248" y="3429000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1FCA016-B7D8-4661-88D3-92B12BE90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Aşağıdaki pozisyonlardan hangisi, kadın hastaya perine temizliği uygulamak amacıyla verilir?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lphaLcParenR"/>
            </a:pPr>
            <a:endParaRPr lang="tr-TR" dirty="0">
              <a:latin typeface="Comic Sans MS" pitchFamily="66" charset="0"/>
            </a:endParaRPr>
          </a:p>
          <a:p>
            <a:pPr marL="624078" indent="-514350">
              <a:buFont typeface="+mj-lt"/>
              <a:buAutoNum type="alphaLcParenR"/>
            </a:pPr>
            <a:r>
              <a:rPr lang="tr-TR" dirty="0">
                <a:latin typeface="Comic Sans MS" pitchFamily="66" charset="0"/>
              </a:rPr>
              <a:t>Prone pozisyonu </a:t>
            </a:r>
          </a:p>
          <a:p>
            <a:pPr marL="624078" indent="-514350">
              <a:buFont typeface="+mj-lt"/>
              <a:buAutoNum type="alphaLcParenR"/>
            </a:pPr>
            <a:r>
              <a:rPr lang="tr-TR" dirty="0">
                <a:latin typeface="Comic Sans MS" pitchFamily="66" charset="0"/>
              </a:rPr>
              <a:t>Supine pozisyonu </a:t>
            </a:r>
          </a:p>
          <a:p>
            <a:pPr marL="624078" indent="-514350">
              <a:buFont typeface="+mj-lt"/>
              <a:buAutoNum type="alphaLcParenR"/>
            </a:pPr>
            <a:r>
              <a:rPr lang="tr-TR" dirty="0">
                <a:latin typeface="Comic Sans MS" pitchFamily="66" charset="0"/>
              </a:rPr>
              <a:t>Litotomi pozisyonu </a:t>
            </a:r>
          </a:p>
          <a:p>
            <a:pPr marL="624078" indent="-514350">
              <a:buFont typeface="+mj-lt"/>
              <a:buAutoNum type="alphaLcParenR"/>
            </a:pPr>
            <a:r>
              <a:rPr lang="tr-TR" dirty="0">
                <a:latin typeface="Comic Sans MS" pitchFamily="66" charset="0"/>
              </a:rPr>
              <a:t>Dorsal rekümbent pozisyonu</a:t>
            </a:r>
          </a:p>
          <a:p>
            <a:pPr marL="624078" indent="-514350">
              <a:buFont typeface="+mj-lt"/>
              <a:buAutoNum type="alphaLcParenR"/>
            </a:pPr>
            <a:r>
              <a:rPr lang="tr-TR" dirty="0">
                <a:latin typeface="Comic Sans MS" pitchFamily="66" charset="0"/>
              </a:rPr>
              <a:t>Fowler pozisyonu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5857884" y="4143380"/>
            <a:ext cx="357190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03B249F8-7E8F-451F-8F7A-048D9CF04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Kadınlarda perine silme işleminin doğru sıralaması nasıl olamalı?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Georgia"/>
              <a:buAutoNum type="alphaLcPeriod"/>
            </a:pPr>
            <a:endParaRPr lang="tr-TR" dirty="0">
              <a:latin typeface="Comic Sans MS" pitchFamily="66" charset="0"/>
            </a:endParaRPr>
          </a:p>
          <a:p>
            <a:pPr marL="514350" indent="-514350">
              <a:buFont typeface="Georgia"/>
              <a:buAutoNum type="alphaLcPeriod"/>
            </a:pPr>
            <a:r>
              <a:rPr lang="tr-TR" dirty="0">
                <a:latin typeface="Comic Sans MS" pitchFamily="66" charset="0"/>
              </a:rPr>
              <a:t>Labia majörler yukarıdan aşağıya tek bir hareketle, </a:t>
            </a:r>
          </a:p>
          <a:p>
            <a:pPr marL="514350" indent="-514350">
              <a:buAutoNum type="alphaLcPeriod"/>
            </a:pPr>
            <a:r>
              <a:rPr lang="tr-TR" dirty="0">
                <a:latin typeface="Comic Sans MS" pitchFamily="66" charset="0"/>
              </a:rPr>
              <a:t>Simfizis pubis, içten dışa doğru,</a:t>
            </a:r>
          </a:p>
          <a:p>
            <a:pPr marL="514350" indent="-514350">
              <a:buFont typeface="Georgia"/>
              <a:buAutoNum type="alphaLcPeriod"/>
            </a:pPr>
            <a:r>
              <a:rPr lang="tr-TR" dirty="0">
                <a:latin typeface="Comic Sans MS" pitchFamily="66" charset="0"/>
              </a:rPr>
              <a:t>Bacak içten dışa doğru silinir.</a:t>
            </a:r>
          </a:p>
          <a:p>
            <a:pPr marL="514350" indent="-514350">
              <a:buAutoNum type="alphaLcPeriod"/>
            </a:pPr>
            <a:r>
              <a:rPr lang="tr-TR" dirty="0">
                <a:latin typeface="Comic Sans MS" pitchFamily="66" charset="0"/>
              </a:rPr>
              <a:t>Labia minörler yukarıdan aşağıya tek bir hareketle, </a:t>
            </a:r>
          </a:p>
          <a:p>
            <a:endParaRPr lang="tr-TR" dirty="0"/>
          </a:p>
        </p:txBody>
      </p:sp>
      <p:sp>
        <p:nvSpPr>
          <p:cNvPr id="4" name="Octagon 3"/>
          <p:cNvSpPr/>
          <p:nvPr/>
        </p:nvSpPr>
        <p:spPr>
          <a:xfrm>
            <a:off x="6357950" y="3714752"/>
            <a:ext cx="285752" cy="357190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</a:t>
            </a:r>
          </a:p>
        </p:txBody>
      </p:sp>
      <p:sp>
        <p:nvSpPr>
          <p:cNvPr id="5" name="Octagon 4"/>
          <p:cNvSpPr/>
          <p:nvPr/>
        </p:nvSpPr>
        <p:spPr>
          <a:xfrm>
            <a:off x="2786050" y="5072074"/>
            <a:ext cx="285752" cy="357190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</a:t>
            </a:r>
          </a:p>
        </p:txBody>
      </p:sp>
      <p:sp>
        <p:nvSpPr>
          <p:cNvPr id="6" name="Octagon 5"/>
          <p:cNvSpPr/>
          <p:nvPr/>
        </p:nvSpPr>
        <p:spPr>
          <a:xfrm>
            <a:off x="6000760" y="4143380"/>
            <a:ext cx="285752" cy="357190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</a:t>
            </a:r>
          </a:p>
        </p:txBody>
      </p:sp>
      <p:sp>
        <p:nvSpPr>
          <p:cNvPr id="7" name="Octagon 6"/>
          <p:cNvSpPr/>
          <p:nvPr/>
        </p:nvSpPr>
        <p:spPr>
          <a:xfrm>
            <a:off x="2786050" y="3214686"/>
            <a:ext cx="285752" cy="357190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DF77F879-B36E-4DE3-B7B9-0CA3A605C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166"/>
            <a:ext cx="857224" cy="107156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http://2.bp.blogspot.com/-S0fg37_pSrA/UjEGS0arFeI/AAAAAAAACKw/KROmNJI7wkY/s1600/the+e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566D77C-41BB-46F0-BC05-06E7591EB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1214422"/>
            <a:ext cx="8229600" cy="72547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/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MESANE KATETERİZASYONU NEDİR?</a:t>
            </a:r>
            <a:br>
              <a:rPr lang="tr-TR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endParaRPr lang="en-US" sz="32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31076" name="Picture 4" descr="http://www.drburcintunc.com/upload/content/images/mesane-tumo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000372"/>
            <a:ext cx="3643338" cy="2857520"/>
          </a:xfrm>
          <a:prstGeom prst="rect">
            <a:avLst/>
          </a:prstGeom>
          <a:noFill/>
        </p:spPr>
      </p:pic>
      <p:pic>
        <p:nvPicPr>
          <p:cNvPr id="131078" name="Picture 6" descr="http://www.doktoronur.com/FileUpload/bs604387/File/sist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000372"/>
            <a:ext cx="3357586" cy="2857520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35877D1B-9409-4271-93DE-7D3250FB9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650" y="274638"/>
            <a:ext cx="7720149" cy="1011222"/>
          </a:xfrm>
        </p:spPr>
        <p:txBody>
          <a:bodyPr>
            <a:noAutofit/>
          </a:bodyPr>
          <a:lstStyle/>
          <a:p>
            <a:pPr algn="ctr"/>
            <a:r>
              <a:rPr lang="tr-TR" sz="2800" b="1" u="sng" dirty="0">
                <a:solidFill>
                  <a:srgbClr val="FF0000"/>
                </a:solidFill>
              </a:rPr>
              <a:t/>
            </a:r>
            <a:br>
              <a:rPr lang="tr-TR" sz="2800" b="1" u="sng" dirty="0">
                <a:solidFill>
                  <a:srgbClr val="FF0000"/>
                </a:solidFill>
              </a:rPr>
            </a:br>
            <a:r>
              <a:rPr lang="tr-TR" sz="2800" b="1" u="sng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tr-TR" sz="2800" b="1" u="sng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b="1" u="sng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MESANE KATETERIZASYONU UYGULAMA AMAÇLARI </a:t>
            </a:r>
            <a:r>
              <a:rPr lang="tr-TR" sz="3200" b="1" u="sng" dirty="0"/>
              <a:t/>
            </a:r>
            <a:br>
              <a:rPr lang="tr-TR" sz="3200" b="1" u="sng" dirty="0"/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357274"/>
            <a:ext cx="8401080" cy="5214998"/>
          </a:xfrm>
        </p:spPr>
        <p:txBody>
          <a:bodyPr>
            <a:normAutofit fontScale="32500" lnSpcReduction="20000"/>
          </a:bodyPr>
          <a:lstStyle/>
          <a:p>
            <a:endParaRPr lang="tr-TR" sz="3100" dirty="0">
              <a:latin typeface="Comic Sans MS" pitchFamily="66" charset="0"/>
            </a:endParaRPr>
          </a:p>
          <a:p>
            <a:r>
              <a:rPr lang="en-US" sz="6800" dirty="0" err="1">
                <a:latin typeface="Comic Sans MS" pitchFamily="66" charset="0"/>
              </a:rPr>
              <a:t>İdrar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retansiyonu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olanlarda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mesanedeki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idrarı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boşaltmak</a:t>
            </a:r>
            <a:r>
              <a:rPr lang="en-US" sz="6800" dirty="0">
                <a:latin typeface="Comic Sans MS" pitchFamily="66" charset="0"/>
              </a:rPr>
              <a:t>,</a:t>
            </a:r>
            <a:endParaRPr lang="tr-TR" sz="6800" dirty="0">
              <a:latin typeface="Comic Sans MS" pitchFamily="66" charset="0"/>
            </a:endParaRPr>
          </a:p>
          <a:p>
            <a:r>
              <a:rPr lang="en-US" sz="6800" dirty="0" err="1">
                <a:latin typeface="Comic Sans MS" pitchFamily="66" charset="0"/>
              </a:rPr>
              <a:t>İdrar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yapıldıktan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sonra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mesanenin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rezidüel</a:t>
            </a:r>
            <a:r>
              <a:rPr lang="tr-TR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kapasitesini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ölçmek</a:t>
            </a:r>
            <a:r>
              <a:rPr lang="tr-TR" sz="6800" dirty="0">
                <a:latin typeface="Comic Sans MS" pitchFamily="66" charset="0"/>
              </a:rPr>
              <a:t>,</a:t>
            </a:r>
          </a:p>
          <a:p>
            <a:r>
              <a:rPr lang="en-US" sz="6800" dirty="0" err="1">
                <a:latin typeface="Comic Sans MS" pitchFamily="66" charset="0"/>
              </a:rPr>
              <a:t>Günlük</a:t>
            </a:r>
            <a:r>
              <a:rPr lang="en-US" sz="6800" dirty="0">
                <a:latin typeface="Comic Sans MS" pitchFamily="66" charset="0"/>
              </a:rPr>
              <a:t>, </a:t>
            </a:r>
            <a:r>
              <a:rPr lang="en-US" sz="6800" dirty="0" err="1">
                <a:latin typeface="Comic Sans MS" pitchFamily="66" charset="0"/>
              </a:rPr>
              <a:t>saatlik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idrar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miktarını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izlemek</a:t>
            </a:r>
            <a:r>
              <a:rPr lang="en-US" sz="6800" dirty="0">
                <a:latin typeface="Comic Sans MS" pitchFamily="66" charset="0"/>
              </a:rPr>
              <a:t>,</a:t>
            </a:r>
            <a:endParaRPr lang="tr-TR" sz="6800" dirty="0">
              <a:latin typeface="Comic Sans MS" pitchFamily="66" charset="0"/>
            </a:endParaRPr>
          </a:p>
          <a:p>
            <a:r>
              <a:rPr lang="en-US" sz="6800" dirty="0" err="1">
                <a:latin typeface="Comic Sans MS" pitchFamily="66" charset="0"/>
              </a:rPr>
              <a:t>Ameliyat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öncesi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hazırlık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amacıyla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mesaneyi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boşaltma</a:t>
            </a:r>
            <a:r>
              <a:rPr lang="tr-TR" sz="6800" dirty="0">
                <a:latin typeface="Comic Sans MS" pitchFamily="66" charset="0"/>
              </a:rPr>
              <a:t>k,</a:t>
            </a:r>
          </a:p>
          <a:p>
            <a:r>
              <a:rPr lang="tr-TR" sz="6800" dirty="0">
                <a:latin typeface="Comic Sans MS" pitchFamily="66" charset="0"/>
              </a:rPr>
              <a:t>P</a:t>
            </a:r>
            <a:r>
              <a:rPr lang="en-US" sz="6800" dirty="0" err="1">
                <a:latin typeface="Comic Sans MS" pitchFamily="66" charset="0"/>
              </a:rPr>
              <a:t>erine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bölgesinin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ameliyatlarından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sonra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idrarın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bölgeye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temasını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önlemek</a:t>
            </a:r>
            <a:r>
              <a:rPr lang="en-US" sz="6800" dirty="0">
                <a:latin typeface="Comic Sans MS" pitchFamily="66" charset="0"/>
              </a:rPr>
              <a:t>,</a:t>
            </a:r>
            <a:endParaRPr lang="tr-TR" sz="6800" dirty="0">
              <a:latin typeface="Comic Sans MS" pitchFamily="66" charset="0"/>
            </a:endParaRPr>
          </a:p>
          <a:p>
            <a:r>
              <a:rPr lang="tr-TR" sz="6800" dirty="0">
                <a:latin typeface="Comic Sans MS" pitchFamily="66" charset="0"/>
              </a:rPr>
              <a:t>Ü</a:t>
            </a:r>
            <a:r>
              <a:rPr lang="en-US" sz="6800" dirty="0" err="1">
                <a:latin typeface="Comic Sans MS" pitchFamily="66" charset="0"/>
              </a:rPr>
              <a:t>riner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sistemi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dinlendirmek</a:t>
            </a:r>
            <a:r>
              <a:rPr lang="en-US" sz="6800" dirty="0">
                <a:latin typeface="Comic Sans MS" pitchFamily="66" charset="0"/>
              </a:rPr>
              <a:t>,</a:t>
            </a:r>
            <a:endParaRPr lang="tr-TR" sz="6800" dirty="0">
              <a:latin typeface="Comic Sans MS" pitchFamily="66" charset="0"/>
            </a:endParaRPr>
          </a:p>
          <a:p>
            <a:r>
              <a:rPr lang="en-US" sz="6800" dirty="0" err="1">
                <a:latin typeface="Comic Sans MS" pitchFamily="66" charset="0"/>
              </a:rPr>
              <a:t>İdrar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inkontinansı</a:t>
            </a:r>
            <a:r>
              <a:rPr lang="tr-TR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olan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hasta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için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temiz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ve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kuru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bir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ortam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sağlamak</a:t>
            </a:r>
            <a:r>
              <a:rPr lang="en-US" sz="6800" dirty="0">
                <a:latin typeface="Comic Sans MS" pitchFamily="66" charset="0"/>
              </a:rPr>
              <a:t>,</a:t>
            </a:r>
            <a:endParaRPr lang="tr-TR" sz="6800" dirty="0">
              <a:latin typeface="Comic Sans MS" pitchFamily="66" charset="0"/>
            </a:endParaRPr>
          </a:p>
          <a:p>
            <a:r>
              <a:rPr lang="en-US" sz="6800" dirty="0" err="1">
                <a:latin typeface="Comic Sans MS" pitchFamily="66" charset="0"/>
              </a:rPr>
              <a:t>Steril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idrar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örneği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almak</a:t>
            </a:r>
            <a:r>
              <a:rPr lang="en-US" sz="6800" dirty="0">
                <a:latin typeface="Comic Sans MS" pitchFamily="66" charset="0"/>
              </a:rPr>
              <a:t>,</a:t>
            </a:r>
            <a:endParaRPr lang="tr-TR" sz="6800" dirty="0">
              <a:latin typeface="Comic Sans MS" pitchFamily="66" charset="0"/>
            </a:endParaRPr>
          </a:p>
          <a:p>
            <a:r>
              <a:rPr lang="en-US" sz="6800" dirty="0" err="1">
                <a:latin typeface="Comic Sans MS" pitchFamily="66" charset="0"/>
              </a:rPr>
              <a:t>Mesane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lavajı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yapmak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tr-TR" sz="6800" dirty="0">
                <a:latin typeface="Comic Sans MS" pitchFamily="66" charset="0"/>
              </a:rPr>
              <a:t>,</a:t>
            </a:r>
          </a:p>
          <a:p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Üretrada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oluşan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darlık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ve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tıkanıklıkların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ilerlemesini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önlemek</a:t>
            </a:r>
            <a:r>
              <a:rPr lang="en-US" sz="6800" dirty="0">
                <a:latin typeface="Comic Sans MS" pitchFamily="66" charset="0"/>
              </a:rPr>
              <a:t>, </a:t>
            </a:r>
            <a:endParaRPr lang="tr-TR" sz="6800" dirty="0">
              <a:latin typeface="Comic Sans MS" pitchFamily="66" charset="0"/>
            </a:endParaRPr>
          </a:p>
          <a:p>
            <a:r>
              <a:rPr lang="en-US" sz="6800" dirty="0" err="1">
                <a:latin typeface="Comic Sans MS" pitchFamily="66" charset="0"/>
              </a:rPr>
              <a:t>Mesane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içine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ilaç</a:t>
            </a:r>
            <a:r>
              <a:rPr lang="en-US" sz="6800" dirty="0">
                <a:latin typeface="Comic Sans MS" pitchFamily="66" charset="0"/>
              </a:rPr>
              <a:t> </a:t>
            </a:r>
            <a:r>
              <a:rPr lang="en-US" sz="6800" dirty="0" err="1">
                <a:latin typeface="Comic Sans MS" pitchFamily="66" charset="0"/>
              </a:rPr>
              <a:t>uygulamaktır</a:t>
            </a:r>
            <a:r>
              <a:rPr lang="en-US" sz="6800" dirty="0">
                <a:latin typeface="Comic Sans MS" pitchFamily="66" charset="0"/>
              </a:rPr>
              <a:t>. </a:t>
            </a:r>
            <a:endParaRPr lang="en-US" sz="6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6005CC8D-3E73-4041-B88A-4396B445F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SONDA ÇEŞİTLERİ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>
                <a:latin typeface="Comic Sans MS" pitchFamily="66" charset="0"/>
              </a:rPr>
              <a:t>Nelaton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sonda</a:t>
            </a:r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r>
              <a:rPr lang="en-US" dirty="0">
                <a:latin typeface="Comic Sans MS" pitchFamily="66" charset="0"/>
              </a:rPr>
              <a:t>Foley </a:t>
            </a:r>
            <a:r>
              <a:rPr lang="en-US" dirty="0" err="1">
                <a:latin typeface="Comic Sans MS" pitchFamily="66" charset="0"/>
              </a:rPr>
              <a:t>sonda</a:t>
            </a:r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  <a:p>
            <a:r>
              <a:rPr lang="tr-TR" dirty="0">
                <a:latin typeface="Comic Sans MS" pitchFamily="66" charset="0"/>
              </a:rPr>
              <a:t>Prezervatif sonda</a:t>
            </a:r>
          </a:p>
        </p:txBody>
      </p:sp>
      <p:pic>
        <p:nvPicPr>
          <p:cNvPr id="6146" name="Picture 2" descr="https://medikalimburada.com/image/cache/data/tibbi-sarf-malzemeler/pennini_sonda.gif-500x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28736"/>
            <a:ext cx="2143140" cy="1500198"/>
          </a:xfrm>
          <a:prstGeom prst="rect">
            <a:avLst/>
          </a:prstGeom>
          <a:noFill/>
        </p:spPr>
      </p:pic>
      <p:pic>
        <p:nvPicPr>
          <p:cNvPr id="6148" name="Picture 4" descr="http://www.pcfarm.ro/images_large/sonde_urinare_fol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3143249"/>
            <a:ext cx="1928794" cy="1643074"/>
          </a:xfrm>
          <a:prstGeom prst="rect">
            <a:avLst/>
          </a:prstGeom>
          <a:noFill/>
        </p:spPr>
      </p:pic>
      <p:pic>
        <p:nvPicPr>
          <p:cNvPr id="6150" name="Picture 6" descr="http://www.proteksa.com.tr/proteksa/ucyollusilikonfoleysond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214686"/>
            <a:ext cx="2090734" cy="1741936"/>
          </a:xfrm>
          <a:prstGeom prst="rect">
            <a:avLst/>
          </a:prstGeom>
          <a:noFill/>
        </p:spPr>
      </p:pic>
      <p:sp>
        <p:nvSpPr>
          <p:cNvPr id="8194" name="AutoShape 2" descr="prezervatif sond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196" name="Picture 4" descr="prezervatif sonda ile ilgili görsel sonuc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714910"/>
            <a:ext cx="2143090" cy="2143090"/>
          </a:xfrm>
          <a:prstGeom prst="rect">
            <a:avLst/>
          </a:prstGeom>
          <a:noFill/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37E5EF6A-9F90-434F-AE17-B9D744BAD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142976" y="1071546"/>
            <a:ext cx="6929486" cy="808039"/>
          </a:xfrm>
        </p:spPr>
        <p:txBody>
          <a:bodyPr>
            <a:noAutofit/>
          </a:bodyPr>
          <a:lstStyle/>
          <a:p>
            <a:pPr algn="ctr"/>
            <a:r>
              <a:rPr lang="en-US" sz="2400" u="sng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Mesane</a:t>
            </a: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u="sng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kateteri</a:t>
            </a: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u="sng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yapılacak</a:t>
            </a: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u="sng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kişiler</a:t>
            </a: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u="sng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400" u="sng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2400" u="sng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ölçüleri</a:t>
            </a:r>
            <a:endParaRPr lang="en-US" sz="2400" u="sng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1285875" y="1928813"/>
          <a:ext cx="7858180" cy="46291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9290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29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71530">
                <a:tc>
                  <a:txBody>
                    <a:bodyPr/>
                    <a:lstStyle/>
                    <a:p>
                      <a:r>
                        <a:rPr lang="tr-TR" b="1" dirty="0">
                          <a:latin typeface="Comic Sans MS" pitchFamily="66" charset="0"/>
                        </a:rPr>
                        <a:t>Yenidoğanda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i="0" dirty="0">
                          <a:latin typeface="Comic Sans MS" pitchFamily="66" charset="0"/>
                        </a:rPr>
                        <a:t>6 Fr No</a:t>
                      </a:r>
                      <a:endParaRPr lang="en-US" b="1" i="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1530">
                <a:tc>
                  <a:txBody>
                    <a:bodyPr/>
                    <a:lstStyle/>
                    <a:p>
                      <a:r>
                        <a:rPr lang="tr-TR" b="1" dirty="0">
                          <a:latin typeface="Comic Sans MS" pitchFamily="66" charset="0"/>
                        </a:rPr>
                        <a:t>1-3 yaş çocuklarda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i="0" dirty="0">
                          <a:latin typeface="Comic Sans MS" pitchFamily="66" charset="0"/>
                        </a:rPr>
                        <a:t>6-8 Fr No</a:t>
                      </a:r>
                      <a:endParaRPr lang="en-US" b="1" i="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1530">
                <a:tc>
                  <a:txBody>
                    <a:bodyPr/>
                    <a:lstStyle/>
                    <a:p>
                      <a:r>
                        <a:rPr lang="tr-TR" b="1" dirty="0">
                          <a:latin typeface="Comic Sans MS" pitchFamily="66" charset="0"/>
                        </a:rPr>
                        <a:t>4-10 yaş çocuklarda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i="0" dirty="0">
                          <a:latin typeface="Comic Sans MS" pitchFamily="66" charset="0"/>
                        </a:rPr>
                        <a:t>8-10 Fr No</a:t>
                      </a:r>
                      <a:endParaRPr lang="en-US" b="1" i="0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153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mic Sans MS" pitchFamily="66" charset="0"/>
                        </a:rPr>
                        <a:t>12-16 </a:t>
                      </a:r>
                      <a:r>
                        <a:rPr lang="en-US" b="1" dirty="0" err="1">
                          <a:latin typeface="Comic Sans MS" pitchFamily="66" charset="0"/>
                        </a:rPr>
                        <a:t>ya</a:t>
                      </a:r>
                      <a:r>
                        <a:rPr lang="tr-TR" b="1" dirty="0">
                          <a:latin typeface="Comic Sans MS" pitchFamily="66" charset="0"/>
                        </a:rPr>
                        <a:t>ş</a:t>
                      </a:r>
                      <a:r>
                        <a:rPr lang="en-US" b="1" dirty="0">
                          <a:latin typeface="Comic Sans MS" pitchFamily="66" charset="0"/>
                        </a:rPr>
                        <a:t> </a:t>
                      </a:r>
                      <a:r>
                        <a:rPr lang="tr-TR" b="1" dirty="0">
                          <a:latin typeface="Comic Sans MS" pitchFamily="66" charset="0"/>
                        </a:rPr>
                        <a:t>ç</a:t>
                      </a:r>
                      <a:r>
                        <a:rPr lang="en-US" b="1" dirty="0" err="1">
                          <a:latin typeface="Comic Sans MS" pitchFamily="66" charset="0"/>
                        </a:rPr>
                        <a:t>ocuklarda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mic Sans MS" pitchFamily="66" charset="0"/>
                        </a:rPr>
                        <a:t>10-12 Fr</a:t>
                      </a:r>
                      <a:r>
                        <a:rPr lang="tr-TR" b="1" dirty="0">
                          <a:latin typeface="Comic Sans MS" pitchFamily="66" charset="0"/>
                        </a:rPr>
                        <a:t> No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71530">
                <a:tc>
                  <a:txBody>
                    <a:bodyPr/>
                    <a:lstStyle/>
                    <a:p>
                      <a:r>
                        <a:rPr lang="tr-TR" b="1" dirty="0">
                          <a:latin typeface="Comic Sans MS" pitchFamily="66" charset="0"/>
                        </a:rPr>
                        <a:t>Kadınlarda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latin typeface="Comic Sans MS" pitchFamily="66" charset="0"/>
                        </a:rPr>
                        <a:t>14-20 Fr No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1530">
                <a:tc>
                  <a:txBody>
                    <a:bodyPr/>
                    <a:lstStyle/>
                    <a:p>
                      <a:r>
                        <a:rPr lang="tr-TR" b="1" dirty="0">
                          <a:latin typeface="Comic Sans MS" pitchFamily="66" charset="0"/>
                        </a:rPr>
                        <a:t>Erkeklerde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latin typeface="Comic Sans MS" pitchFamily="66" charset="0"/>
                        </a:rPr>
                        <a:t>16-22 Fr No</a:t>
                      </a:r>
                      <a:endParaRPr lang="en-US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D25647EC-0653-4B28-BE42-1CDC891B6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tr-TR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Mesane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Kateterizasyonunda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Kullanılan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Genel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Malzemeler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sz="3200" dirty="0"/>
          </a:p>
        </p:txBody>
      </p:sp>
      <p:pic>
        <p:nvPicPr>
          <p:cNvPr id="5122" name="Picture 2" descr="http://www.farmacep.com/img/200/batticon-antiseptik-solusyon-100-ml-_resim_co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714884"/>
            <a:ext cx="1905000" cy="1771651"/>
          </a:xfrm>
          <a:prstGeom prst="rect">
            <a:avLst/>
          </a:prstGeom>
          <a:noFill/>
        </p:spPr>
      </p:pic>
      <p:pic>
        <p:nvPicPr>
          <p:cNvPr id="5124" name="Picture 4" descr="https://encrypted-tbn1.gstatic.com/images?q=tbn:ANd9GcSco0XeKtD-AEJvLpo5X8YEgomevHSJG6DF7pgGI-HfQ4tivXE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85992"/>
            <a:ext cx="1214446" cy="2049815"/>
          </a:xfrm>
          <a:prstGeom prst="rect">
            <a:avLst/>
          </a:prstGeom>
          <a:noFill/>
        </p:spPr>
      </p:pic>
      <p:pic>
        <p:nvPicPr>
          <p:cNvPr id="5126" name="Picture 6" descr="http://cimenmedikal.com.tr/urun-resimleri/CM-139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2285992"/>
            <a:ext cx="2425318" cy="1000132"/>
          </a:xfrm>
          <a:prstGeom prst="rect">
            <a:avLst/>
          </a:prstGeom>
          <a:noFill/>
        </p:spPr>
      </p:pic>
      <p:pic>
        <p:nvPicPr>
          <p:cNvPr id="5128" name="Picture 8" descr="http://www.ailehekimiformlari.com/shop/img/p/3/8/3/383-thickbox_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2428868"/>
            <a:ext cx="1500198" cy="1315888"/>
          </a:xfrm>
          <a:prstGeom prst="rect">
            <a:avLst/>
          </a:prstGeom>
          <a:noFill/>
        </p:spPr>
      </p:pic>
      <p:pic>
        <p:nvPicPr>
          <p:cNvPr id="8" name="Picture 6" descr="http://www.proteksa.com.tr/proteksa/ucyollusilikonfoleysond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2357430"/>
            <a:ext cx="1376354" cy="1518038"/>
          </a:xfrm>
          <a:prstGeom prst="rect">
            <a:avLst/>
          </a:prstGeom>
          <a:noFill/>
        </p:spPr>
      </p:pic>
      <p:pic>
        <p:nvPicPr>
          <p:cNvPr id="5130" name="Picture 10" descr="http://www.marti-medikal.com/image/cache/data/urunler/beybi/6-2_idrartorbasimusluksuzBuyuk-500x5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4000504"/>
            <a:ext cx="1714512" cy="1714512"/>
          </a:xfrm>
          <a:prstGeom prst="rect">
            <a:avLst/>
          </a:prstGeom>
          <a:noFill/>
        </p:spPr>
      </p:pic>
      <p:sp>
        <p:nvSpPr>
          <p:cNvPr id="5132" name="AutoShape 12" descr="Image result for cataj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34" name="Picture 14" descr="http://ecx.images-amazon.com/images/I/61F90lfLv8L._SL1500_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14546" y="3286124"/>
            <a:ext cx="1964545" cy="1309697"/>
          </a:xfrm>
          <a:prstGeom prst="rect">
            <a:avLst/>
          </a:prstGeom>
          <a:noFill/>
        </p:spPr>
      </p:pic>
      <p:pic>
        <p:nvPicPr>
          <p:cNvPr id="5136" name="Picture 16" descr="http://www.antepveterinerdepo.com/kullanici_dosyalari/26-66-large2810374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86314" y="3429000"/>
            <a:ext cx="1643074" cy="1643074"/>
          </a:xfrm>
          <a:prstGeom prst="rect">
            <a:avLst/>
          </a:prstGeom>
          <a:noFill/>
        </p:spPr>
      </p:pic>
      <p:pic>
        <p:nvPicPr>
          <p:cNvPr id="5138" name="Picture 18" descr="http://www.kitubi.com/content/binary/demirdamlalik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72066" y="5143512"/>
            <a:ext cx="2053766" cy="1462076"/>
          </a:xfrm>
          <a:prstGeom prst="rect">
            <a:avLst/>
          </a:prstGeom>
          <a:noFill/>
        </p:spPr>
      </p:pic>
      <p:pic>
        <p:nvPicPr>
          <p:cNvPr id="5140" name="Picture 20" descr="http://www.mirzafer.com/more/images/tam/ozelurunler/2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43174" y="4786322"/>
            <a:ext cx="2071702" cy="1857388"/>
          </a:xfrm>
          <a:prstGeom prst="rect">
            <a:avLst/>
          </a:prstGeom>
          <a:noFill/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xmlns="" id="{4FEFEABB-7AAF-4B92-BCE5-BC7F2B9154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Kadınlarda Silme İşlemi;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85926"/>
            <a:ext cx="6203032" cy="50720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b="1" dirty="0"/>
              <a:t>    </a:t>
            </a:r>
            <a:endParaRPr lang="tr-TR" sz="2400" dirty="0"/>
          </a:p>
          <a:p>
            <a:pPr marL="514350" indent="-514350">
              <a:buAutoNum type="alphaLcPeriod"/>
            </a:pPr>
            <a:r>
              <a:rPr lang="tr-TR" sz="2400" dirty="0">
                <a:latin typeface="Comic Sans MS" pitchFamily="66" charset="0"/>
              </a:rPr>
              <a:t>Önce simfizis pubis, içten dışa doğru,</a:t>
            </a:r>
          </a:p>
          <a:p>
            <a:pPr marL="514350" indent="-514350">
              <a:buAutoNum type="alphaLcPeriod"/>
            </a:pPr>
            <a:r>
              <a:rPr lang="tr-TR" sz="2400" dirty="0">
                <a:latin typeface="Comic Sans MS" pitchFamily="66" charset="0"/>
              </a:rPr>
              <a:t>Önce uzak taraf sonra yakın taraf olmak üzere labia majörler yukarıdan aşağıya tek bir hareketle, </a:t>
            </a:r>
          </a:p>
          <a:p>
            <a:pPr marL="514350" indent="-514350">
              <a:buAutoNum type="alphaLcPeriod"/>
            </a:pPr>
            <a:r>
              <a:rPr lang="tr-TR" sz="2400" dirty="0">
                <a:latin typeface="Comic Sans MS" pitchFamily="66" charset="0"/>
              </a:rPr>
              <a:t>Önce uzak taraf sonra yakın taraf olmak üzere labia minörler yukarıdan aşağıya tek bir hareketle, </a:t>
            </a:r>
          </a:p>
          <a:p>
            <a:pPr marL="514350" indent="-514350">
              <a:buAutoNum type="alphaLcPeriod"/>
            </a:pPr>
            <a:r>
              <a:rPr lang="tr-TR" sz="2400" dirty="0">
                <a:latin typeface="Comic Sans MS" pitchFamily="66" charset="0"/>
              </a:rPr>
              <a:t>Önce uzak taraf sonra yakın taraf olmak üzere bacak içten dışa doğru silinir.</a:t>
            </a:r>
          </a:p>
        </p:txBody>
      </p:sp>
      <p:pic>
        <p:nvPicPr>
          <p:cNvPr id="5" name="Picture 2" descr="http://www.nuveforum.net/attachments/36390d1252670872-perin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7" y="1844824"/>
            <a:ext cx="2416458" cy="3456384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29C6DF4D-3CA0-452B-B6CB-6BCFC76AE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1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tr-TR" sz="36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tr-TR" sz="36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Erkeklerde silme işlemi</a:t>
            </a:r>
            <a:r>
              <a:rPr lang="tr-TR" dirty="0">
                <a:latin typeface="Comic Sans MS" pitchFamily="66" charset="0"/>
              </a:rPr>
              <a:t/>
            </a:r>
            <a:br>
              <a:rPr lang="tr-TR" dirty="0"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4752528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/>
              <a:t>   </a:t>
            </a:r>
            <a:r>
              <a:rPr lang="tr-TR" sz="2800" b="1" dirty="0"/>
              <a:t> </a:t>
            </a:r>
          </a:p>
          <a:p>
            <a:pPr>
              <a:buNone/>
            </a:pPr>
            <a:endParaRPr lang="tr-TR" sz="2400" dirty="0">
              <a:latin typeface="Comic Sans MS" pitchFamily="66" charset="0"/>
            </a:endParaRP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Penis gövdesinden tutulur; </a:t>
            </a:r>
          </a:p>
          <a:p>
            <a:pPr marL="514350" indent="-514350">
              <a:buAutoNum type="alphaLcPeriod"/>
            </a:pPr>
            <a:r>
              <a:rPr lang="tr-TR" sz="2400" dirty="0">
                <a:latin typeface="Comic Sans MS" pitchFamily="66" charset="0"/>
              </a:rPr>
              <a:t>Önce üretral meatüs, </a:t>
            </a:r>
          </a:p>
          <a:p>
            <a:pPr marL="514350" indent="-514350">
              <a:buAutoNum type="alphaLcPeriod"/>
            </a:pPr>
            <a:r>
              <a:rPr lang="tr-TR" sz="2400" dirty="0">
                <a:latin typeface="Comic Sans MS" pitchFamily="66" charset="0"/>
              </a:rPr>
              <a:t>Dairesel hareketle, pubise, aşağı doğru silinir, </a:t>
            </a:r>
          </a:p>
          <a:p>
            <a:pPr marL="514350" indent="-514350">
              <a:buAutoNum type="alphaLcPeriod"/>
            </a:pPr>
            <a:r>
              <a:rPr lang="tr-TR" sz="2400" dirty="0">
                <a:latin typeface="Comic Sans MS" pitchFamily="66" charset="0"/>
              </a:rPr>
              <a:t>Hastadan bacaklarını biraz açması istenerek, testisler yukarıdan aşağıya, basınç uygulamadan silinir.</a:t>
            </a:r>
          </a:p>
        </p:txBody>
      </p:sp>
      <p:pic>
        <p:nvPicPr>
          <p:cNvPr id="5" name="Picture 2" descr="http://what-when-how.com/wp-content/uploads/2012/08/tmp1c2106_thumb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778798"/>
            <a:ext cx="4283968" cy="3666426"/>
          </a:xfrm>
          <a:prstGeom prst="rect">
            <a:avLst/>
          </a:prstGeom>
          <a:noFill/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32A501B6-8B47-403F-9A50-41E9172BF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ctr">
              <a:buNone/>
            </a:pPr>
            <a:r>
              <a:rPr lang="tr-TR" sz="3200" b="1" u="sng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MESANE JİMNASTĞİ?</a:t>
            </a:r>
          </a:p>
        </p:txBody>
      </p:sp>
      <p:pic>
        <p:nvPicPr>
          <p:cNvPr id="1026" name="Picture 2" descr="düşünen çocuk karikatür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500042"/>
            <a:ext cx="2643174" cy="2643174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C4588566-C094-4254-8ABF-D4185DAC8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331</Words>
  <Application>Microsoft Office PowerPoint</Application>
  <PresentationFormat>On-screen Show (4:3)</PresentationFormat>
  <Paragraphs>82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MESANE KATETERİZASYONU</vt:lpstr>
      <vt:lpstr> MESANE KATETERİZASYONU NEDİR? </vt:lpstr>
      <vt:lpstr>  MESANE KATETERIZASYONU UYGULAMA AMAÇLARI  </vt:lpstr>
      <vt:lpstr>SONDA ÇEŞİTLERİ</vt:lpstr>
      <vt:lpstr>PowerPoint Presentation</vt:lpstr>
      <vt:lpstr> Mesane Kateterizasyonunda Kullanılan Genel Malzemeler  </vt:lpstr>
      <vt:lpstr>Kadınlarda Silme İşlemi;</vt:lpstr>
      <vt:lpstr> Erkeklerde silme işlemi </vt:lpstr>
      <vt:lpstr>PowerPoint Presentation</vt:lpstr>
      <vt:lpstr>PowerPoint Presentation</vt:lpstr>
      <vt:lpstr>Aşağıdakilerden hangisi mesane kateterizasyonu uygulama amaçlarından değildir?</vt:lpstr>
      <vt:lpstr>Aşağıdaki pozisyonlardan hangisi, kadın hastaya perine temizliği uygulamak amacıyla verilir?</vt:lpstr>
      <vt:lpstr>Kadınlarda perine silme işleminin doğru sıralaması nasıl olamalı?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MESANE KATETERİZASYONU</dc:title>
  <dc:creator>amergency003</dc:creator>
  <cp:lastModifiedBy>HIS1222GYBHm</cp:lastModifiedBy>
  <cp:revision>28</cp:revision>
  <dcterms:created xsi:type="dcterms:W3CDTF">2016-12-08T13:46:59Z</dcterms:created>
  <dcterms:modified xsi:type="dcterms:W3CDTF">2023-08-24T12:02:44Z</dcterms:modified>
</cp:coreProperties>
</file>