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5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286" r:id="rId14"/>
    <p:sldId id="277" r:id="rId15"/>
    <p:sldId id="287" r:id="rId16"/>
    <p:sldId id="280" r:id="rId17"/>
    <p:sldId id="283" r:id="rId18"/>
    <p:sldId id="284" r:id="rId19"/>
    <p:sldId id="288" r:id="rId20"/>
    <p:sldId id="289" r:id="rId21"/>
    <p:sldId id="290" r:id="rId22"/>
    <p:sldId id="276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24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904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19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380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5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53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98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03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838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37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60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7B731-453D-4878-A865-0D1A3AD78985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EA6C7-147A-4F91-94C5-089B4BB8E8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83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5016" y="1412776"/>
            <a:ext cx="7157252" cy="2802042"/>
          </a:xfrm>
        </p:spPr>
        <p:txBody>
          <a:bodyPr/>
          <a:lstStyle/>
          <a:p>
            <a:pPr algn="ctr"/>
            <a:r>
              <a:rPr lang="tr-TR" b="1" dirty="0">
                <a:latin typeface="Comic Sans MS" pitchFamily="66" charset="0"/>
              </a:rPr>
              <a:t>ENTERAL BESLENME VE NAZOGASTRİK (TÜP) SONDA UYGULAMASI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643446"/>
            <a:ext cx="6400800" cy="1752600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tr-TR" sz="1800" b="1" dirty="0">
                <a:solidFill>
                  <a:prstClr val="black"/>
                </a:solidFill>
              </a:rPr>
              <a:t>ŞENAY EVREN ÖZTAŞLI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tr-TR" sz="1800" b="1" dirty="0">
                <a:solidFill>
                  <a:prstClr val="black"/>
                </a:solidFill>
              </a:rPr>
              <a:t>EĞİTİM HEMŞİRESİ</a:t>
            </a:r>
          </a:p>
          <a:p>
            <a:pPr algn="r"/>
            <a:endParaRPr lang="tr-TR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D9D883B-64F2-4AF2-A5B9-7ACAEC5E7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630032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320040"/>
            <a:ext cx="6338910" cy="11430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3399"/>
                </a:solidFill>
                <a:latin typeface="Comic Sans MS" pitchFamily="66" charset="0"/>
              </a:rPr>
              <a:t>DİKKAT EDİLMESİ GEREKEN NOKTALAR</a:t>
            </a:r>
            <a:endParaRPr lang="en-US" sz="32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endParaRPr lang="tr-TR" dirty="0">
              <a:latin typeface="Comic Sans MS" pitchFamily="66" charset="0"/>
            </a:endParaRP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Beslenme torbalarının ağzı kapalı tutulmalı ve torbalar </a:t>
            </a:r>
            <a:r>
              <a:rPr lang="tr-TR" u="sng" dirty="0">
                <a:latin typeface="Comic Sans MS" pitchFamily="66" charset="0"/>
              </a:rPr>
              <a:t>24 saatte bir </a:t>
            </a:r>
            <a:r>
              <a:rPr lang="tr-TR" dirty="0">
                <a:latin typeface="Comic Sans MS" pitchFamily="66" charset="0"/>
              </a:rPr>
              <a:t>değiştirilmelidir.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Beslenme torbasından, beslenme ürünü dışında farklı ürün ve ilaç uygulanmamalıdır.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Beslenme ürünleri açıldıktan sonra 6-8 saat içinde tüketilmelidir. Buzdolabında ise </a:t>
            </a:r>
            <a:r>
              <a:rPr lang="tr-TR" sz="3600" dirty="0">
                <a:latin typeface="Comic Sans MS" pitchFamily="66" charset="0"/>
              </a:rPr>
              <a:t>24 </a:t>
            </a:r>
            <a:r>
              <a:rPr lang="tr-TR" dirty="0">
                <a:latin typeface="Comic Sans MS" pitchFamily="66" charset="0"/>
              </a:rPr>
              <a:t>saat bekletilebilir.</a:t>
            </a:r>
          </a:p>
          <a:p>
            <a:pPr marL="274320" indent="-274320">
              <a:buClr>
                <a:srgbClr val="FF0000"/>
              </a:buClr>
              <a:buFont typeface="Wingdings 2"/>
              <a:buChar char=""/>
              <a:defRPr/>
            </a:pPr>
            <a:endParaRPr lang="tr-TR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pic>
        <p:nvPicPr>
          <p:cNvPr id="4" name="Picture 5" descr="C:\Users\NURSEN\Desktop\dikkat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0"/>
            <a:ext cx="1571604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01D5045C-3358-4F4E-8C25-AC8A84EDB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320040"/>
            <a:ext cx="6338910" cy="11430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3399"/>
                </a:solidFill>
                <a:latin typeface="Comic Sans MS" pitchFamily="66" charset="0"/>
              </a:rPr>
              <a:t>DİKKAT EDİLMESİ GEREKEN NOKTALAR</a:t>
            </a:r>
            <a:endParaRPr lang="en-US" sz="32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3399"/>
              </a:buClr>
              <a:defRPr/>
            </a:pPr>
            <a:endParaRPr lang="tr-TR" dirty="0">
              <a:solidFill>
                <a:srgbClr val="000000"/>
              </a:solidFill>
              <a:latin typeface="Comic Sans MS" pitchFamily="66" charset="0"/>
            </a:endParaRPr>
          </a:p>
          <a:p>
            <a:pPr>
              <a:buClr>
                <a:srgbClr val="FF3399"/>
              </a:buClr>
              <a:defRPr/>
            </a:pPr>
            <a:r>
              <a:rPr lang="tr-TR" u="sng" dirty="0">
                <a:solidFill>
                  <a:srgbClr val="000000"/>
                </a:solidFill>
                <a:latin typeface="Comic Sans MS" pitchFamily="66" charset="0"/>
              </a:rPr>
              <a:t>Rezidüel volüm </a:t>
            </a: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takibi yapılmalı,</a:t>
            </a:r>
          </a:p>
          <a:p>
            <a:pPr>
              <a:buClr>
                <a:srgbClr val="FF3399"/>
              </a:buClr>
              <a:defRPr/>
            </a:pP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Ürünler hastaya oda ısısına ulaştığında verilmelidir.</a:t>
            </a:r>
          </a:p>
          <a:p>
            <a:pPr>
              <a:buClr>
                <a:srgbClr val="FF3399"/>
              </a:buClr>
              <a:defRPr/>
            </a:pP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Beslenme sırasında ve bitimini takiben 1 saat içinde </a:t>
            </a:r>
            <a:r>
              <a:rPr lang="tr-TR" u="sng" dirty="0">
                <a:solidFill>
                  <a:srgbClr val="000000"/>
                </a:solidFill>
                <a:latin typeface="Comic Sans MS" pitchFamily="66" charset="0"/>
              </a:rPr>
              <a:t>hastanın pozisyonu 30-45° </a:t>
            </a: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olmalıdır.</a:t>
            </a:r>
          </a:p>
          <a:p>
            <a:pPr>
              <a:buClr>
                <a:srgbClr val="FF3399"/>
              </a:buClr>
              <a:defRPr/>
            </a:pPr>
            <a:r>
              <a:rPr lang="tr-TR" dirty="0">
                <a:latin typeface="Comic Sans MS" pitchFamily="66" charset="0"/>
              </a:rPr>
              <a:t>Bilinç ve yutma refleksinin kaybı, kullanılan ilaçlar, ciddi öksürük ve öğürmenin aspirasyona neden olacağı </a:t>
            </a:r>
            <a:r>
              <a:rPr lang="tr-TR" u="sng" dirty="0">
                <a:latin typeface="Comic Sans MS" pitchFamily="66" charset="0"/>
              </a:rPr>
              <a:t>unutulmamalıdır</a:t>
            </a:r>
            <a:r>
              <a:rPr lang="tr-TR" dirty="0">
                <a:latin typeface="Comic Sans MS" pitchFamily="66" charset="0"/>
              </a:rPr>
              <a:t>.</a:t>
            </a:r>
          </a:p>
          <a:p>
            <a:pPr>
              <a:buClr>
                <a:srgbClr val="FF3399"/>
              </a:buClr>
              <a:defRPr/>
            </a:pPr>
            <a:endParaRPr lang="tr-TR" dirty="0">
              <a:solidFill>
                <a:srgbClr val="000000"/>
              </a:solidFill>
              <a:latin typeface="Comic Sans MS" pitchFamily="66" charset="0"/>
            </a:endParaRPr>
          </a:p>
          <a:p>
            <a:endParaRPr lang="en-US" dirty="0"/>
          </a:p>
        </p:txBody>
      </p:sp>
      <p:pic>
        <p:nvPicPr>
          <p:cNvPr id="4" name="Picture 5" descr="C:\Users\NURSEN\Desktop\dikkat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0"/>
            <a:ext cx="1571604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05C25E7D-02C6-4F40-813D-B68E60C62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6238868" cy="11430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3399"/>
                </a:solidFill>
                <a:latin typeface="Comic Sans MS" pitchFamily="66" charset="0"/>
              </a:rPr>
              <a:t>DİKKAT EDİLMESİ GEREKEN NOKTALAR</a:t>
            </a:r>
            <a:endParaRPr lang="en-US" sz="32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7901014" cy="5286412"/>
          </a:xfrm>
        </p:spPr>
        <p:txBody>
          <a:bodyPr>
            <a:normAutofit/>
          </a:bodyPr>
          <a:lstStyle/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endParaRPr lang="tr-TR" dirty="0">
              <a:latin typeface="Comic Sans MS" pitchFamily="66" charset="0"/>
            </a:endParaRP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Uzun süre bağırsağı boş kalmış yada ağır beslenme bozukluğu olan hastalarda düşük ozmolariteli ürünler kullanılmalı,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Konstipasyon durumunda verilen su miktarı arttırılmalı ve lifli ürünler kullanılmalıdır.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Glikoz ve protein fazla, sıvı yetersiz verildiğinde hiperosmolar duruma bağlı azotemi, hipernatremi, glikozüri ve sıvı kaybı görüleceğinden </a:t>
            </a:r>
            <a:r>
              <a:rPr lang="tr-TR" u="sng" dirty="0">
                <a:latin typeface="Comic Sans MS" pitchFamily="66" charset="0"/>
              </a:rPr>
              <a:t>su/elektrolit replasmanı</a:t>
            </a:r>
            <a:r>
              <a:rPr lang="tr-TR" dirty="0">
                <a:latin typeface="Comic Sans MS" pitchFamily="66" charset="0"/>
              </a:rPr>
              <a:t> dikkatli yapılmalıdır.</a:t>
            </a:r>
          </a:p>
          <a:p>
            <a:endParaRPr lang="en-US" dirty="0"/>
          </a:p>
        </p:txBody>
      </p:sp>
      <p:pic>
        <p:nvPicPr>
          <p:cNvPr id="4" name="Picture 5" descr="C:\Users\NURSEN\Desktop\dikkat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0"/>
            <a:ext cx="1571604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AD20431A-DCB3-44D5-A58F-EDD579912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320040"/>
            <a:ext cx="6858048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3399"/>
                </a:solidFill>
                <a:latin typeface="Comic Sans MS" pitchFamily="66" charset="0"/>
              </a:rPr>
              <a:t>ENTERAL NÜTRİSYONUN VERİLME  YOLLARI</a:t>
            </a:r>
            <a:endParaRPr lang="tr-TR" sz="36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  <p:pic>
        <p:nvPicPr>
          <p:cNvPr id="2052" name="Picture 4" descr="orogastric tube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643050"/>
            <a:ext cx="4873014" cy="4214842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3D2C7091-9ACF-43F3-B725-E65FE71F8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sz="4000" b="1" dirty="0">
              <a:solidFill>
                <a:srgbClr val="FF3399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tr-TR" sz="4000" b="1" dirty="0">
                <a:solidFill>
                  <a:srgbClr val="FF3399"/>
                </a:solidFill>
                <a:latin typeface="Comic Sans MS" pitchFamily="66" charset="0"/>
              </a:rPr>
              <a:t>NAZOGASTRİK SONDA UYGULAMA TEKNİĞİ </a:t>
            </a:r>
            <a:endParaRPr lang="tr-TR" sz="3600" dirty="0"/>
          </a:p>
        </p:txBody>
      </p:sp>
      <p:pic>
        <p:nvPicPr>
          <p:cNvPr id="9218" name="Picture 2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857629"/>
            <a:ext cx="3214710" cy="3000372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85B977A9-EFDA-48EC-9E7A-036F2447E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6500858" cy="11430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3399"/>
                </a:solidFill>
                <a:latin typeface="Comic Sans MS" pitchFamily="66" charset="0"/>
              </a:rPr>
              <a:t>Nazogastrik Sonda Uygulama Tekniği 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el yıkama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3500462" cy="2914650"/>
          </a:xfrm>
          <a:prstGeom prst="rect">
            <a:avLst/>
          </a:prstGeom>
          <a:noFill/>
        </p:spPr>
      </p:pic>
      <p:pic>
        <p:nvPicPr>
          <p:cNvPr id="1028" name="Picture 4" descr="İ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4143379"/>
            <a:ext cx="2500330" cy="2472703"/>
          </a:xfrm>
          <a:prstGeom prst="rect">
            <a:avLst/>
          </a:prstGeom>
          <a:noFill/>
        </p:spPr>
      </p:pic>
      <p:pic>
        <p:nvPicPr>
          <p:cNvPr id="1030" name="Picture 6" descr="levin sonda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00648" y="1643051"/>
            <a:ext cx="2571767" cy="2214578"/>
          </a:xfrm>
          <a:prstGeom prst="rect">
            <a:avLst/>
          </a:prstGeom>
          <a:noFill/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A1031925-ABC3-4696-80D5-E1CFE32E0F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6858048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>
                <a:solidFill>
                  <a:srgbClr val="FF3399"/>
                </a:solidFill>
                <a:latin typeface="Comic Sans MS" pitchFamily="66" charset="0"/>
              </a:rPr>
              <a:t>Nazogastrik Sonda Uygulama Tekniği </a:t>
            </a:r>
            <a:endParaRPr lang="tr-TR" sz="3600" b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 descr="ng sonda ölçüleri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214554"/>
            <a:ext cx="6000792" cy="4000528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BBB990BB-9616-41E5-A80F-03EC1A5A6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6715172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3399"/>
                </a:solidFill>
                <a:latin typeface="Comic Sans MS" pitchFamily="66" charset="0"/>
              </a:rPr>
              <a:t>Nazogastrik Sonda Uygulama Tekniği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4582" name="Picture 6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6000792" cy="4143404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7FF8C82F-606A-4EC8-9E04-3041A9D17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320040"/>
            <a:ext cx="662466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>
                <a:solidFill>
                  <a:srgbClr val="FF3399"/>
                </a:solidFill>
                <a:latin typeface="Comic Sans MS" pitchFamily="66" charset="0"/>
              </a:rPr>
              <a:t>Nazogastrik Sonda Uygulama Tekniği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5602" name="Picture 2" descr="fowler pozisyonu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4429124" cy="4000528"/>
          </a:xfrm>
          <a:prstGeom prst="rect">
            <a:avLst/>
          </a:prstGeom>
          <a:noFill/>
        </p:spPr>
      </p:pic>
      <p:sp>
        <p:nvSpPr>
          <p:cNvPr id="25606" name="AutoShape 6" descr="İ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5608" name="Picture 8" descr="İ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143116"/>
            <a:ext cx="3714776" cy="3786214"/>
          </a:xfrm>
          <a:prstGeom prst="rect">
            <a:avLst/>
          </a:prstGeom>
          <a:noFill/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44E7219F-5DAB-4213-9707-9585ADE32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320040"/>
            <a:ext cx="6338910" cy="1143000"/>
          </a:xfrm>
        </p:spPr>
        <p:txBody>
          <a:bodyPr/>
          <a:lstStyle/>
          <a:p>
            <a:pPr algn="ctr"/>
            <a:r>
              <a:rPr lang="tr-TR" sz="3600" dirty="0">
                <a:solidFill>
                  <a:srgbClr val="FF3399"/>
                </a:solidFill>
                <a:latin typeface="Comic Sans MS" pitchFamily="66" charset="0"/>
              </a:rPr>
              <a:t>Nazogastrik Sonda Uygulama Tekniği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 descr="nazogastrik sonda uygulama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28868"/>
            <a:ext cx="4286250" cy="3500462"/>
          </a:xfrm>
          <a:prstGeom prst="rect">
            <a:avLst/>
          </a:prstGeom>
          <a:noFill/>
        </p:spPr>
      </p:pic>
      <p:pic>
        <p:nvPicPr>
          <p:cNvPr id="24580" name="Picture 4" descr="nazogastrik sonda uygulama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500306"/>
            <a:ext cx="3857620" cy="3429001"/>
          </a:xfrm>
          <a:prstGeom prst="rect">
            <a:avLst/>
          </a:prstGeom>
          <a:noFill/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3E1491F6-1938-4A41-B826-552BB8A28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3399"/>
                </a:solidFill>
                <a:latin typeface="Comic Sans MS" pitchFamily="66" charset="0"/>
              </a:rPr>
              <a:t>ENTERAL BESLENME</a:t>
            </a:r>
            <a:endParaRPr lang="en-US" sz="36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r>
              <a:rPr lang="tr-TR" sz="2800" dirty="0">
                <a:latin typeface="Comic Sans MS" pitchFamily="66" charset="0"/>
              </a:rPr>
              <a:t>Günlük protein, kalori ve sıvı gereksinimleri ile diğer destek maddelerinin gastrointestinal yoldan verilmesine </a:t>
            </a:r>
            <a:r>
              <a:rPr lang="tr-TR" sz="2800" b="1" dirty="0">
                <a:solidFill>
                  <a:srgbClr val="FF3399"/>
                </a:solidFill>
                <a:latin typeface="Comic Sans MS" pitchFamily="66" charset="0"/>
              </a:rPr>
              <a:t>enteral nütrisyon</a:t>
            </a:r>
            <a:r>
              <a:rPr lang="tr-TR" sz="2800" dirty="0">
                <a:solidFill>
                  <a:srgbClr val="FF3399"/>
                </a:solidFill>
                <a:latin typeface="Comic Sans MS" pitchFamily="66" charset="0"/>
              </a:rPr>
              <a:t> </a:t>
            </a:r>
            <a:r>
              <a:rPr lang="tr-TR" sz="2800" dirty="0">
                <a:latin typeface="Comic Sans MS" pitchFamily="66" charset="0"/>
              </a:rPr>
              <a:t>denir.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830FACF-CA26-4718-A05B-B3E1B95A1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320040"/>
            <a:ext cx="64103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>
                <a:solidFill>
                  <a:srgbClr val="FF3399"/>
                </a:solidFill>
                <a:latin typeface="Comic Sans MS" pitchFamily="66" charset="0"/>
              </a:rPr>
              <a:t>Nazogastrik Sonda Uygulama Tekniği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sz="2500" dirty="0">
                <a:latin typeface="Comic Sans MS" pitchFamily="66" charset="0"/>
              </a:rPr>
              <a:t>Kateterin midede olup olmadığının kontrolü için;</a:t>
            </a:r>
          </a:p>
          <a:p>
            <a:pPr marL="514350" indent="-514350">
              <a:buFont typeface="+mj-lt"/>
              <a:buAutoNum type="alphaLcPeriod"/>
            </a:pPr>
            <a:r>
              <a:rPr lang="tr-TR" sz="2500" dirty="0">
                <a:latin typeface="Comic Sans MS" pitchFamily="66" charset="0"/>
              </a:rPr>
              <a:t>Hastadan konuşması istenir, kateter hava yolunda ise hasta konuşamaz.</a:t>
            </a:r>
          </a:p>
          <a:p>
            <a:pPr marL="514350" indent="-514350">
              <a:buFont typeface="+mj-lt"/>
              <a:buAutoNum type="alphaLcPeriod"/>
            </a:pPr>
            <a:endParaRPr lang="tr-TR" sz="2500" dirty="0">
              <a:latin typeface="Comic Sans MS" pitchFamily="66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tr-TR" sz="2500" dirty="0">
                <a:latin typeface="Comic Sans MS" pitchFamily="66" charset="0"/>
              </a:rPr>
              <a:t>Enjektör kateterin distal ucuna takılır ve mide içeriği aspire edilir. </a:t>
            </a:r>
          </a:p>
          <a:p>
            <a:pPr marL="514350" indent="-514350">
              <a:buFont typeface="+mj-lt"/>
              <a:buAutoNum type="alphaLcPeriod"/>
            </a:pPr>
            <a:endParaRPr lang="tr-TR" sz="2500" dirty="0">
              <a:latin typeface="Comic Sans MS" pitchFamily="66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tr-TR" sz="2500" dirty="0">
                <a:latin typeface="Comic Sans MS" pitchFamily="66" charset="0"/>
              </a:rPr>
              <a:t>Gelen içerik pH indikatör strip ile değerlendirilir.</a:t>
            </a:r>
          </a:p>
          <a:p>
            <a:pPr marL="514350" indent="-514350">
              <a:buFont typeface="+mj-lt"/>
              <a:buAutoNum type="alphaLcPeriod"/>
            </a:pPr>
            <a:endParaRPr lang="tr-TR" sz="2500" dirty="0">
              <a:latin typeface="Comic Sans MS" pitchFamily="66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tr-TR" sz="2500" dirty="0">
                <a:latin typeface="Comic Sans MS" pitchFamily="66" charset="0"/>
              </a:rPr>
              <a:t>Röntgen çekimi ile kateterin midede olup olmadığı değerlendirilir.</a:t>
            </a:r>
          </a:p>
          <a:p>
            <a:pPr marL="514350" indent="-514350">
              <a:buNone/>
            </a:pPr>
            <a:endParaRPr lang="tr-TR" sz="2500" dirty="0">
              <a:latin typeface="Comic Sans MS" pitchFamily="66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tr-TR" sz="2400" dirty="0">
                <a:latin typeface="Comic Sans MS" pitchFamily="66" charset="0"/>
              </a:rPr>
              <a:t>Sondadan enjektörle 10 ml hava vererek steteskopla epigastrium dinlenir.</a:t>
            </a:r>
            <a:endParaRPr lang="tr-TR" sz="2500" dirty="0">
              <a:latin typeface="Comic Sans MS" pitchFamily="66" charset="0"/>
            </a:endParaRPr>
          </a:p>
        </p:txBody>
      </p:sp>
      <p:pic>
        <p:nvPicPr>
          <p:cNvPr id="12290" name="Picture 2" descr="nazogastrik sonda uygulama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5500702"/>
            <a:ext cx="1871728" cy="1357298"/>
          </a:xfrm>
          <a:prstGeom prst="rect">
            <a:avLst/>
          </a:prstGeom>
          <a:noFill/>
        </p:spPr>
      </p:pic>
      <p:pic>
        <p:nvPicPr>
          <p:cNvPr id="12292" name="Picture 4" descr="indikatör strip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373617" y="3929066"/>
            <a:ext cx="1770383" cy="1357275"/>
          </a:xfrm>
          <a:prstGeom prst="rect">
            <a:avLst/>
          </a:prstGeom>
          <a:noFill/>
        </p:spPr>
      </p:pic>
      <p:pic>
        <p:nvPicPr>
          <p:cNvPr id="12294" name="Picture 6" descr="beslenme enjektör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22" y="2357430"/>
            <a:ext cx="1500178" cy="1500178"/>
          </a:xfrm>
          <a:prstGeom prst="rect">
            <a:avLst/>
          </a:prstGeom>
          <a:noFill/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40E49D28-1A94-429A-9514-597568A6C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320040"/>
            <a:ext cx="64103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>
                <a:solidFill>
                  <a:srgbClr val="FF3399"/>
                </a:solidFill>
                <a:latin typeface="Comic Sans MS" pitchFamily="66" charset="0"/>
              </a:rPr>
              <a:t>Nazogastrik Sonda Uygulama Tekniği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2530" name="AutoShape 2" descr="nazogastrik sonda uygulam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2532" name="Picture 4" descr="nazogastrik sonda uygulama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1" y="2071678"/>
            <a:ext cx="5464398" cy="3643338"/>
          </a:xfrm>
          <a:prstGeom prst="rect">
            <a:avLst/>
          </a:prstGeom>
          <a:noFill/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B610C80E-A8CA-44CF-A91B-D29708D53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8602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  <p:pic>
        <p:nvPicPr>
          <p:cNvPr id="148482" name="Picture 2" descr="http://www.polatlidevlethastanesi.gov.tr/images/b/201504164137_tesekku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F69C062-9374-4481-8BC9-094BD4B97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3399"/>
                </a:solidFill>
                <a:latin typeface="Comic Sans MS" pitchFamily="66" charset="0"/>
              </a:rPr>
              <a:t>ENTERAL BESLENME</a:t>
            </a:r>
            <a:endParaRPr lang="en-US" sz="36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sz="3600" b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tr-TR" sz="3600" b="1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sz="4000" b="1" dirty="0">
                <a:latin typeface="Comic Sans MS" pitchFamily="66" charset="0"/>
              </a:rPr>
              <a:t>HANGİ DURUMLARDA</a:t>
            </a:r>
            <a:r>
              <a:rPr lang="tr-TR" sz="4000" b="1" dirty="0">
                <a:solidFill>
                  <a:srgbClr val="FF3399"/>
                </a:solidFill>
                <a:latin typeface="Comic Sans MS" pitchFamily="66" charset="0"/>
              </a:rPr>
              <a:t>?</a:t>
            </a:r>
            <a:endParaRPr lang="en-US" sz="4000" b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ABB073E-87EC-4B3E-8238-54EE8C8CD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3399"/>
                </a:solidFill>
                <a:latin typeface="Comic Sans MS" pitchFamily="66" charset="0"/>
              </a:rPr>
              <a:t>ENTERAL BESLENME</a:t>
            </a:r>
            <a:endParaRPr lang="en-US" sz="3600" b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>
              <a:latin typeface="Comic Sans MS" pitchFamily="66" charset="0"/>
            </a:endParaRPr>
          </a:p>
          <a:p>
            <a:r>
              <a:rPr lang="tr-TR" dirty="0">
                <a:latin typeface="Comic Sans MS" pitchFamily="66" charset="0"/>
              </a:rPr>
              <a:t>N</a:t>
            </a:r>
            <a:r>
              <a:rPr lang="en-US" dirty="0" err="1">
                <a:latin typeface="Comic Sans MS" pitchFamily="66" charset="0"/>
              </a:rPr>
              <a:t>öromuskuler</a:t>
            </a:r>
            <a:r>
              <a:rPr lang="en-US" dirty="0">
                <a:latin typeface="Comic Sans MS" pitchFamily="66" charset="0"/>
              </a:rPr>
              <a:t>, gastrointestinal, </a:t>
            </a:r>
            <a:r>
              <a:rPr lang="en-US" dirty="0" err="1">
                <a:latin typeface="Comic Sans MS" pitchFamily="66" charset="0"/>
              </a:rPr>
              <a:t>kardiyovasküler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hastalıklar</a:t>
            </a:r>
            <a:r>
              <a:rPr lang="en-US" dirty="0">
                <a:latin typeface="Comic Sans MS" pitchFamily="66" charset="0"/>
              </a:rPr>
              <a:t>, </a:t>
            </a:r>
            <a:endParaRPr lang="tr-TR" dirty="0">
              <a:latin typeface="Comic Sans MS" pitchFamily="66" charset="0"/>
            </a:endParaRPr>
          </a:p>
          <a:p>
            <a:r>
              <a:rPr lang="tr-TR" dirty="0" err="1">
                <a:latin typeface="Comic Sans MS" pitchFamily="66" charset="0"/>
              </a:rPr>
              <a:t>T</a:t>
            </a:r>
            <a:r>
              <a:rPr lang="en-US" dirty="0" err="1">
                <a:latin typeface="Comic Sans MS" pitchFamily="66" charset="0"/>
              </a:rPr>
              <a:t>ravma</a:t>
            </a:r>
            <a:r>
              <a:rPr lang="en-US" dirty="0">
                <a:latin typeface="Comic Sans MS" pitchFamily="66" charset="0"/>
              </a:rPr>
              <a:t>, </a:t>
            </a:r>
            <a:endParaRPr lang="tr-TR" dirty="0">
              <a:latin typeface="Comic Sans MS" pitchFamily="66" charset="0"/>
            </a:endParaRPr>
          </a:p>
          <a:p>
            <a:r>
              <a:rPr lang="tr-TR" dirty="0" err="1">
                <a:latin typeface="Comic Sans MS" pitchFamily="66" charset="0"/>
              </a:rPr>
              <a:t>M</a:t>
            </a:r>
            <a:r>
              <a:rPr lang="en-US" dirty="0" err="1">
                <a:latin typeface="Comic Sans MS" pitchFamily="66" charset="0"/>
              </a:rPr>
              <a:t>ekanik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ventilasyon</a:t>
            </a:r>
            <a:r>
              <a:rPr lang="en-US" dirty="0">
                <a:latin typeface="Comic Sans MS" pitchFamily="66" charset="0"/>
              </a:rPr>
              <a:t>, </a:t>
            </a:r>
            <a:endParaRPr lang="tr-TR" dirty="0">
              <a:latin typeface="Comic Sans MS" pitchFamily="66" charset="0"/>
            </a:endParaRPr>
          </a:p>
          <a:p>
            <a:r>
              <a:rPr lang="tr-TR" dirty="0" err="1">
                <a:latin typeface="Comic Sans MS" pitchFamily="66" charset="0"/>
              </a:rPr>
              <a:t>A</a:t>
            </a:r>
            <a:r>
              <a:rPr lang="en-US" dirty="0" err="1">
                <a:latin typeface="Comic Sans MS" pitchFamily="66" charset="0"/>
              </a:rPr>
              <a:t>spirasyon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riski</a:t>
            </a:r>
            <a:r>
              <a:rPr lang="en-US" dirty="0">
                <a:latin typeface="Comic Sans MS" pitchFamily="66" charset="0"/>
              </a:rPr>
              <a:t>, </a:t>
            </a:r>
            <a:endParaRPr lang="tr-TR" dirty="0">
              <a:latin typeface="Comic Sans MS" pitchFamily="66" charset="0"/>
            </a:endParaRPr>
          </a:p>
          <a:p>
            <a:r>
              <a:rPr lang="tr-TR" dirty="0">
                <a:latin typeface="Comic Sans MS" pitchFamily="66" charset="0"/>
              </a:rPr>
              <a:t>P</a:t>
            </a:r>
            <a:r>
              <a:rPr lang="en-US" dirty="0" err="1">
                <a:latin typeface="Comic Sans MS" pitchFamily="66" charset="0"/>
              </a:rPr>
              <a:t>ost-operatif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dönemde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olma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gibi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nedenlerden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dolayı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ağız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yoluyla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beslenemeyebilir</a:t>
            </a:r>
            <a:r>
              <a:rPr lang="tr-TR" dirty="0">
                <a:latin typeface="Comic Sans MS" pitchFamily="66" charset="0"/>
              </a:rPr>
              <a:t>.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5AF1D94-7BF6-4F03-BB85-B99784467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3399"/>
                </a:solidFill>
                <a:latin typeface="Comic Sans MS" pitchFamily="66" charset="0"/>
              </a:rPr>
              <a:t>ENTERAL BESLENME</a:t>
            </a:r>
            <a:endParaRPr lang="en-US" sz="36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>
                <a:latin typeface="Comic Sans MS" pitchFamily="66" charset="0"/>
              </a:rPr>
              <a:t>ESPEN </a:t>
            </a:r>
            <a:r>
              <a:rPr lang="tr-TR" sz="2400" dirty="0">
                <a:latin typeface="Comic Sans MS" pitchFamily="66" charset="0"/>
              </a:rPr>
              <a:t>(Avrupa klinik ve metabolizma derneği) </a:t>
            </a:r>
            <a:r>
              <a:rPr lang="tr-TR" dirty="0">
                <a:latin typeface="Comic Sans MS" pitchFamily="66" charset="0"/>
              </a:rPr>
              <a:t>ve KEPAN tarafından yayınlanan enteral nütrisyon rehberine göre, </a:t>
            </a:r>
            <a:r>
              <a:rPr lang="tr-TR" sz="3600" u="sng" dirty="0">
                <a:latin typeface="Comic Sans MS" pitchFamily="66" charset="0"/>
              </a:rPr>
              <a:t>3</a:t>
            </a:r>
            <a:r>
              <a:rPr lang="tr-TR" u="sng" dirty="0">
                <a:latin typeface="Comic Sans MS" pitchFamily="66" charset="0"/>
              </a:rPr>
              <a:t> gün  içinde </a:t>
            </a:r>
            <a:r>
              <a:rPr lang="tr-TR" dirty="0">
                <a:latin typeface="Comic Sans MS" pitchFamily="66" charset="0"/>
              </a:rPr>
              <a:t>ağızdan tam doz nütrisyona başlanması beklenmeyen tüm yoğun bakım hastalarında enteral nütrisyon verilme endikasyonu vardır</a:t>
            </a:r>
            <a:r>
              <a:rPr lang="tr-TR" dirty="0"/>
              <a:t>.</a:t>
            </a:r>
            <a:endParaRPr lang="en-US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42E6416-65EC-4265-8608-BE06DC556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650085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FF3399"/>
                </a:solidFill>
                <a:latin typeface="Comic Sans MS" pitchFamily="66" charset="0"/>
              </a:rPr>
              <a:t>GASTROİNTESTİNAL KOMPLİKASYONLARI</a:t>
            </a:r>
            <a:endParaRPr lang="en-US" sz="36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Abdominal distansiyon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Bulantı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Kusma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Abdominal kramplar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Özefageal reflü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Diyare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Malabsorbsiyon 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Gastro intestinal kanama </a:t>
            </a:r>
          </a:p>
          <a:p>
            <a:pPr marL="274320" indent="-274320">
              <a:buClr>
                <a:srgbClr val="FF3399"/>
              </a:buClr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</a:rPr>
              <a:t>İleus </a:t>
            </a:r>
          </a:p>
          <a:p>
            <a:endParaRPr lang="en-US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2DDF115-9BE2-4631-82E9-CABEAF9B9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320040"/>
            <a:ext cx="65722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FF3399"/>
                </a:solidFill>
                <a:latin typeface="Comic Sans MS" pitchFamily="66" charset="0"/>
              </a:rPr>
              <a:t>TEB’in TPB’ye üstünlükleri</a:t>
            </a:r>
            <a:endParaRPr lang="en-US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tr-TR" dirty="0">
                <a:latin typeface="Comic Sans MS" pitchFamily="66" charset="0"/>
              </a:rPr>
              <a:t>Gastrointestinal mukozal atrofiyi önleme</a:t>
            </a:r>
          </a:p>
          <a:p>
            <a:pPr marL="514350" indent="-514350">
              <a:buAutoNum type="arabicPeriod"/>
            </a:pPr>
            <a:r>
              <a:rPr lang="tr-TR" dirty="0">
                <a:latin typeface="Comic Sans MS" pitchFamily="66" charset="0"/>
              </a:rPr>
              <a:t>İmmün sistem bütünlüğünü sürdürme</a:t>
            </a:r>
          </a:p>
          <a:p>
            <a:pPr marL="514350" indent="-514350">
              <a:buAutoNum type="arabicPeriod"/>
            </a:pPr>
            <a:r>
              <a:rPr lang="tr-TR" dirty="0">
                <a:latin typeface="Comic Sans MS" pitchFamily="66" charset="0"/>
              </a:rPr>
              <a:t>Sindirim sistemi florasını koruma</a:t>
            </a:r>
          </a:p>
          <a:p>
            <a:pPr marL="514350" indent="-514350">
              <a:buAutoNum type="arabicPeriod"/>
            </a:pPr>
            <a:r>
              <a:rPr lang="tr-TR" dirty="0">
                <a:latin typeface="Comic Sans MS" pitchFamily="66" charset="0"/>
              </a:rPr>
              <a:t>İntestinal PH dengesini düzeltme ve böylece bakteriyel büyümeyi önleme</a:t>
            </a:r>
          </a:p>
          <a:p>
            <a:pPr marL="514350" indent="-514350">
              <a:buAutoNum type="arabicPeriod"/>
            </a:pPr>
            <a:r>
              <a:rPr lang="tr-TR" dirty="0">
                <a:latin typeface="Comic Sans MS" pitchFamily="66" charset="0"/>
              </a:rPr>
              <a:t>Enfeksiyon ve organ yetmezliği riskini azaltma</a:t>
            </a:r>
          </a:p>
          <a:p>
            <a:pPr marL="514350" indent="-514350">
              <a:buAutoNum type="arabicPeriod"/>
            </a:pPr>
            <a:r>
              <a:rPr lang="tr-TR" dirty="0">
                <a:latin typeface="Comic Sans MS" pitchFamily="66" charset="0"/>
              </a:rPr>
              <a:t>Ucuz maliyet</a:t>
            </a:r>
          </a:p>
          <a:p>
            <a:pPr marL="514350" indent="-514350">
              <a:buAutoNum type="arabicPeriod"/>
            </a:pPr>
            <a:r>
              <a:rPr lang="tr-TR" dirty="0">
                <a:latin typeface="Comic Sans MS" pitchFamily="66" charset="0"/>
              </a:rPr>
              <a:t>Kolay uygulama tekniği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537BA04-B062-4557-AC95-D45A3B64A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0"/>
            <a:ext cx="6338910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/>
            </a:r>
            <a:br>
              <a:rPr lang="tr-TR" sz="3600" b="1" dirty="0">
                <a:solidFill>
                  <a:srgbClr val="FF0000"/>
                </a:solidFill>
              </a:rPr>
            </a:br>
            <a:r>
              <a:rPr lang="tr-TR" sz="3600" b="1" dirty="0">
                <a:solidFill>
                  <a:srgbClr val="FF0000"/>
                </a:solidFill>
              </a:rPr>
              <a:t/>
            </a:r>
            <a:br>
              <a:rPr lang="tr-TR" sz="3600" b="1" dirty="0">
                <a:solidFill>
                  <a:srgbClr val="FF0000"/>
                </a:solidFill>
              </a:rPr>
            </a:b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b="1" dirty="0">
                <a:solidFill>
                  <a:srgbClr val="FF3399"/>
                </a:solidFill>
                <a:latin typeface="Comic Sans MS" pitchFamily="66" charset="0"/>
              </a:rPr>
              <a:t>DİKKAT EDİLMESİ GEREKEN NOKTALAR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3399"/>
              </a:buClr>
              <a:defRPr/>
            </a:pPr>
            <a:endParaRPr lang="tr-TR" dirty="0">
              <a:latin typeface="Comic Sans MS" pitchFamily="66" charset="0"/>
            </a:endParaRPr>
          </a:p>
          <a:p>
            <a:pPr>
              <a:buClr>
                <a:srgbClr val="FF3399"/>
              </a:buClr>
              <a:defRPr/>
            </a:pPr>
            <a:r>
              <a:rPr lang="tr-TR" dirty="0">
                <a:latin typeface="Comic Sans MS" pitchFamily="66" charset="0"/>
              </a:rPr>
              <a:t>Beslenme tüplerinin yerinde olup olmadığı </a:t>
            </a:r>
            <a:r>
              <a:rPr lang="tr-TR" u="sng" dirty="0">
                <a:latin typeface="Comic Sans MS" pitchFamily="66" charset="0"/>
              </a:rPr>
              <a:t>kontrol edilmeli</a:t>
            </a:r>
            <a:r>
              <a:rPr lang="tr-TR" dirty="0">
                <a:latin typeface="Comic Sans MS" pitchFamily="66" charset="0"/>
              </a:rPr>
              <a:t>,</a:t>
            </a:r>
          </a:p>
          <a:p>
            <a:pPr>
              <a:buClr>
                <a:srgbClr val="FF3399"/>
              </a:buClr>
              <a:defRPr/>
            </a:pPr>
            <a:r>
              <a:rPr lang="tr-TR" dirty="0">
                <a:latin typeface="Comic Sans MS" pitchFamily="66" charset="0"/>
              </a:rPr>
              <a:t>Nazogastrik tüp tespitinde </a:t>
            </a:r>
            <a:r>
              <a:rPr lang="tr-TR" u="sng" dirty="0">
                <a:latin typeface="Comic Sans MS" pitchFamily="66" charset="0"/>
              </a:rPr>
              <a:t>hipoallerjik bant </a:t>
            </a:r>
            <a:r>
              <a:rPr lang="tr-TR" dirty="0">
                <a:latin typeface="Comic Sans MS" pitchFamily="66" charset="0"/>
              </a:rPr>
              <a:t>kullanılmalı,</a:t>
            </a:r>
          </a:p>
          <a:p>
            <a:pPr>
              <a:buClr>
                <a:srgbClr val="FF3399"/>
              </a:buClr>
              <a:defRPr/>
            </a:pPr>
            <a:r>
              <a:rPr lang="tr-TR" dirty="0">
                <a:latin typeface="Comic Sans MS" pitchFamily="66" charset="0"/>
              </a:rPr>
              <a:t>Düzenli bir </a:t>
            </a:r>
            <a:r>
              <a:rPr lang="tr-TR" u="sng" dirty="0">
                <a:latin typeface="Comic Sans MS" pitchFamily="66" charset="0"/>
              </a:rPr>
              <a:t>ağız bakımı </a:t>
            </a:r>
            <a:r>
              <a:rPr lang="tr-TR" dirty="0">
                <a:latin typeface="Comic Sans MS" pitchFamily="66" charset="0"/>
              </a:rPr>
              <a:t>uygulanmalı,</a:t>
            </a:r>
          </a:p>
          <a:p>
            <a:pPr>
              <a:buClr>
                <a:srgbClr val="FF3399"/>
              </a:buClr>
              <a:defRPr/>
            </a:pPr>
            <a:r>
              <a:rPr lang="tr-TR" dirty="0">
                <a:latin typeface="Comic Sans MS" pitchFamily="66" charset="0"/>
              </a:rPr>
              <a:t>Beslenme tüplerinin tıkanması önlenmeli,</a:t>
            </a:r>
          </a:p>
          <a:p>
            <a:endParaRPr lang="en-US" dirty="0"/>
          </a:p>
        </p:txBody>
      </p:sp>
      <p:pic>
        <p:nvPicPr>
          <p:cNvPr id="4" name="Picture 5" descr="C:\Users\NURSEN\Desktop\dikkat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0"/>
            <a:ext cx="1571604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46F4928C-6EA6-4943-9C69-F95848C52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320040"/>
            <a:ext cx="6338910" cy="11430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3399"/>
                </a:solidFill>
                <a:latin typeface="Comic Sans MS" pitchFamily="66" charset="0"/>
              </a:rPr>
              <a:t>DİKKAT EDİLMESİ GEREKEN NOKTALAR</a:t>
            </a:r>
            <a:endParaRPr lang="en-US" sz="32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3114"/>
          </a:xfrm>
        </p:spPr>
        <p:txBody>
          <a:bodyPr/>
          <a:lstStyle/>
          <a:p>
            <a:pPr>
              <a:buClr>
                <a:srgbClr val="FF3399"/>
              </a:buClr>
            </a:pPr>
            <a:r>
              <a:rPr lang="tr-TR" dirty="0">
                <a:latin typeface="Comic Sans MS" pitchFamily="66" charset="0"/>
              </a:rPr>
              <a:t>Gastrostomi/jejunostomi yeri çevresindeki cilt her gün </a:t>
            </a:r>
            <a:r>
              <a:rPr lang="tr-TR" u="sng" dirty="0">
                <a:latin typeface="Comic Sans MS" pitchFamily="66" charset="0"/>
              </a:rPr>
              <a:t>kızarıklık</a:t>
            </a:r>
            <a:r>
              <a:rPr lang="tr-TR" dirty="0">
                <a:latin typeface="Comic Sans MS" pitchFamily="66" charset="0"/>
              </a:rPr>
              <a:t>, </a:t>
            </a:r>
            <a:r>
              <a:rPr lang="tr-TR" u="sng" dirty="0">
                <a:latin typeface="Comic Sans MS" pitchFamily="66" charset="0"/>
              </a:rPr>
              <a:t>akıntı</a:t>
            </a:r>
            <a:r>
              <a:rPr lang="tr-TR" dirty="0">
                <a:latin typeface="Comic Sans MS" pitchFamily="66" charset="0"/>
              </a:rPr>
              <a:t> yada </a:t>
            </a:r>
            <a:r>
              <a:rPr lang="tr-TR" u="sng" dirty="0">
                <a:latin typeface="Comic Sans MS" pitchFamily="66" charset="0"/>
              </a:rPr>
              <a:t>tahriş</a:t>
            </a:r>
            <a:r>
              <a:rPr lang="tr-TR" dirty="0">
                <a:latin typeface="Comic Sans MS" pitchFamily="66" charset="0"/>
              </a:rPr>
              <a:t> yönünden değerlendirilmeli,</a:t>
            </a:r>
          </a:p>
          <a:p>
            <a:endParaRPr lang="en-US" dirty="0"/>
          </a:p>
        </p:txBody>
      </p:sp>
      <p:pic>
        <p:nvPicPr>
          <p:cNvPr id="1030" name="Picture 6" descr="http://www.ichastaliklaridergisi.org/managete/fu_folder/2010-04/images/2010-17-4-257-267-Resim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143248"/>
            <a:ext cx="4086205" cy="3525684"/>
          </a:xfrm>
          <a:prstGeom prst="rect">
            <a:avLst/>
          </a:prstGeom>
          <a:noFill/>
        </p:spPr>
      </p:pic>
      <p:pic>
        <p:nvPicPr>
          <p:cNvPr id="5" name="Picture 5" descr="C:\Users\NURSEN\Desktop\dikkat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0"/>
            <a:ext cx="1571604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97ABCB2F-5DD7-4132-BE28-100991DCA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1133</TotalTime>
  <Words>443</Words>
  <Application>Microsoft Office PowerPoint</Application>
  <PresentationFormat>On-screen Show (4:3)</PresentationFormat>
  <Paragraphs>83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ENTERAL BESLENME VE NAZOGASTRİK (TÜP) SONDA UYGULAMASI</vt:lpstr>
      <vt:lpstr>ENTERAL BESLENME</vt:lpstr>
      <vt:lpstr>ENTERAL BESLENME</vt:lpstr>
      <vt:lpstr>ENTERAL BESLENME</vt:lpstr>
      <vt:lpstr>ENTERAL BESLENME</vt:lpstr>
      <vt:lpstr>GASTROİNTESTİNAL KOMPLİKASYONLARI</vt:lpstr>
      <vt:lpstr>TEB’in TPB’ye üstünlükleri</vt:lpstr>
      <vt:lpstr>    DİKKAT EDİLMESİ GEREKEN NOKTALAR </vt:lpstr>
      <vt:lpstr>DİKKAT EDİLMESİ GEREKEN NOKTALAR</vt:lpstr>
      <vt:lpstr>DİKKAT EDİLMESİ GEREKEN NOKTALAR</vt:lpstr>
      <vt:lpstr>DİKKAT EDİLMESİ GEREKEN NOKTALAR</vt:lpstr>
      <vt:lpstr>DİKKAT EDİLMESİ GEREKEN NOKTALAR</vt:lpstr>
      <vt:lpstr>ENTERAL NÜTRİSYONUN VERİLME  YOLLARI</vt:lpstr>
      <vt:lpstr>PowerPoint Presentation</vt:lpstr>
      <vt:lpstr>Nazogastrik Sonda Uygulama Tekniği </vt:lpstr>
      <vt:lpstr>Nazogastrik Sonda Uygulama Tekniği </vt:lpstr>
      <vt:lpstr>Nazogastrik Sonda Uygulama Tekniği </vt:lpstr>
      <vt:lpstr>Nazogastrik Sonda Uygulama Tekniği </vt:lpstr>
      <vt:lpstr>Nazogastrik Sonda Uygulama Tekniği </vt:lpstr>
      <vt:lpstr>Nazogastrik Sonda Uygulama Tekniği </vt:lpstr>
      <vt:lpstr>Nazogastrik Sonda Uygulama Tekniği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ENTERAL BESLENME</dc:title>
  <dc:creator>amergency003</dc:creator>
  <cp:lastModifiedBy>HIS1222GYBHm</cp:lastModifiedBy>
  <cp:revision>126</cp:revision>
  <dcterms:created xsi:type="dcterms:W3CDTF">2016-11-30T08:20:34Z</dcterms:created>
  <dcterms:modified xsi:type="dcterms:W3CDTF">2023-08-24T12:03:49Z</dcterms:modified>
</cp:coreProperties>
</file>