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8" r:id="rId2"/>
    <p:sldId id="260" r:id="rId3"/>
    <p:sldId id="270"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305" r:id="rId39"/>
    <p:sldId id="306" r:id="rId40"/>
    <p:sldId id="307" r:id="rId41"/>
    <p:sldId id="308" r:id="rId42"/>
    <p:sldId id="309" r:id="rId43"/>
    <p:sldId id="310" r:id="rId44"/>
    <p:sldId id="311" r:id="rId45"/>
    <p:sldId id="313"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2774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2367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62155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30549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3658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08598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9493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1968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44903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26563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7532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4/10/2025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74018459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NAZOKOMİYAL PNÖMONİNİN ÖNLENMESİ</a:t>
            </a:r>
            <a:endParaRPr lang="en-US" dirty="0"/>
          </a:p>
        </p:txBody>
      </p:sp>
      <p:sp>
        <p:nvSpPr>
          <p:cNvPr id="4" name="Subtitle 3"/>
          <p:cNvSpPr>
            <a:spLocks noGrp="1"/>
          </p:cNvSpPr>
          <p:nvPr>
            <p:ph type="subTitle" idx="1"/>
          </p:nvPr>
        </p:nvSpPr>
        <p:spPr>
          <a:xfrm>
            <a:off x="685800" y="3886200"/>
            <a:ext cx="7467600" cy="1752600"/>
          </a:xfrm>
        </p:spPr>
        <p:txBody>
          <a:bodyPr>
            <a:normAutofit fontScale="92500"/>
          </a:bodyPr>
          <a:lstStyle/>
          <a:p>
            <a:r>
              <a:rPr lang="tr-TR" b="1" dirty="0">
                <a:solidFill>
                  <a:schemeClr val="tx1"/>
                </a:solidFill>
              </a:rPr>
              <a:t>YAKINDOĞU ÜNİVERSİTESİ HASTANESİ   ENFEKSİYON KONTROL </a:t>
            </a:r>
            <a:r>
              <a:rPr lang="tr-TR" b="1" dirty="0" smtClean="0">
                <a:solidFill>
                  <a:schemeClr val="tx1"/>
                </a:solidFill>
              </a:rPr>
              <a:t>SORUMLU HEMŞİRESİ</a:t>
            </a:r>
            <a:endParaRPr lang="tr-TR" b="1" dirty="0" smtClean="0">
              <a:solidFill>
                <a:schemeClr val="tx1"/>
              </a:solidFill>
            </a:endParaRPr>
          </a:p>
          <a:p>
            <a:r>
              <a:rPr lang="tr-TR" b="1" dirty="0" smtClean="0">
                <a:solidFill>
                  <a:schemeClr val="tx1"/>
                </a:solidFill>
              </a:rPr>
              <a:t>IŞILAY BOYACIOĞLU</a:t>
            </a:r>
            <a:endParaRPr lang="tr-TR" b="1" dirty="0">
              <a:solidFill>
                <a:schemeClr val="tx1"/>
              </a:solidFill>
            </a:endParaRPr>
          </a:p>
        </p:txBody>
      </p:sp>
      <p:pic>
        <p:nvPicPr>
          <p:cNvPr id="5" name="Picture 4" descr="C:\Users\NEUHISQ1\Desktop\NEU Hospital Logo (2).png"/>
          <p:cNvPicPr>
            <a:picLocks noChangeAspect="1" noChangeArrowheads="1"/>
          </p:cNvPicPr>
          <p:nvPr/>
        </p:nvPicPr>
        <p:blipFill>
          <a:blip r:embed="rId2"/>
          <a:srcRect/>
          <a:stretch>
            <a:fillRect/>
          </a:stretch>
        </p:blipFill>
        <p:spPr bwMode="auto">
          <a:xfrm>
            <a:off x="6516216" y="1340768"/>
            <a:ext cx="2304256" cy="576064"/>
          </a:xfrm>
          <a:prstGeom prst="rect">
            <a:avLst/>
          </a:prstGeom>
          <a:noFill/>
        </p:spPr>
      </p:pic>
    </p:spTree>
    <p:extLst>
      <p:ext uri="{BB962C8B-B14F-4D97-AF65-F5344CB8AC3E}">
        <p14:creationId xmlns:p14="http://schemas.microsoft.com/office/powerpoint/2010/main" val="5082710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Autofit/>
          </a:bodyPr>
          <a:lstStyle/>
          <a:p>
            <a:r>
              <a:rPr lang="tr-TR" sz="3600" dirty="0">
                <a:latin typeface="Times New Roman" pitchFamily="16" charset="0"/>
              </a:rPr>
              <a:t>Nozokomiyal Pnömoni (NP) Risk Faktörleri</a:t>
            </a:r>
            <a:br>
              <a:rPr lang="tr-TR" sz="3600" dirty="0">
                <a:latin typeface="Times New Roman" pitchFamily="16" charset="0"/>
              </a:rPr>
            </a:br>
            <a:endParaRPr lang="en-US" sz="3600" dirty="0"/>
          </a:p>
        </p:txBody>
      </p:sp>
      <p:sp>
        <p:nvSpPr>
          <p:cNvPr id="3" name="Content Placeholder 2"/>
          <p:cNvSpPr>
            <a:spLocks noGrp="1"/>
          </p:cNvSpPr>
          <p:nvPr>
            <p:ph idx="1"/>
          </p:nvPr>
        </p:nvSpPr>
        <p:spPr/>
        <p:txBody>
          <a:bodyPr/>
          <a:lstStyle/>
          <a:p>
            <a:pPr>
              <a:lnSpc>
                <a:spcPts val="3363"/>
              </a:lnSpc>
              <a:spcBef>
                <a:spcPts val="700"/>
              </a:spcBef>
              <a:buFont typeface="Arial" charset="0"/>
              <a:buChar char="•"/>
            </a:pPr>
            <a:r>
              <a:rPr lang="tr-TR" sz="2800" dirty="0">
                <a:solidFill>
                  <a:srgbClr val="000000"/>
                </a:solidFill>
                <a:latin typeface="Times New Roman" pitchFamily="16" charset="0"/>
              </a:rPr>
              <a:t>Orofaringeal/trakeal kolonizasyon</a:t>
            </a:r>
          </a:p>
          <a:p>
            <a:pPr>
              <a:lnSpc>
                <a:spcPts val="3363"/>
              </a:lnSpc>
              <a:spcBef>
                <a:spcPts val="700"/>
              </a:spcBef>
              <a:buFont typeface="Arial" charset="0"/>
              <a:buChar char="•"/>
            </a:pPr>
            <a:r>
              <a:rPr lang="tr-TR" sz="2800" dirty="0">
                <a:solidFill>
                  <a:srgbClr val="000000"/>
                </a:solidFill>
                <a:latin typeface="Times New Roman" pitchFamily="16" charset="0"/>
              </a:rPr>
              <a:t>Gastrik kolonizasyon</a:t>
            </a:r>
          </a:p>
          <a:p>
            <a:pPr lvl="1">
              <a:lnSpc>
                <a:spcPts val="3363"/>
              </a:lnSpc>
              <a:spcBef>
                <a:spcPts val="600"/>
              </a:spcBef>
              <a:buFont typeface="Arial" charset="0"/>
              <a:buChar char="–"/>
            </a:pPr>
            <a:r>
              <a:rPr lang="tr-TR" sz="2400" dirty="0">
                <a:solidFill>
                  <a:srgbClr val="000000"/>
                </a:solidFill>
                <a:latin typeface="Times New Roman" pitchFamily="16" charset="0"/>
              </a:rPr>
              <a:t>H</a:t>
            </a:r>
            <a:r>
              <a:rPr lang="tr-TR" sz="2400" baseline="-25000" dirty="0">
                <a:solidFill>
                  <a:srgbClr val="000000"/>
                </a:solidFill>
                <a:latin typeface="Times New Roman" pitchFamily="16" charset="0"/>
              </a:rPr>
              <a:t>2</a:t>
            </a:r>
            <a:r>
              <a:rPr lang="tr-TR" sz="2400" dirty="0">
                <a:solidFill>
                  <a:srgbClr val="000000"/>
                </a:solidFill>
                <a:latin typeface="Times New Roman" pitchFamily="16" charset="0"/>
              </a:rPr>
              <a:t>-reseptör antagonistleri, antasidler, proton pompa inhibitörleri ile stres ülseri profilaksisi gastrik kolonizasyonu arttırır.</a:t>
            </a:r>
          </a:p>
          <a:p>
            <a:pPr lvl="1">
              <a:lnSpc>
                <a:spcPts val="3363"/>
              </a:lnSpc>
              <a:spcBef>
                <a:spcPts val="600"/>
              </a:spcBef>
              <a:buFont typeface="Arial" charset="0"/>
              <a:buChar char="–"/>
            </a:pPr>
            <a:r>
              <a:rPr lang="tr-TR" sz="2400" dirty="0">
                <a:solidFill>
                  <a:srgbClr val="000000"/>
                </a:solidFill>
                <a:latin typeface="Times New Roman" pitchFamily="16" charset="0"/>
              </a:rPr>
              <a:t>Sukralfat stres ülseri profilaksisinde yeterince etkin değil</a:t>
            </a:r>
          </a:p>
          <a:p>
            <a:pPr lvl="1">
              <a:lnSpc>
                <a:spcPts val="3363"/>
              </a:lnSpc>
              <a:spcBef>
                <a:spcPts val="600"/>
              </a:spcBef>
              <a:buFont typeface="Arial" charset="0"/>
              <a:buChar char="–"/>
            </a:pPr>
            <a:r>
              <a:rPr lang="tr-TR" sz="2400" dirty="0">
                <a:solidFill>
                  <a:srgbClr val="000000"/>
                </a:solidFill>
                <a:latin typeface="Times New Roman" pitchFamily="16" charset="0"/>
              </a:rPr>
              <a:t>Sürekli enteral beslenme mide pH’sında artışa neden olur.</a:t>
            </a:r>
          </a:p>
          <a:p>
            <a:endParaRPr lang="en-US" dirty="0"/>
          </a:p>
        </p:txBody>
      </p:sp>
    </p:spTree>
    <p:extLst>
      <p:ext uri="{BB962C8B-B14F-4D97-AF65-F5344CB8AC3E}">
        <p14:creationId xmlns:p14="http://schemas.microsoft.com/office/powerpoint/2010/main" val="3602032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pitchFamily="16" charset="0"/>
              </a:rPr>
              <a:t>Nozokomiyal Pnömoni (NP) Risk Faktörleri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normAutofit/>
          </a:bodyPr>
          <a:lstStyle/>
          <a:p>
            <a:pPr>
              <a:lnSpc>
                <a:spcPts val="3363"/>
              </a:lnSpc>
              <a:spcBef>
                <a:spcPts val="700"/>
              </a:spcBef>
              <a:buFont typeface="Arial" charset="0"/>
              <a:buChar char="•"/>
            </a:pPr>
            <a:r>
              <a:rPr lang="tr-TR" sz="2200" dirty="0">
                <a:solidFill>
                  <a:srgbClr val="000000"/>
                </a:solidFill>
                <a:latin typeface="Times New Roman" pitchFamily="16" charset="0"/>
              </a:rPr>
              <a:t>Orofaringeal/gastrik floranın ve nazal sinüs sekresyonlarının aspirasyonu</a:t>
            </a:r>
          </a:p>
          <a:p>
            <a:pPr lvl="1">
              <a:lnSpc>
                <a:spcPts val="3363"/>
              </a:lnSpc>
              <a:spcBef>
                <a:spcPts val="600"/>
              </a:spcBef>
              <a:buFont typeface="Arial" charset="0"/>
              <a:buChar char="–"/>
            </a:pPr>
            <a:r>
              <a:rPr lang="tr-TR" sz="2200" dirty="0">
                <a:solidFill>
                  <a:srgbClr val="000000"/>
                </a:solidFill>
                <a:latin typeface="Times New Roman" pitchFamily="16" charset="0"/>
              </a:rPr>
              <a:t>Bilinç bulanıklığı</a:t>
            </a:r>
          </a:p>
          <a:p>
            <a:pPr lvl="1">
              <a:lnSpc>
                <a:spcPts val="3363"/>
              </a:lnSpc>
              <a:spcBef>
                <a:spcPts val="600"/>
              </a:spcBef>
              <a:buFont typeface="Arial" charset="0"/>
              <a:buChar char="–"/>
            </a:pPr>
            <a:r>
              <a:rPr lang="tr-TR" sz="2200" dirty="0">
                <a:solidFill>
                  <a:srgbClr val="000000"/>
                </a:solidFill>
                <a:latin typeface="Times New Roman" pitchFamily="16" charset="0"/>
              </a:rPr>
              <a:t>Disfaji (nörolojik veya özefageal bozukluk)</a:t>
            </a:r>
          </a:p>
          <a:p>
            <a:pPr lvl="1">
              <a:lnSpc>
                <a:spcPts val="3363"/>
              </a:lnSpc>
              <a:spcBef>
                <a:spcPts val="600"/>
              </a:spcBef>
              <a:buFont typeface="Arial" charset="0"/>
              <a:buChar char="–"/>
            </a:pPr>
            <a:r>
              <a:rPr lang="tr-TR" sz="2200" dirty="0">
                <a:solidFill>
                  <a:srgbClr val="000000"/>
                </a:solidFill>
                <a:latin typeface="Times New Roman" pitchFamily="16" charset="0"/>
              </a:rPr>
              <a:t>Endotrakeal entübasyon</a:t>
            </a:r>
          </a:p>
          <a:p>
            <a:pPr lvl="1">
              <a:lnSpc>
                <a:spcPts val="3363"/>
              </a:lnSpc>
              <a:spcBef>
                <a:spcPts val="600"/>
              </a:spcBef>
              <a:buFont typeface="Arial" charset="0"/>
              <a:buChar char="–"/>
            </a:pPr>
            <a:r>
              <a:rPr lang="tr-TR" sz="2200" dirty="0">
                <a:solidFill>
                  <a:srgbClr val="000000"/>
                </a:solidFill>
                <a:latin typeface="Times New Roman" pitchFamily="16" charset="0"/>
              </a:rPr>
              <a:t>Trakeotomi</a:t>
            </a:r>
          </a:p>
          <a:p>
            <a:pPr lvl="1">
              <a:lnSpc>
                <a:spcPts val="3363"/>
              </a:lnSpc>
              <a:spcBef>
                <a:spcPts val="600"/>
              </a:spcBef>
              <a:buFont typeface="Arial" charset="0"/>
              <a:buChar char="–"/>
            </a:pPr>
            <a:r>
              <a:rPr lang="tr-TR" sz="2200" dirty="0">
                <a:solidFill>
                  <a:srgbClr val="000000"/>
                </a:solidFill>
                <a:latin typeface="Times New Roman" pitchFamily="16" charset="0"/>
              </a:rPr>
              <a:t>Enteral beslenme tüpü (nazo veya orogastrik) yerleştirilmesi</a:t>
            </a:r>
          </a:p>
          <a:p>
            <a:pPr lvl="1">
              <a:lnSpc>
                <a:spcPts val="3363"/>
              </a:lnSpc>
              <a:spcBef>
                <a:spcPts val="600"/>
              </a:spcBef>
              <a:buFont typeface="Arial" charset="0"/>
              <a:buChar char="–"/>
            </a:pPr>
            <a:r>
              <a:rPr lang="tr-TR" sz="2200" dirty="0">
                <a:solidFill>
                  <a:srgbClr val="000000"/>
                </a:solidFill>
                <a:latin typeface="Times New Roman" pitchFamily="16" charset="0"/>
              </a:rPr>
              <a:t>Enteral beslenme</a:t>
            </a:r>
          </a:p>
          <a:p>
            <a:pPr lvl="1">
              <a:lnSpc>
                <a:spcPts val="3363"/>
              </a:lnSpc>
              <a:spcBef>
                <a:spcPts val="600"/>
              </a:spcBef>
              <a:buFont typeface="Arial" charset="0"/>
              <a:buChar char="–"/>
            </a:pPr>
            <a:r>
              <a:rPr lang="tr-TR" sz="2200" dirty="0">
                <a:solidFill>
                  <a:srgbClr val="000000"/>
                </a:solidFill>
                <a:latin typeface="Times New Roman" pitchFamily="16" charset="0"/>
              </a:rPr>
              <a:t>Hastanın yatış pozisyonu</a:t>
            </a:r>
          </a:p>
          <a:p>
            <a:endParaRPr lang="en-US" dirty="0"/>
          </a:p>
        </p:txBody>
      </p:sp>
    </p:spTree>
    <p:extLst>
      <p:ext uri="{BB962C8B-B14F-4D97-AF65-F5344CB8AC3E}">
        <p14:creationId xmlns:p14="http://schemas.microsoft.com/office/powerpoint/2010/main" val="2633765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pitchFamily="16" charset="0"/>
              </a:rPr>
              <a:t>Nozokomiyal Pnömoni (NP) Risk Faktörleri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lstStyle/>
          <a:p>
            <a:pPr>
              <a:spcBef>
                <a:spcPts val="700"/>
              </a:spcBef>
              <a:buFont typeface="Arial" charset="0"/>
              <a:buChar char="•"/>
            </a:pPr>
            <a:r>
              <a:rPr lang="tr-TR" sz="2800" dirty="0">
                <a:solidFill>
                  <a:srgbClr val="000000"/>
                </a:solidFill>
                <a:latin typeface="Times New Roman" pitchFamily="16" charset="0"/>
              </a:rPr>
              <a:t>Mekanik ventilasyon/endotrakeal entübasyon</a:t>
            </a:r>
          </a:p>
          <a:p>
            <a:pPr lvl="1">
              <a:spcBef>
                <a:spcPts val="600"/>
              </a:spcBef>
              <a:buFont typeface="Arial" charset="0"/>
              <a:buChar char="–"/>
            </a:pPr>
            <a:r>
              <a:rPr lang="tr-TR" dirty="0">
                <a:solidFill>
                  <a:srgbClr val="000000"/>
                </a:solidFill>
                <a:latin typeface="Times New Roman" pitchFamily="16" charset="0"/>
              </a:rPr>
              <a:t>Orofarinkste kolonize mikroorganizmaların aşağı itilmesi</a:t>
            </a:r>
          </a:p>
          <a:p>
            <a:pPr lvl="1">
              <a:spcBef>
                <a:spcPts val="600"/>
              </a:spcBef>
              <a:buFont typeface="Arial" charset="0"/>
              <a:buChar char="–"/>
            </a:pPr>
            <a:r>
              <a:rPr lang="tr-TR" dirty="0">
                <a:solidFill>
                  <a:srgbClr val="000000"/>
                </a:solidFill>
                <a:latin typeface="Times New Roman" pitchFamily="16" charset="0"/>
              </a:rPr>
              <a:t>Altta yatan ağır hastalık</a:t>
            </a:r>
          </a:p>
          <a:p>
            <a:pPr lvl="1">
              <a:spcBef>
                <a:spcPts val="600"/>
              </a:spcBef>
              <a:buFont typeface="Arial" charset="0"/>
              <a:buChar char="–"/>
            </a:pPr>
            <a:r>
              <a:rPr lang="tr-TR" dirty="0">
                <a:solidFill>
                  <a:srgbClr val="000000"/>
                </a:solidFill>
                <a:latin typeface="Times New Roman" pitchFamily="16" charset="0"/>
              </a:rPr>
              <a:t>Bakterilerin endotrakeal tüp yüzeyine yapışması</a:t>
            </a:r>
          </a:p>
          <a:p>
            <a:pPr lvl="1">
              <a:spcBef>
                <a:spcPts val="600"/>
              </a:spcBef>
              <a:buFont typeface="Arial" charset="0"/>
              <a:buChar char="–"/>
            </a:pPr>
            <a:r>
              <a:rPr lang="tr-TR" dirty="0">
                <a:solidFill>
                  <a:srgbClr val="000000"/>
                </a:solidFill>
                <a:latin typeface="Times New Roman" pitchFamily="16" charset="0"/>
              </a:rPr>
              <a:t>Re-entübasyon</a:t>
            </a:r>
          </a:p>
          <a:p>
            <a:endParaRPr lang="en-US" dirty="0"/>
          </a:p>
        </p:txBody>
      </p:sp>
    </p:spTree>
    <p:extLst>
      <p:ext uri="{BB962C8B-B14F-4D97-AF65-F5344CB8AC3E}">
        <p14:creationId xmlns:p14="http://schemas.microsoft.com/office/powerpoint/2010/main" val="813889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000" dirty="0">
                <a:latin typeface="Times New Roman" pitchFamily="16" charset="0"/>
              </a:rPr>
              <a:t>Nozokomiyal Pnömoni (NP)  Risk Faktörleri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lstStyle/>
          <a:p>
            <a:pPr>
              <a:lnSpc>
                <a:spcPct val="90000"/>
              </a:lnSpc>
              <a:spcBef>
                <a:spcPts val="700"/>
              </a:spcBef>
              <a:buFont typeface="Arial" charset="0"/>
              <a:buChar char="•"/>
            </a:pPr>
            <a:r>
              <a:rPr lang="tr-TR" sz="2400" dirty="0">
                <a:solidFill>
                  <a:srgbClr val="000000"/>
                </a:solidFill>
                <a:latin typeface="Times New Roman" pitchFamily="16" charset="0"/>
              </a:rPr>
              <a:t>Sağlık personelinin elleri aracılığı ile bulaş</a:t>
            </a:r>
          </a:p>
          <a:p>
            <a:pPr lvl="1">
              <a:lnSpc>
                <a:spcPct val="90000"/>
              </a:lnSpc>
              <a:spcBef>
                <a:spcPts val="600"/>
              </a:spcBef>
              <a:buFont typeface="Arial" charset="0"/>
              <a:buChar char="–"/>
            </a:pPr>
            <a:r>
              <a:rPr lang="tr-TR" sz="2400" dirty="0">
                <a:solidFill>
                  <a:srgbClr val="000000"/>
                </a:solidFill>
                <a:latin typeface="Times New Roman" pitchFamily="16" charset="0"/>
              </a:rPr>
              <a:t>Trakeal aspirasyon</a:t>
            </a:r>
          </a:p>
          <a:p>
            <a:pPr lvl="1">
              <a:lnSpc>
                <a:spcPct val="90000"/>
              </a:lnSpc>
              <a:spcBef>
                <a:spcPts val="600"/>
              </a:spcBef>
              <a:buFont typeface="Arial" charset="0"/>
              <a:buChar char="–"/>
            </a:pPr>
            <a:r>
              <a:rPr lang="tr-TR" sz="2400" dirty="0">
                <a:solidFill>
                  <a:srgbClr val="000000"/>
                </a:solidFill>
                <a:latin typeface="Times New Roman" pitchFamily="16" charset="0"/>
              </a:rPr>
              <a:t>Ventilatör devresi veya endotrakeal tüpün manipülasyonu </a:t>
            </a:r>
          </a:p>
          <a:p>
            <a:pPr>
              <a:lnSpc>
                <a:spcPct val="90000"/>
              </a:lnSpc>
              <a:spcBef>
                <a:spcPts val="700"/>
              </a:spcBef>
              <a:buFont typeface="Arial" charset="0"/>
              <a:buChar char="•"/>
            </a:pPr>
            <a:r>
              <a:rPr lang="tr-TR" sz="2400" dirty="0">
                <a:solidFill>
                  <a:srgbClr val="000000"/>
                </a:solidFill>
                <a:latin typeface="Times New Roman" pitchFamily="16" charset="0"/>
              </a:rPr>
              <a:t>Kontamine olmuş cihaz/malzemelerin kullanımı</a:t>
            </a:r>
          </a:p>
          <a:p>
            <a:pPr lvl="1">
              <a:lnSpc>
                <a:spcPct val="90000"/>
              </a:lnSpc>
              <a:spcBef>
                <a:spcPts val="600"/>
              </a:spcBef>
              <a:buFont typeface="Arial" charset="0"/>
              <a:buChar char="–"/>
            </a:pPr>
            <a:r>
              <a:rPr lang="tr-TR" sz="2400" dirty="0">
                <a:solidFill>
                  <a:srgbClr val="000000"/>
                </a:solidFill>
                <a:latin typeface="Times New Roman" pitchFamily="16" charset="0"/>
              </a:rPr>
              <a:t>Nebulizatör</a:t>
            </a:r>
          </a:p>
          <a:p>
            <a:pPr lvl="1">
              <a:lnSpc>
                <a:spcPct val="90000"/>
              </a:lnSpc>
              <a:spcBef>
                <a:spcPts val="600"/>
              </a:spcBef>
              <a:buFont typeface="Arial" charset="0"/>
              <a:buChar char="–"/>
            </a:pPr>
            <a:r>
              <a:rPr lang="tr-TR" sz="2400" dirty="0">
                <a:solidFill>
                  <a:srgbClr val="000000"/>
                </a:solidFill>
                <a:latin typeface="Times New Roman" pitchFamily="16" charset="0"/>
              </a:rPr>
              <a:t>Endotrakeal tüp</a:t>
            </a:r>
          </a:p>
          <a:p>
            <a:pPr lvl="1">
              <a:lnSpc>
                <a:spcPct val="90000"/>
              </a:lnSpc>
              <a:spcBef>
                <a:spcPts val="600"/>
              </a:spcBef>
              <a:buFont typeface="Arial" charset="0"/>
              <a:buChar char="–"/>
            </a:pPr>
            <a:r>
              <a:rPr lang="tr-TR" sz="2400" dirty="0">
                <a:solidFill>
                  <a:srgbClr val="000000"/>
                </a:solidFill>
                <a:latin typeface="Times New Roman" pitchFamily="16" charset="0"/>
              </a:rPr>
              <a:t>Bronkoskop</a:t>
            </a:r>
          </a:p>
          <a:p>
            <a:pPr lvl="1">
              <a:lnSpc>
                <a:spcPct val="90000"/>
              </a:lnSpc>
              <a:spcBef>
                <a:spcPts val="600"/>
              </a:spcBef>
              <a:buFont typeface="Arial" charset="0"/>
              <a:buChar char="–"/>
            </a:pPr>
            <a:r>
              <a:rPr lang="tr-TR" sz="2400" dirty="0">
                <a:solidFill>
                  <a:srgbClr val="000000"/>
                </a:solidFill>
                <a:latin typeface="Times New Roman" pitchFamily="16" charset="0"/>
              </a:rPr>
              <a:t>Ventilatör devresi</a:t>
            </a:r>
          </a:p>
          <a:p>
            <a:pPr lvl="1">
              <a:lnSpc>
                <a:spcPct val="90000"/>
              </a:lnSpc>
              <a:spcBef>
                <a:spcPts val="600"/>
              </a:spcBef>
              <a:buFont typeface="Arial" charset="0"/>
              <a:buChar char="–"/>
            </a:pPr>
            <a:r>
              <a:rPr lang="tr-TR" sz="2400" dirty="0">
                <a:solidFill>
                  <a:srgbClr val="000000"/>
                </a:solidFill>
                <a:latin typeface="Times New Roman" pitchFamily="16" charset="0"/>
              </a:rPr>
              <a:t>Aspirasyon sıvısı veya nemlendirici</a:t>
            </a:r>
          </a:p>
          <a:p>
            <a:pPr lvl="1">
              <a:lnSpc>
                <a:spcPct val="90000"/>
              </a:lnSpc>
              <a:spcBef>
                <a:spcPts val="600"/>
              </a:spcBef>
              <a:buFont typeface="Arial" charset="0"/>
              <a:buChar char="–"/>
            </a:pPr>
            <a:r>
              <a:rPr lang="tr-TR" sz="2400" dirty="0">
                <a:solidFill>
                  <a:srgbClr val="000000"/>
                </a:solidFill>
                <a:latin typeface="Times New Roman" pitchFamily="16" charset="0"/>
              </a:rPr>
              <a:t>Aspirasyon kateteri</a:t>
            </a:r>
            <a:endParaRPr lang="tr-TR" sz="2400" dirty="0">
              <a:solidFill>
                <a:srgbClr val="000000"/>
              </a:solidFill>
              <a:latin typeface="Times New Roman" pitchFamily="16" charset="0"/>
            </a:endParaRPr>
          </a:p>
        </p:txBody>
      </p:sp>
    </p:spTree>
    <p:extLst>
      <p:ext uri="{BB962C8B-B14F-4D97-AF65-F5344CB8AC3E}">
        <p14:creationId xmlns:p14="http://schemas.microsoft.com/office/powerpoint/2010/main" val="2896336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pitchFamily="16" charset="0"/>
              </a:rPr>
              <a:t>Nozokomiyal Pnömoninin Önlenmesi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lstStyle/>
          <a:p>
            <a:pPr algn="just">
              <a:lnSpc>
                <a:spcPts val="2875"/>
              </a:lnSpc>
              <a:spcBef>
                <a:spcPts val="700"/>
              </a:spcBef>
              <a:buFont typeface="Arial" charset="0"/>
              <a:buChar char="•"/>
            </a:pPr>
            <a:r>
              <a:rPr lang="tr-TR" sz="2800" dirty="0">
                <a:solidFill>
                  <a:srgbClr val="000000"/>
                </a:solidFill>
                <a:latin typeface="Times New Roman" pitchFamily="16" charset="0"/>
              </a:rPr>
              <a:t>Gözle görülebilir kirlenme veya mekanik fonksiyon bozukluğu olmadığı sürece solunum devrelerinin belirli aralıklara değiştirilmesine gerek yoktur.</a:t>
            </a:r>
          </a:p>
          <a:p>
            <a:pPr algn="just">
              <a:lnSpc>
                <a:spcPts val="2875"/>
              </a:lnSpc>
              <a:spcBef>
                <a:spcPts val="700"/>
              </a:spcBef>
              <a:buFont typeface="Arial" charset="0"/>
              <a:buChar char="•"/>
            </a:pPr>
            <a:endParaRPr lang="tr-TR" sz="2800" dirty="0">
              <a:solidFill>
                <a:srgbClr val="000000"/>
              </a:solidFill>
              <a:latin typeface="Times New Roman" pitchFamily="16" charset="0"/>
            </a:endParaRPr>
          </a:p>
          <a:p>
            <a:pPr algn="just">
              <a:lnSpc>
                <a:spcPts val="2875"/>
              </a:lnSpc>
              <a:spcBef>
                <a:spcPts val="700"/>
              </a:spcBef>
              <a:buFont typeface="Arial" charset="0"/>
              <a:buChar char="•"/>
            </a:pPr>
            <a:r>
              <a:rPr lang="tr-TR" sz="2800" dirty="0">
                <a:solidFill>
                  <a:srgbClr val="000000"/>
                </a:solidFill>
                <a:latin typeface="Times New Roman" pitchFamily="16" charset="0"/>
              </a:rPr>
              <a:t>Solunum devrelerinde biriken sıvı periyodik olarak boşaltılmalı, bu işlem sırasında temiz eldiven giyilmeli ve sıvının hastaya geri kaçmamasına dikkat edilmelidir. Bu işlem öncesinde el hijyeni sağlanmalıdır.</a:t>
            </a:r>
          </a:p>
          <a:p>
            <a:endParaRPr lang="en-US" dirty="0"/>
          </a:p>
        </p:txBody>
      </p:sp>
    </p:spTree>
    <p:extLst>
      <p:ext uri="{BB962C8B-B14F-4D97-AF65-F5344CB8AC3E}">
        <p14:creationId xmlns:p14="http://schemas.microsoft.com/office/powerpoint/2010/main" val="351103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pitchFamily="16" charset="0"/>
              </a:rPr>
              <a:t>Nozokomiyal Pnömoninin Önlenmesi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lstStyle/>
          <a:p>
            <a:pPr algn="just">
              <a:lnSpc>
                <a:spcPts val="2875"/>
              </a:lnSpc>
              <a:spcBef>
                <a:spcPts val="700"/>
              </a:spcBef>
              <a:buFont typeface="Arial" charset="0"/>
              <a:buChar char="•"/>
            </a:pPr>
            <a:r>
              <a:rPr lang="tr-TR" sz="2800" dirty="0">
                <a:solidFill>
                  <a:srgbClr val="000000"/>
                </a:solidFill>
                <a:latin typeface="Times New Roman" pitchFamily="16" charset="0"/>
              </a:rPr>
              <a:t>Nemlendirici kaplarda (humidifier) mutlaka steril su kullanılmalıdır. Bu amaçla </a:t>
            </a:r>
            <a:r>
              <a:rPr lang="tr-TR" sz="2800" dirty="0">
                <a:solidFill>
                  <a:srgbClr val="FF0000"/>
                </a:solidFill>
                <a:latin typeface="Times New Roman" pitchFamily="16" charset="0"/>
              </a:rPr>
              <a:t>steril olmayan su, serum fizyolojik veya steril olmayan distile su kullanılması uygun değildir.</a:t>
            </a:r>
          </a:p>
          <a:p>
            <a:pPr algn="just">
              <a:lnSpc>
                <a:spcPts val="2875"/>
              </a:lnSpc>
              <a:spcBef>
                <a:spcPts val="700"/>
              </a:spcBef>
              <a:buFont typeface="Arial" charset="0"/>
              <a:buChar char="•"/>
            </a:pPr>
            <a:endParaRPr lang="tr-TR" sz="2800" dirty="0">
              <a:solidFill>
                <a:srgbClr val="475D4A"/>
              </a:solidFill>
              <a:latin typeface="Times New Roman" pitchFamily="16" charset="0"/>
            </a:endParaRPr>
          </a:p>
          <a:p>
            <a:pPr algn="just">
              <a:lnSpc>
                <a:spcPts val="2875"/>
              </a:lnSpc>
              <a:spcBef>
                <a:spcPts val="700"/>
              </a:spcBef>
              <a:buFont typeface="Arial" charset="0"/>
              <a:buChar char="•"/>
            </a:pPr>
            <a:r>
              <a:rPr lang="tr-TR" sz="2800" dirty="0">
                <a:solidFill>
                  <a:srgbClr val="000000"/>
                </a:solidFill>
                <a:latin typeface="Times New Roman" pitchFamily="16" charset="0"/>
              </a:rPr>
              <a:t>Nemlendirici kaplardaki (humidifier) sıvı azaldıkça üzerine ekleme yapılmamalı, kaplar temizlenip dezenfekte edildikten sonra kuruması beklenmeli, kuruduktan sonra tekrar steril su konulmalıdır.</a:t>
            </a:r>
          </a:p>
          <a:p>
            <a:endParaRPr lang="en-US" dirty="0"/>
          </a:p>
        </p:txBody>
      </p:sp>
    </p:spTree>
    <p:extLst>
      <p:ext uri="{BB962C8B-B14F-4D97-AF65-F5344CB8AC3E}">
        <p14:creationId xmlns:p14="http://schemas.microsoft.com/office/powerpoint/2010/main" val="4148170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pitchFamily="16" charset="0"/>
              </a:rPr>
              <a:t>Nozokomiyal Pnömoninin Önlenmesi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normAutofit/>
          </a:bodyPr>
          <a:lstStyle/>
          <a:p>
            <a:pPr algn="just">
              <a:spcBef>
                <a:spcPts val="700"/>
              </a:spcBef>
              <a:buFont typeface="Arial" charset="0"/>
              <a:buChar char="•"/>
            </a:pPr>
            <a:r>
              <a:rPr lang="tr-TR" sz="2600" dirty="0">
                <a:solidFill>
                  <a:srgbClr val="000000"/>
                </a:solidFill>
                <a:latin typeface="Times New Roman" pitchFamily="16" charset="0"/>
              </a:rPr>
              <a:t>Yeni  bir hasta için bir önceki hastadan kalan nemlendirici kabı (humidifier) kesinlikle kullanılmamalı, her yeni hasta için temiz ve dezenfekte edilmiş bir nemlendirici kabı kullanılmalıdır.</a:t>
            </a:r>
          </a:p>
          <a:p>
            <a:pPr algn="just">
              <a:spcBef>
                <a:spcPts val="700"/>
              </a:spcBef>
              <a:buFont typeface="Arial" charset="0"/>
              <a:buChar char="•"/>
            </a:pPr>
            <a:endParaRPr lang="tr-TR" sz="2600" dirty="0">
              <a:solidFill>
                <a:srgbClr val="000000"/>
              </a:solidFill>
              <a:latin typeface="Times New Roman" pitchFamily="16" charset="0"/>
            </a:endParaRPr>
          </a:p>
          <a:p>
            <a:pPr algn="just">
              <a:spcBef>
                <a:spcPts val="700"/>
              </a:spcBef>
              <a:buFont typeface="Arial" charset="0"/>
              <a:buChar char="•"/>
            </a:pPr>
            <a:r>
              <a:rPr lang="tr-TR" sz="2600" dirty="0">
                <a:solidFill>
                  <a:srgbClr val="000000"/>
                </a:solidFill>
                <a:latin typeface="Times New Roman" pitchFamily="16" charset="0"/>
              </a:rPr>
              <a:t>Nemlendirici filtreler mekanik fonksiyon bozukluğu gelişmediği veya gözle görülebilir kirlenme olmadığı sürece rutin olarak değiştirilmemelidir. </a:t>
            </a:r>
          </a:p>
          <a:p>
            <a:endParaRPr lang="en-US" dirty="0"/>
          </a:p>
        </p:txBody>
      </p:sp>
    </p:spTree>
    <p:extLst>
      <p:ext uri="{BB962C8B-B14F-4D97-AF65-F5344CB8AC3E}">
        <p14:creationId xmlns:p14="http://schemas.microsoft.com/office/powerpoint/2010/main" val="298868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000" dirty="0">
                <a:latin typeface="Times New Roman" pitchFamily="16" charset="0"/>
              </a:rPr>
              <a:t>Nozokomiyal Pnömoninin Önlenmesi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normAutofit fontScale="92500" lnSpcReduction="10000"/>
          </a:bodyPr>
          <a:lstStyle/>
          <a:p>
            <a:pPr algn="just">
              <a:spcBef>
                <a:spcPts val="700"/>
              </a:spcBef>
              <a:buFont typeface="Arial" charset="0"/>
              <a:buChar char="•"/>
            </a:pPr>
            <a:r>
              <a:rPr lang="tr-TR" sz="3000" dirty="0">
                <a:solidFill>
                  <a:srgbClr val="000000"/>
                </a:solidFill>
                <a:latin typeface="Times New Roman" pitchFamily="16" charset="0"/>
              </a:rPr>
              <a:t>Oksijen flowmetre kapları içinde steril su kullanılmalıdır. Bu amaçla </a:t>
            </a:r>
            <a:r>
              <a:rPr lang="tr-TR" sz="3000" dirty="0">
                <a:solidFill>
                  <a:srgbClr val="CC3300"/>
                </a:solidFill>
                <a:latin typeface="Times New Roman" pitchFamily="16" charset="0"/>
              </a:rPr>
              <a:t>steril olmayan su, serum fizyolojik veya steril olmayan distile su kullanılması uygun değildir.</a:t>
            </a:r>
          </a:p>
          <a:p>
            <a:pPr algn="just">
              <a:spcBef>
                <a:spcPts val="700"/>
              </a:spcBef>
              <a:buFont typeface="Arial" charset="0"/>
              <a:buChar char="•"/>
            </a:pPr>
            <a:endParaRPr lang="tr-TR" sz="3000" dirty="0">
              <a:solidFill>
                <a:srgbClr val="CC3300"/>
              </a:solidFill>
              <a:latin typeface="Times New Roman" pitchFamily="16" charset="0"/>
            </a:endParaRPr>
          </a:p>
          <a:p>
            <a:pPr algn="just">
              <a:spcBef>
                <a:spcPts val="700"/>
              </a:spcBef>
              <a:buFont typeface="Arial" charset="0"/>
              <a:buChar char="•"/>
            </a:pPr>
            <a:r>
              <a:rPr lang="tr-TR" sz="3000" dirty="0">
                <a:solidFill>
                  <a:srgbClr val="000000"/>
                </a:solidFill>
                <a:latin typeface="Times New Roman" pitchFamily="16" charset="0"/>
              </a:rPr>
              <a:t>Oksijen flowmetre kaplarındaki su miktarı azaldığında üzerine ekleme yapılmamalı, kaplar temizlenip dezenfekte edildikten sonra kuruması beklenmeli, kuruduktan sonra tekrar steril su konulmalıdır.</a:t>
            </a:r>
          </a:p>
          <a:p>
            <a:endParaRPr lang="en-US" dirty="0"/>
          </a:p>
        </p:txBody>
      </p:sp>
    </p:spTree>
    <p:extLst>
      <p:ext uri="{BB962C8B-B14F-4D97-AF65-F5344CB8AC3E}">
        <p14:creationId xmlns:p14="http://schemas.microsoft.com/office/powerpoint/2010/main" val="1097738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000" dirty="0">
                <a:latin typeface="Times New Roman" pitchFamily="16" charset="0"/>
              </a:rPr>
              <a:t>Nozokomiyal Pnömoninin Önlenmesi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normAutofit/>
          </a:bodyPr>
          <a:lstStyle/>
          <a:p>
            <a:pPr algn="just">
              <a:lnSpc>
                <a:spcPts val="2875"/>
              </a:lnSpc>
              <a:spcBef>
                <a:spcPts val="700"/>
              </a:spcBef>
              <a:buFont typeface="Arial" charset="0"/>
              <a:buChar char="•"/>
            </a:pPr>
            <a:r>
              <a:rPr lang="tr-TR" sz="2800" dirty="0">
                <a:solidFill>
                  <a:srgbClr val="000000"/>
                </a:solidFill>
                <a:latin typeface="Times New Roman" pitchFamily="16" charset="0"/>
              </a:rPr>
              <a:t>Yeni  bir hasta için bir önceki hastadan kalan oksijen flowmetre kapları kesinlikle kullanılmamalı, her yeni hasta için temiz ve dezenfekte edilmiş bir flowmetre kabı kullanılmalıdır.</a:t>
            </a:r>
          </a:p>
          <a:p>
            <a:pPr algn="just">
              <a:lnSpc>
                <a:spcPts val="2875"/>
              </a:lnSpc>
              <a:spcBef>
                <a:spcPts val="700"/>
              </a:spcBef>
              <a:buFont typeface="Arial" charset="0"/>
              <a:buChar char="•"/>
            </a:pPr>
            <a:endParaRPr lang="tr-TR" sz="2800" dirty="0">
              <a:solidFill>
                <a:srgbClr val="000000"/>
              </a:solidFill>
              <a:latin typeface="Times New Roman" pitchFamily="16" charset="0"/>
            </a:endParaRPr>
          </a:p>
          <a:p>
            <a:pPr algn="just">
              <a:lnSpc>
                <a:spcPts val="2875"/>
              </a:lnSpc>
              <a:spcBef>
                <a:spcPts val="700"/>
              </a:spcBef>
              <a:buFont typeface="Arial" charset="0"/>
              <a:buChar char="•"/>
            </a:pPr>
            <a:r>
              <a:rPr lang="tr-TR" sz="2800" dirty="0">
                <a:solidFill>
                  <a:srgbClr val="000000"/>
                </a:solidFill>
                <a:latin typeface="Times New Roman" pitchFamily="16" charset="0"/>
              </a:rPr>
              <a:t>Gezici oksijen tüpü ile transfer edilen hastalar için oksijen flowmetre kabına su konulmasına gerek yoktur. Hastanın mutlaka nemlendirilmiş hava alma ihtiyacı var ise kendi flowmetresi ile transfer edilmelidir. </a:t>
            </a:r>
            <a:endParaRPr lang="tr-TR" sz="2800" dirty="0">
              <a:solidFill>
                <a:srgbClr val="000000"/>
              </a:solidFill>
              <a:latin typeface="Times New Roman" pitchFamily="16" charset="0"/>
            </a:endParaRPr>
          </a:p>
        </p:txBody>
      </p:sp>
    </p:spTree>
    <p:extLst>
      <p:ext uri="{BB962C8B-B14F-4D97-AF65-F5344CB8AC3E}">
        <p14:creationId xmlns:p14="http://schemas.microsoft.com/office/powerpoint/2010/main" val="1913740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dirty="0">
                <a:latin typeface="Times New Roman" pitchFamily="16" charset="0"/>
              </a:rPr>
              <a:t>Nozokomiyal Pnömoninin Önlenmesi</a:t>
            </a:r>
            <a:br>
              <a:rPr lang="tr-TR" sz="3600" dirty="0">
                <a:latin typeface="Times New Roman" pitchFamily="16" charset="0"/>
              </a:rPr>
            </a:br>
            <a:endParaRPr lang="en-US" sz="3600" dirty="0"/>
          </a:p>
        </p:txBody>
      </p:sp>
      <p:sp>
        <p:nvSpPr>
          <p:cNvPr id="3" name="Content Placeholder 2"/>
          <p:cNvSpPr>
            <a:spLocks noGrp="1"/>
          </p:cNvSpPr>
          <p:nvPr>
            <p:ph idx="1"/>
          </p:nvPr>
        </p:nvSpPr>
        <p:spPr/>
        <p:txBody>
          <a:bodyPr>
            <a:normAutofit/>
          </a:bodyPr>
          <a:lstStyle/>
          <a:p>
            <a:pPr algn="just">
              <a:spcBef>
                <a:spcPts val="700"/>
              </a:spcBef>
              <a:buFont typeface="Arial" charset="0"/>
              <a:buChar char="•"/>
            </a:pPr>
            <a:r>
              <a:rPr lang="tr-TR" sz="2400" dirty="0">
                <a:solidFill>
                  <a:srgbClr val="000000"/>
                </a:solidFill>
                <a:latin typeface="Times New Roman" pitchFamily="16" charset="0"/>
              </a:rPr>
              <a:t>Nazal oksijen kanülleri ve maskeleri, fonksiyon bozukluğu veya gözle görülebilir kirlenme durumunda değiştirilmelidir. </a:t>
            </a:r>
          </a:p>
          <a:p>
            <a:pPr algn="just">
              <a:spcBef>
                <a:spcPts val="700"/>
              </a:spcBef>
              <a:buFont typeface="Arial" charset="0"/>
              <a:buChar char="•"/>
            </a:pPr>
            <a:r>
              <a:rPr lang="tr-TR" sz="2400" dirty="0">
                <a:solidFill>
                  <a:srgbClr val="000000"/>
                </a:solidFill>
                <a:latin typeface="Times New Roman" pitchFamily="16" charset="0"/>
              </a:rPr>
              <a:t>Nazal oksijen kanülleri ve maskeleri her hasta için değiştirilmelidir.</a:t>
            </a:r>
          </a:p>
          <a:p>
            <a:pPr algn="just">
              <a:spcBef>
                <a:spcPts val="700"/>
              </a:spcBef>
              <a:buFont typeface="Arial" charset="0"/>
              <a:buChar char="•"/>
            </a:pPr>
            <a:r>
              <a:rPr lang="tr-TR" sz="2400" dirty="0">
                <a:solidFill>
                  <a:srgbClr val="000000"/>
                </a:solidFill>
                <a:latin typeface="Times New Roman" pitchFamily="16" charset="0"/>
              </a:rPr>
              <a:t>Nebulizatörler her kullanım (tedavi) sonrasında (daha sonra aynı hasta için kullanılacak dahi olsa) temizlenmeli ve dezenfekte edilmelidir.</a:t>
            </a:r>
          </a:p>
          <a:p>
            <a:pPr algn="just">
              <a:spcBef>
                <a:spcPts val="700"/>
              </a:spcBef>
              <a:buFont typeface="Arial" charset="0"/>
              <a:buChar char="•"/>
            </a:pPr>
            <a:r>
              <a:rPr lang="tr-TR" sz="2400" dirty="0">
                <a:solidFill>
                  <a:srgbClr val="000000"/>
                </a:solidFill>
                <a:latin typeface="Times New Roman" pitchFamily="16" charset="0"/>
              </a:rPr>
              <a:t>Nebulizatör haznesine steril su veya steril distile su aseptik tekniğe uygun olarak konulmalıdır.</a:t>
            </a:r>
          </a:p>
          <a:p>
            <a:endParaRPr lang="en-US" sz="2400" dirty="0"/>
          </a:p>
        </p:txBody>
      </p:sp>
    </p:spTree>
    <p:extLst>
      <p:ext uri="{BB962C8B-B14F-4D97-AF65-F5344CB8AC3E}">
        <p14:creationId xmlns:p14="http://schemas.microsoft.com/office/powerpoint/2010/main" val="2482145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447800"/>
            <a:ext cx="8229600" cy="990600"/>
          </a:xfrm>
        </p:spPr>
        <p:txBody>
          <a:bodyPr>
            <a:normAutofit fontScale="90000"/>
          </a:bodyPr>
          <a:lstStyle/>
          <a:p>
            <a:r>
              <a:rPr lang="tr-TR" b="1" dirty="0">
                <a:latin typeface="Times New Roman" pitchFamily="16" charset="0"/>
              </a:rPr>
              <a:t>Hastane İnfeksiyonları</a:t>
            </a:r>
            <a:br>
              <a:rPr lang="tr-TR" b="1" dirty="0">
                <a:latin typeface="Times New Roman" pitchFamily="16" charset="0"/>
              </a:rPr>
            </a:br>
            <a:r>
              <a:rPr lang="tr-TR" b="1" dirty="0">
                <a:latin typeface="Times New Roman" pitchFamily="16" charset="0"/>
              </a:rPr>
              <a:t>Tanım</a:t>
            </a:r>
            <a:br>
              <a:rPr lang="tr-TR" b="1" dirty="0">
                <a:latin typeface="Times New Roman" pitchFamily="16" charset="0"/>
              </a:rPr>
            </a:br>
            <a:endParaRPr lang="en-US" b="1" dirty="0"/>
          </a:p>
        </p:txBody>
      </p:sp>
      <p:sp>
        <p:nvSpPr>
          <p:cNvPr id="3" name="Content Placeholder 2"/>
          <p:cNvSpPr>
            <a:spLocks noGrp="1"/>
          </p:cNvSpPr>
          <p:nvPr>
            <p:ph idx="1"/>
          </p:nvPr>
        </p:nvSpPr>
        <p:spPr>
          <a:xfrm>
            <a:off x="762000" y="2590800"/>
            <a:ext cx="7620000" cy="3886200"/>
          </a:xfrm>
        </p:spPr>
        <p:txBody>
          <a:bodyPr>
            <a:normAutofit fontScale="85000" lnSpcReduction="10000"/>
          </a:bodyPr>
          <a:lstStyle/>
          <a:p>
            <a:pPr algn="just">
              <a:lnSpc>
                <a:spcPct val="90000"/>
              </a:lnSpc>
              <a:spcBef>
                <a:spcPts val="700"/>
              </a:spcBef>
              <a:buFont typeface="Arial" charset="0"/>
              <a:buChar char="•"/>
            </a:pPr>
            <a:r>
              <a:rPr lang="tr-TR" dirty="0">
                <a:solidFill>
                  <a:srgbClr val="000000"/>
                </a:solidFill>
                <a:latin typeface="Times New Roman" pitchFamily="16" charset="0"/>
              </a:rPr>
              <a:t>Hastalar hastaneye başvurduktan sonra gelişen ve başvuru anında inkübasyon döneminde olmayan veya hastanede gelişmesine rağmen bazen taburcu olduktan sonra ortaya çıkabilen infeksiyonlar </a:t>
            </a:r>
          </a:p>
          <a:p>
            <a:pPr algn="just">
              <a:lnSpc>
                <a:spcPct val="90000"/>
              </a:lnSpc>
              <a:spcBef>
                <a:spcPts val="700"/>
              </a:spcBef>
            </a:pPr>
            <a:endParaRPr lang="tr-TR" dirty="0">
              <a:solidFill>
                <a:srgbClr val="000000"/>
              </a:solidFill>
              <a:latin typeface="Times New Roman" pitchFamily="16" charset="0"/>
            </a:endParaRPr>
          </a:p>
          <a:p>
            <a:pPr algn="just">
              <a:lnSpc>
                <a:spcPct val="90000"/>
              </a:lnSpc>
              <a:spcBef>
                <a:spcPts val="700"/>
              </a:spcBef>
              <a:buFont typeface="Arial" charset="0"/>
              <a:buChar char="•"/>
            </a:pPr>
            <a:r>
              <a:rPr lang="tr-TR" dirty="0">
                <a:solidFill>
                  <a:srgbClr val="000000"/>
                </a:solidFill>
                <a:latin typeface="Times New Roman" pitchFamily="16" charset="0"/>
              </a:rPr>
              <a:t>Genellikle hastaneye yattıktan 48-72 saat sonra ve taburcu olduktan sonra ilk 10 gün içinde </a:t>
            </a:r>
          </a:p>
          <a:p>
            <a:pPr marL="68580" indent="0" algn="ctr">
              <a:buNone/>
            </a:pPr>
            <a:r>
              <a:rPr lang="tr-TR" i="1" dirty="0" smtClean="0">
                <a:solidFill>
                  <a:srgbClr val="000000"/>
                </a:solidFill>
                <a:latin typeface="Times New Roman" pitchFamily="16" charset="0"/>
                <a:cs typeface="Times New Roman" pitchFamily="16" charset="0"/>
              </a:rPr>
              <a:t>            </a:t>
            </a:r>
          </a:p>
          <a:p>
            <a:pPr marL="68580" indent="0" algn="ctr">
              <a:buNone/>
            </a:pPr>
            <a:r>
              <a:rPr lang="tr-TR" i="1" dirty="0">
                <a:solidFill>
                  <a:srgbClr val="000000"/>
                </a:solidFill>
                <a:latin typeface="Times New Roman" pitchFamily="16" charset="0"/>
                <a:cs typeface="Times New Roman" pitchFamily="16" charset="0"/>
              </a:rPr>
              <a:t> </a:t>
            </a:r>
            <a:r>
              <a:rPr lang="tr-TR" i="1" dirty="0" smtClean="0">
                <a:solidFill>
                  <a:srgbClr val="000000"/>
                </a:solidFill>
                <a:latin typeface="Times New Roman" pitchFamily="16" charset="0"/>
                <a:cs typeface="Times New Roman" pitchFamily="16" charset="0"/>
              </a:rPr>
              <a:t>                      </a:t>
            </a:r>
            <a:r>
              <a:rPr lang="tr-TR" sz="1900" i="1" dirty="0" smtClean="0">
                <a:solidFill>
                  <a:srgbClr val="000000"/>
                </a:solidFill>
                <a:latin typeface="Times New Roman" pitchFamily="16" charset="0"/>
                <a:cs typeface="Times New Roman" pitchFamily="16" charset="0"/>
              </a:rPr>
              <a:t>Am </a:t>
            </a:r>
            <a:r>
              <a:rPr lang="tr-TR" sz="1900" i="1" dirty="0">
                <a:solidFill>
                  <a:srgbClr val="000000"/>
                </a:solidFill>
                <a:latin typeface="Times New Roman" pitchFamily="16" charset="0"/>
                <a:cs typeface="Times New Roman" pitchFamily="16" charset="0"/>
              </a:rPr>
              <a:t>J </a:t>
            </a:r>
            <a:r>
              <a:rPr lang="tr-TR" sz="1900" i="1" dirty="0">
                <a:solidFill>
                  <a:srgbClr val="000000"/>
                </a:solidFill>
                <a:latin typeface="Times New Roman" pitchFamily="16" charset="0"/>
              </a:rPr>
              <a:t>I</a:t>
            </a:r>
            <a:r>
              <a:rPr lang="tr-TR" sz="1900" i="1" dirty="0">
                <a:solidFill>
                  <a:srgbClr val="000000"/>
                </a:solidFill>
                <a:latin typeface="Times New Roman" pitchFamily="16" charset="0"/>
                <a:cs typeface="Times New Roman" pitchFamily="16" charset="0"/>
              </a:rPr>
              <a:t>nfect Control 1988;16:128-40</a:t>
            </a:r>
            <a:endParaRPr lang="en-US" sz="1900" dirty="0">
              <a:latin typeface="Calibri" pitchFamily="34" charset="0"/>
              <a:cs typeface="Calibri" pitchFamily="34" charset="0"/>
            </a:endParaRPr>
          </a:p>
        </p:txBody>
      </p:sp>
    </p:spTree>
    <p:extLst>
      <p:ext uri="{BB962C8B-B14F-4D97-AF65-F5344CB8AC3E}">
        <p14:creationId xmlns:p14="http://schemas.microsoft.com/office/powerpoint/2010/main" val="1449291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000" dirty="0">
                <a:latin typeface="Times New Roman" pitchFamily="16" charset="0"/>
              </a:rPr>
              <a:t>Nozokomiyal Pnömoninin Önlenmesi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normAutofit fontScale="77500" lnSpcReduction="20000"/>
          </a:bodyPr>
          <a:lstStyle/>
          <a:p>
            <a:pPr algn="just">
              <a:lnSpc>
                <a:spcPts val="2875"/>
              </a:lnSpc>
              <a:spcBef>
                <a:spcPts val="700"/>
              </a:spcBef>
              <a:buFont typeface="Arial" charset="0"/>
              <a:buChar char="•"/>
            </a:pPr>
            <a:r>
              <a:rPr lang="tr-TR" dirty="0">
                <a:solidFill>
                  <a:srgbClr val="000000"/>
                </a:solidFill>
                <a:latin typeface="Times New Roman" pitchFamily="16" charset="0"/>
              </a:rPr>
              <a:t>Nebulizatör haznesine ilaç enjektörle eklenmelidir. İlaç eklemesi nebulizatörün kapağı açılmadan, yumuşak tıpanın üzeri antiseptik solüsyonla silinerek yapılmalıdır.</a:t>
            </a:r>
          </a:p>
          <a:p>
            <a:pPr algn="just">
              <a:lnSpc>
                <a:spcPts val="2875"/>
              </a:lnSpc>
              <a:spcBef>
                <a:spcPts val="700"/>
              </a:spcBef>
              <a:buFont typeface="Arial" charset="0"/>
              <a:buChar char="•"/>
            </a:pPr>
            <a:endParaRPr lang="tr-TR" dirty="0">
              <a:solidFill>
                <a:srgbClr val="000000"/>
              </a:solidFill>
              <a:latin typeface="Times New Roman" pitchFamily="16" charset="0"/>
            </a:endParaRPr>
          </a:p>
          <a:p>
            <a:pPr algn="just">
              <a:lnSpc>
                <a:spcPts val="2875"/>
              </a:lnSpc>
              <a:spcBef>
                <a:spcPts val="700"/>
              </a:spcBef>
              <a:buFont typeface="Arial" charset="0"/>
              <a:buChar char="•"/>
            </a:pPr>
            <a:r>
              <a:rPr lang="tr-TR" dirty="0">
                <a:solidFill>
                  <a:srgbClr val="000000"/>
                </a:solidFill>
                <a:latin typeface="Times New Roman" pitchFamily="16" charset="0"/>
              </a:rPr>
              <a:t>Yıprandığında veya fonksiyon bozukluğu geliştiğinde nebulizatör üzerindeki tıpa değiştirilmelidir.</a:t>
            </a:r>
          </a:p>
          <a:p>
            <a:pPr algn="just">
              <a:lnSpc>
                <a:spcPts val="2875"/>
              </a:lnSpc>
              <a:spcBef>
                <a:spcPts val="700"/>
              </a:spcBef>
              <a:buFont typeface="Arial" charset="0"/>
              <a:buChar char="•"/>
            </a:pPr>
            <a:endParaRPr lang="tr-TR" dirty="0">
              <a:solidFill>
                <a:srgbClr val="000000"/>
              </a:solidFill>
              <a:latin typeface="Times New Roman" pitchFamily="16" charset="0"/>
            </a:endParaRPr>
          </a:p>
          <a:p>
            <a:pPr algn="just">
              <a:lnSpc>
                <a:spcPts val="2875"/>
              </a:lnSpc>
              <a:spcBef>
                <a:spcPts val="700"/>
              </a:spcBef>
              <a:buFont typeface="Arial" charset="0"/>
              <a:buChar char="•"/>
            </a:pPr>
            <a:r>
              <a:rPr lang="tr-TR" dirty="0">
                <a:solidFill>
                  <a:srgbClr val="000000"/>
                </a:solidFill>
                <a:latin typeface="Times New Roman" pitchFamily="16" charset="0"/>
              </a:rPr>
              <a:t>Nebulizatör ile verilecek ilaçlar mümkün olduğunca tek kullanımlık olmalı, multidoz kullanımı zorunlu ise saklanma ve kullanım koşulları konusunda üretici firma önerilerine uyulmalıdır. </a:t>
            </a:r>
          </a:p>
          <a:p>
            <a:endParaRPr lang="en-US" dirty="0"/>
          </a:p>
        </p:txBody>
      </p:sp>
    </p:spTree>
    <p:extLst>
      <p:ext uri="{BB962C8B-B14F-4D97-AF65-F5344CB8AC3E}">
        <p14:creationId xmlns:p14="http://schemas.microsoft.com/office/powerpoint/2010/main" val="31877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000" dirty="0">
                <a:latin typeface="Times New Roman" pitchFamily="16" charset="0"/>
              </a:rPr>
              <a:t>Nozokomiyal Pnömoninin Önlenmesi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normAutofit fontScale="85000" lnSpcReduction="10000"/>
          </a:bodyPr>
          <a:lstStyle/>
          <a:p>
            <a:pPr>
              <a:lnSpc>
                <a:spcPts val="2875"/>
              </a:lnSpc>
              <a:spcBef>
                <a:spcPts val="700"/>
              </a:spcBef>
              <a:buFont typeface="Arial" charset="0"/>
              <a:buChar char="•"/>
            </a:pPr>
            <a:r>
              <a:rPr lang="tr-TR" dirty="0">
                <a:solidFill>
                  <a:srgbClr val="000000"/>
                </a:solidFill>
                <a:latin typeface="Times New Roman" pitchFamily="16" charset="0"/>
              </a:rPr>
              <a:t>Yüksek infeksiyon riski nedeniyle buhar makinalarının kullanımından kaçınılmalıdır. </a:t>
            </a:r>
          </a:p>
          <a:p>
            <a:pPr>
              <a:lnSpc>
                <a:spcPts val="2875"/>
              </a:lnSpc>
              <a:spcBef>
                <a:spcPts val="700"/>
              </a:spcBef>
              <a:buFont typeface="Arial" charset="0"/>
              <a:buChar char="•"/>
            </a:pPr>
            <a:r>
              <a:rPr lang="tr-TR" dirty="0">
                <a:solidFill>
                  <a:srgbClr val="000000"/>
                </a:solidFill>
                <a:latin typeface="Times New Roman" pitchFamily="16" charset="0"/>
              </a:rPr>
              <a:t>Kullanımı zorunlu ise mutlaka steril su veya steril distile su ile doldurulmalı, su azaldıkça üzerine ekleme yapılmamalı, buhar makinasının haznesi temizlenip dezenfekte edildikten ve kuruması beklendikten sonra tekrar steril su ile doldurulmalıdır.</a:t>
            </a:r>
          </a:p>
          <a:p>
            <a:pPr>
              <a:lnSpc>
                <a:spcPts val="2875"/>
              </a:lnSpc>
              <a:spcBef>
                <a:spcPts val="700"/>
              </a:spcBef>
              <a:buFont typeface="Arial" charset="0"/>
              <a:buChar char="•"/>
            </a:pPr>
            <a:r>
              <a:rPr lang="tr-TR" dirty="0">
                <a:solidFill>
                  <a:srgbClr val="000000"/>
                </a:solidFill>
                <a:latin typeface="Times New Roman" pitchFamily="16" charset="0"/>
              </a:rPr>
              <a:t>Buhar makinasının içindeki sıvı azalmamış olsa bile hergün en az bir kez temizlenip dezenfekte edilmelidir. </a:t>
            </a:r>
          </a:p>
          <a:p>
            <a:pPr>
              <a:lnSpc>
                <a:spcPts val="2875"/>
              </a:lnSpc>
              <a:spcBef>
                <a:spcPts val="700"/>
              </a:spcBef>
              <a:buFont typeface="Arial" charset="0"/>
              <a:buChar char="•"/>
            </a:pPr>
            <a:r>
              <a:rPr lang="tr-TR" dirty="0">
                <a:solidFill>
                  <a:srgbClr val="000000"/>
                </a:solidFill>
                <a:latin typeface="Times New Roman" pitchFamily="16" charset="0"/>
              </a:rPr>
              <a:t>Ambular her kullanım sonrasında temizlenip dezenfekte edilmelidir.</a:t>
            </a:r>
          </a:p>
          <a:p>
            <a:endParaRPr lang="en-US" dirty="0"/>
          </a:p>
        </p:txBody>
      </p:sp>
    </p:spTree>
    <p:extLst>
      <p:ext uri="{BB962C8B-B14F-4D97-AF65-F5344CB8AC3E}">
        <p14:creationId xmlns:p14="http://schemas.microsoft.com/office/powerpoint/2010/main" val="3315745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pitchFamily="16" charset="0"/>
              </a:rPr>
              <a:t>Hastadan Hastaya Bulaşın Önlenmesi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lstStyle/>
          <a:p>
            <a:pPr>
              <a:spcBef>
                <a:spcPts val="700"/>
              </a:spcBef>
              <a:buFont typeface="Arial" charset="0"/>
              <a:buChar char="•"/>
            </a:pPr>
            <a:r>
              <a:rPr lang="tr-TR" sz="2800" dirty="0">
                <a:solidFill>
                  <a:srgbClr val="000000"/>
                </a:solidFill>
                <a:latin typeface="Times New Roman" pitchFamily="16" charset="0"/>
              </a:rPr>
              <a:t>Hastalarla temas sırasında “Standart Önlemler”e uygun olarak, gereken durumlarda steril olmayan temiz eldiven giyilmelidir. </a:t>
            </a:r>
          </a:p>
          <a:p>
            <a:pPr lvl="1">
              <a:spcBef>
                <a:spcPts val="600"/>
              </a:spcBef>
              <a:buFont typeface="Arial" charset="0"/>
              <a:buChar char="–"/>
            </a:pPr>
            <a:r>
              <a:rPr lang="tr-TR" sz="2400" dirty="0">
                <a:solidFill>
                  <a:srgbClr val="000000"/>
                </a:solidFill>
                <a:latin typeface="Times New Roman" pitchFamily="16" charset="0"/>
              </a:rPr>
              <a:t>Kanla,</a:t>
            </a:r>
          </a:p>
          <a:p>
            <a:pPr lvl="1">
              <a:spcBef>
                <a:spcPts val="600"/>
              </a:spcBef>
              <a:buFont typeface="Arial" charset="0"/>
              <a:buChar char="–"/>
            </a:pPr>
            <a:r>
              <a:rPr lang="tr-TR" sz="2400" dirty="0">
                <a:solidFill>
                  <a:srgbClr val="000000"/>
                </a:solidFill>
                <a:latin typeface="Times New Roman" pitchFamily="16" charset="0"/>
              </a:rPr>
              <a:t>Ter dışında her tür vücut sıvısı ve salgısı ile,</a:t>
            </a:r>
          </a:p>
          <a:p>
            <a:pPr lvl="1">
              <a:spcBef>
                <a:spcPts val="600"/>
              </a:spcBef>
              <a:buFont typeface="Arial" charset="0"/>
              <a:buChar char="–"/>
            </a:pPr>
            <a:r>
              <a:rPr lang="tr-TR" sz="2400" dirty="0">
                <a:solidFill>
                  <a:srgbClr val="000000"/>
                </a:solidFill>
                <a:latin typeface="Times New Roman" pitchFamily="16" charset="0"/>
              </a:rPr>
              <a:t>Mukoza ile ve</a:t>
            </a:r>
          </a:p>
          <a:p>
            <a:pPr lvl="1">
              <a:spcBef>
                <a:spcPts val="600"/>
              </a:spcBef>
              <a:buFont typeface="Arial" charset="0"/>
              <a:buChar char="–"/>
            </a:pPr>
            <a:r>
              <a:rPr lang="tr-TR" sz="2400" dirty="0">
                <a:solidFill>
                  <a:srgbClr val="000000"/>
                </a:solidFill>
                <a:latin typeface="Times New Roman" pitchFamily="16" charset="0"/>
              </a:rPr>
              <a:t>Bütünlüğü bozulmuş cilt ile temas sırasında</a:t>
            </a:r>
            <a:endParaRPr lang="tr-TR" sz="2400" dirty="0">
              <a:solidFill>
                <a:srgbClr val="000000"/>
              </a:solidFill>
              <a:latin typeface="Times New Roman" pitchFamily="16" charset="0"/>
            </a:endParaRPr>
          </a:p>
        </p:txBody>
      </p:sp>
    </p:spTree>
    <p:extLst>
      <p:ext uri="{BB962C8B-B14F-4D97-AF65-F5344CB8AC3E}">
        <p14:creationId xmlns:p14="http://schemas.microsoft.com/office/powerpoint/2010/main" val="600785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pitchFamily="16" charset="0"/>
              </a:rPr>
              <a:t>Hastadan Hastaya Bulaşın Önlenmesi</a:t>
            </a:r>
            <a:br>
              <a:rPr lang="tr-TR" dirty="0">
                <a:latin typeface="Times New Roman" pitchFamily="16" charset="0"/>
              </a:rPr>
            </a:br>
            <a:endParaRPr lang="en-US" dirty="0"/>
          </a:p>
        </p:txBody>
      </p:sp>
      <p:sp>
        <p:nvSpPr>
          <p:cNvPr id="3" name="Content Placeholder 2"/>
          <p:cNvSpPr>
            <a:spLocks noGrp="1"/>
          </p:cNvSpPr>
          <p:nvPr>
            <p:ph idx="1"/>
          </p:nvPr>
        </p:nvSpPr>
        <p:spPr/>
        <p:txBody>
          <a:bodyPr/>
          <a:lstStyle/>
          <a:p>
            <a:pPr marL="0" lvl="0" indent="0" defTabSz="449263" fontAlgn="base">
              <a:lnSpc>
                <a:spcPts val="3363"/>
              </a:lnSpc>
              <a:spcBef>
                <a:spcPts val="700"/>
              </a:spcBef>
              <a:spcAft>
                <a:spcPct val="0"/>
              </a:spcAft>
              <a:buFont typeface="Arial" charset="0"/>
              <a:buChar char="•"/>
            </a:pPr>
            <a:endParaRPr lang="tr-TR" sz="2800" dirty="0" smtClean="0">
              <a:solidFill>
                <a:srgbClr val="000000"/>
              </a:solidFill>
              <a:latin typeface="Times New Roman" pitchFamily="16" charset="0"/>
              <a:cs typeface="Lucida Sans Unicode" charset="0"/>
            </a:endParaRPr>
          </a:p>
          <a:p>
            <a:pPr marL="0" lvl="0" indent="0" defTabSz="449263" fontAlgn="base">
              <a:lnSpc>
                <a:spcPts val="3363"/>
              </a:lnSpc>
              <a:spcBef>
                <a:spcPts val="700"/>
              </a:spcBef>
              <a:spcAft>
                <a:spcPct val="0"/>
              </a:spcAft>
              <a:buFont typeface="Arial" charset="0"/>
              <a:buChar char="•"/>
            </a:pPr>
            <a:endParaRPr lang="tr-TR" sz="2800" dirty="0">
              <a:solidFill>
                <a:srgbClr val="000000"/>
              </a:solidFill>
              <a:latin typeface="Times New Roman" pitchFamily="16" charset="0"/>
              <a:cs typeface="Lucida Sans Unicode" charset="0"/>
            </a:endParaRPr>
          </a:p>
          <a:p>
            <a:pPr marL="0" lvl="0" indent="0" defTabSz="449263" fontAlgn="base">
              <a:lnSpc>
                <a:spcPts val="3363"/>
              </a:lnSpc>
              <a:spcBef>
                <a:spcPts val="700"/>
              </a:spcBef>
              <a:spcAft>
                <a:spcPct val="0"/>
              </a:spcAft>
              <a:buFont typeface="Arial" charset="0"/>
              <a:buChar char="•"/>
            </a:pPr>
            <a:r>
              <a:rPr lang="tr-TR" sz="2800" dirty="0" smtClean="0">
                <a:solidFill>
                  <a:srgbClr val="000000"/>
                </a:solidFill>
                <a:latin typeface="Times New Roman" pitchFamily="16" charset="0"/>
                <a:cs typeface="Lucida Sans Unicode" charset="0"/>
              </a:rPr>
              <a:t>Endotrakeal </a:t>
            </a:r>
            <a:r>
              <a:rPr lang="tr-TR" sz="2800" dirty="0">
                <a:solidFill>
                  <a:srgbClr val="000000"/>
                </a:solidFill>
                <a:latin typeface="Times New Roman" pitchFamily="16" charset="0"/>
                <a:cs typeface="Lucida Sans Unicode" charset="0"/>
              </a:rPr>
              <a:t>tüpü veya trakeotomisi olan ve/veya solunum cihazına bağlı olan hastalarla temas sırasında da “Standart Önlemler”e uyulmalıdır:</a:t>
            </a:r>
          </a:p>
          <a:p>
            <a:pPr marL="457200" lvl="1" indent="0" defTabSz="449263" fontAlgn="base">
              <a:lnSpc>
                <a:spcPts val="3363"/>
              </a:lnSpc>
              <a:spcBef>
                <a:spcPts val="700"/>
              </a:spcBef>
              <a:spcAft>
                <a:spcPct val="0"/>
              </a:spcAft>
              <a:buFont typeface="Arial" charset="0"/>
              <a:buChar char="–"/>
            </a:pPr>
            <a:r>
              <a:rPr lang="tr-TR" dirty="0">
                <a:solidFill>
                  <a:srgbClr val="000000"/>
                </a:solidFill>
                <a:latin typeface="Times New Roman" pitchFamily="16" charset="0"/>
                <a:cs typeface="Lucida Sans Unicode" charset="0"/>
              </a:rPr>
              <a:t>Solunum sekresyonları ile kirlenmiş yüzeylerle temas sırasında eldiven giyilmesi unutulmamalıdır.</a:t>
            </a:r>
          </a:p>
          <a:p>
            <a:endParaRPr lang="en-US" dirty="0"/>
          </a:p>
        </p:txBody>
      </p:sp>
    </p:spTree>
    <p:extLst>
      <p:ext uri="{BB962C8B-B14F-4D97-AF65-F5344CB8AC3E}">
        <p14:creationId xmlns:p14="http://schemas.microsoft.com/office/powerpoint/2010/main" val="1969860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dirty="0">
                <a:latin typeface="Times New Roman" pitchFamily="16" charset="0"/>
              </a:rPr>
              <a:t>Hastadan Hastaya Bulaşın Önlenmesi</a:t>
            </a:r>
            <a:br>
              <a:rPr lang="tr-TR" sz="3600" dirty="0">
                <a:latin typeface="Times New Roman" pitchFamily="16" charset="0"/>
              </a:rPr>
            </a:br>
            <a:endParaRPr lang="en-US" sz="3600" dirty="0"/>
          </a:p>
        </p:txBody>
      </p:sp>
      <p:sp>
        <p:nvSpPr>
          <p:cNvPr id="3" name="Content Placeholder 2"/>
          <p:cNvSpPr>
            <a:spLocks noGrp="1"/>
          </p:cNvSpPr>
          <p:nvPr>
            <p:ph idx="1"/>
          </p:nvPr>
        </p:nvSpPr>
        <p:spPr/>
        <p:txBody>
          <a:bodyPr>
            <a:normAutofit/>
          </a:bodyPr>
          <a:lstStyle/>
          <a:p>
            <a:endParaRPr lang="tr-TR" dirty="0" smtClean="0">
              <a:solidFill>
                <a:srgbClr val="000000"/>
              </a:solidFill>
              <a:latin typeface="Times New Roman" pitchFamily="16" charset="0"/>
            </a:endParaRPr>
          </a:p>
          <a:p>
            <a:r>
              <a:rPr lang="tr-TR" sz="2800" dirty="0" smtClean="0">
                <a:solidFill>
                  <a:srgbClr val="000000"/>
                </a:solidFill>
                <a:latin typeface="Times New Roman" pitchFamily="16" charset="0"/>
              </a:rPr>
              <a:t>Endotrakeal  </a:t>
            </a:r>
            <a:r>
              <a:rPr lang="tr-TR" sz="2800" dirty="0">
                <a:solidFill>
                  <a:srgbClr val="000000"/>
                </a:solidFill>
                <a:latin typeface="Times New Roman" pitchFamily="16" charset="0"/>
              </a:rPr>
              <a:t>tüpü veya trakeotomisi olan hastalarla ve hastaların bağlı bulunduğu solunum cihazları ve parçaları ile (ventilatör devreleri, nemlendirici kaplar/filtreler, su tutucu kaplar, nebulizatörler, vb. parçalar)  her temas öncesinde ve sonrasında, </a:t>
            </a:r>
            <a:r>
              <a:rPr lang="tr-TR" sz="2800" dirty="0">
                <a:solidFill>
                  <a:srgbClr val="CC3300"/>
                </a:solidFill>
                <a:latin typeface="Times New Roman" pitchFamily="16" charset="0"/>
              </a:rPr>
              <a:t>eldiven giyilmiş olsun veya olmasın,</a:t>
            </a:r>
            <a:r>
              <a:rPr lang="tr-TR" sz="2800" dirty="0">
                <a:solidFill>
                  <a:srgbClr val="000000"/>
                </a:solidFill>
                <a:latin typeface="Times New Roman" pitchFamily="16" charset="0"/>
              </a:rPr>
              <a:t> el hijyeni sağlanmalıdır. </a:t>
            </a:r>
          </a:p>
          <a:p>
            <a:endParaRPr lang="en-US" dirty="0"/>
          </a:p>
        </p:txBody>
      </p:sp>
    </p:spTree>
    <p:extLst>
      <p:ext uri="{BB962C8B-B14F-4D97-AF65-F5344CB8AC3E}">
        <p14:creationId xmlns:p14="http://schemas.microsoft.com/office/powerpoint/2010/main" val="1146169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latin typeface="Times New Roman" pitchFamily="16" charset="0"/>
              </a:rPr>
              <a:t>Hastadan </a:t>
            </a:r>
            <a:r>
              <a:rPr lang="tr-TR" dirty="0">
                <a:latin typeface="Times New Roman" pitchFamily="16" charset="0"/>
              </a:rPr>
              <a:t>Hastaya Bulaşın Önlenmesi</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lstStyle/>
          <a:p>
            <a:pPr algn="just">
              <a:spcBef>
                <a:spcPts val="700"/>
              </a:spcBef>
              <a:buFont typeface="Arial" charset="0"/>
              <a:buChar char="•"/>
            </a:pPr>
            <a:endParaRPr lang="tr-TR" sz="2800" dirty="0" smtClean="0">
              <a:solidFill>
                <a:srgbClr val="000000"/>
              </a:solidFill>
              <a:latin typeface="Times New Roman" pitchFamily="16" charset="0"/>
            </a:endParaRPr>
          </a:p>
          <a:p>
            <a:pPr algn="just">
              <a:spcBef>
                <a:spcPts val="700"/>
              </a:spcBef>
              <a:buFont typeface="Arial" charset="0"/>
              <a:buChar char="•"/>
            </a:pPr>
            <a:r>
              <a:rPr lang="tr-TR" sz="2800" dirty="0" smtClean="0">
                <a:solidFill>
                  <a:srgbClr val="000000"/>
                </a:solidFill>
                <a:latin typeface="Times New Roman" pitchFamily="16" charset="0"/>
              </a:rPr>
              <a:t>Hastanın </a:t>
            </a:r>
            <a:r>
              <a:rPr lang="tr-TR" sz="2800" dirty="0">
                <a:solidFill>
                  <a:srgbClr val="000000"/>
                </a:solidFill>
                <a:latin typeface="Times New Roman" pitchFamily="16" charset="0"/>
              </a:rPr>
              <a:t>solunum sekresyonlarının çevreye sıçrama ihtimali olan durumlarda (endotrakeal aspirasyon, ekstübasyon, vb.) hasta ile temas sırasında temiz önlük giyilmeli, işlem bitince önlük çıkarılarak tıbbi atık olarak ortamdan uzaklaştırılmalıdır.</a:t>
            </a:r>
          </a:p>
          <a:p>
            <a:pPr algn="just">
              <a:spcBef>
                <a:spcPts val="700"/>
              </a:spcBef>
              <a:buFont typeface="Arial" charset="0"/>
              <a:buChar char="•"/>
            </a:pPr>
            <a:r>
              <a:rPr lang="tr-TR" sz="2800" dirty="0">
                <a:solidFill>
                  <a:srgbClr val="000000"/>
                </a:solidFill>
                <a:latin typeface="Times New Roman" pitchFamily="16" charset="0"/>
              </a:rPr>
              <a:t>Aynı önlük ile servis içinde dolaşılmamalı ve bir başka hastaya bakım verilmemelidir.</a:t>
            </a:r>
          </a:p>
          <a:p>
            <a:endParaRPr lang="en-US" dirty="0"/>
          </a:p>
        </p:txBody>
      </p:sp>
    </p:spTree>
    <p:extLst>
      <p:ext uri="{BB962C8B-B14F-4D97-AF65-F5344CB8AC3E}">
        <p14:creationId xmlns:p14="http://schemas.microsoft.com/office/powerpoint/2010/main" val="4083550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pitchFamily="16" charset="0"/>
              </a:rPr>
              <a:t>Trakeotomisi Olan Hastalar</a:t>
            </a:r>
            <a:br>
              <a:rPr lang="tr-TR" dirty="0">
                <a:latin typeface="Times New Roman" pitchFamily="16" charset="0"/>
              </a:rPr>
            </a:br>
            <a:endParaRPr lang="en-US" dirty="0"/>
          </a:p>
        </p:txBody>
      </p:sp>
      <p:sp>
        <p:nvSpPr>
          <p:cNvPr id="3" name="Content Placeholder 2"/>
          <p:cNvSpPr>
            <a:spLocks noGrp="1"/>
          </p:cNvSpPr>
          <p:nvPr>
            <p:ph idx="1"/>
          </p:nvPr>
        </p:nvSpPr>
        <p:spPr/>
        <p:txBody>
          <a:bodyPr>
            <a:normAutofit/>
          </a:bodyPr>
          <a:lstStyle/>
          <a:p>
            <a:pPr algn="just">
              <a:spcBef>
                <a:spcPts val="700"/>
              </a:spcBef>
              <a:buFont typeface="Arial" charset="0"/>
              <a:buChar char="•"/>
            </a:pPr>
            <a:r>
              <a:rPr lang="tr-TR" sz="2800" dirty="0">
                <a:solidFill>
                  <a:srgbClr val="000000"/>
                </a:solidFill>
                <a:latin typeface="Times New Roman" pitchFamily="16" charset="0"/>
              </a:rPr>
              <a:t>Trakeotomi açılırken asepsi kurallarına uyulmalıdır.</a:t>
            </a:r>
          </a:p>
          <a:p>
            <a:pPr algn="just">
              <a:spcBef>
                <a:spcPts val="700"/>
              </a:spcBef>
              <a:buFont typeface="Arial" charset="0"/>
              <a:buChar char="•"/>
            </a:pPr>
            <a:r>
              <a:rPr lang="tr-TR" sz="2800" dirty="0">
                <a:solidFill>
                  <a:srgbClr val="000000"/>
                </a:solidFill>
                <a:latin typeface="Times New Roman" pitchFamily="16" charset="0"/>
              </a:rPr>
              <a:t>Trakeotomi kanülü değiştirilirken temiz önlük giyilmeli, aseptik teknik kullanılmalıdır.</a:t>
            </a:r>
          </a:p>
          <a:p>
            <a:pPr algn="just">
              <a:spcBef>
                <a:spcPts val="700"/>
              </a:spcBef>
              <a:buFont typeface="Arial" charset="0"/>
              <a:buChar char="•"/>
            </a:pPr>
            <a:r>
              <a:rPr lang="tr-TR" sz="2800" dirty="0">
                <a:solidFill>
                  <a:srgbClr val="000000"/>
                </a:solidFill>
                <a:latin typeface="Times New Roman" pitchFamily="16" charset="0"/>
              </a:rPr>
              <a:t>Takılan trakeotomi kanülü steril olmalı veya dezenfekte edilmiş olmalıdır.</a:t>
            </a:r>
          </a:p>
          <a:p>
            <a:endParaRPr lang="en-US" sz="2800" dirty="0"/>
          </a:p>
        </p:txBody>
      </p:sp>
    </p:spTree>
    <p:extLst>
      <p:ext uri="{BB962C8B-B14F-4D97-AF65-F5344CB8AC3E}">
        <p14:creationId xmlns:p14="http://schemas.microsoft.com/office/powerpoint/2010/main" val="4107789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dirty="0">
                <a:latin typeface="Times New Roman" pitchFamily="16" charset="0"/>
              </a:rPr>
              <a:t>Solunum Sekresyonlarının Aspirasyonu</a:t>
            </a:r>
            <a:br>
              <a:rPr lang="tr-TR" sz="3600" dirty="0">
                <a:latin typeface="Times New Roman" pitchFamily="16" charset="0"/>
              </a:rPr>
            </a:br>
            <a:endParaRPr lang="en-US" sz="3600" dirty="0"/>
          </a:p>
        </p:txBody>
      </p:sp>
      <p:sp>
        <p:nvSpPr>
          <p:cNvPr id="3" name="Content Placeholder 2"/>
          <p:cNvSpPr>
            <a:spLocks noGrp="1"/>
          </p:cNvSpPr>
          <p:nvPr>
            <p:ph idx="1"/>
          </p:nvPr>
        </p:nvSpPr>
        <p:spPr/>
        <p:txBody>
          <a:bodyPr/>
          <a:lstStyle/>
          <a:p>
            <a:pPr>
              <a:lnSpc>
                <a:spcPts val="2875"/>
              </a:lnSpc>
              <a:spcBef>
                <a:spcPts val="700"/>
              </a:spcBef>
              <a:buFont typeface="Arial" charset="0"/>
              <a:buChar char="•"/>
            </a:pPr>
            <a:r>
              <a:rPr lang="tr-TR" sz="2400" dirty="0">
                <a:solidFill>
                  <a:srgbClr val="000000"/>
                </a:solidFill>
                <a:latin typeface="Times New Roman" pitchFamily="16" charset="0"/>
              </a:rPr>
              <a:t>Solunum sekresyonlarının aspirasyonu sırasında  steril eldiven giyilmelidir.</a:t>
            </a:r>
          </a:p>
          <a:p>
            <a:pPr>
              <a:lnSpc>
                <a:spcPts val="2875"/>
              </a:lnSpc>
              <a:spcBef>
                <a:spcPts val="700"/>
              </a:spcBef>
              <a:buFont typeface="Arial" charset="0"/>
              <a:buChar char="•"/>
            </a:pPr>
            <a:r>
              <a:rPr lang="tr-TR" sz="2400" dirty="0">
                <a:solidFill>
                  <a:srgbClr val="000000"/>
                </a:solidFill>
                <a:latin typeface="Times New Roman" pitchFamily="16" charset="0"/>
              </a:rPr>
              <a:t>Aspirasyon işleminin endotrakeal tüp içine sıvı verilmeden yapılması tercih edilir. </a:t>
            </a:r>
          </a:p>
          <a:p>
            <a:pPr>
              <a:lnSpc>
                <a:spcPts val="2875"/>
              </a:lnSpc>
              <a:spcBef>
                <a:spcPts val="700"/>
              </a:spcBef>
              <a:buFont typeface="Arial" charset="0"/>
              <a:buChar char="•"/>
            </a:pPr>
            <a:r>
              <a:rPr lang="tr-TR" sz="2400" dirty="0">
                <a:solidFill>
                  <a:srgbClr val="000000"/>
                </a:solidFill>
                <a:latin typeface="Times New Roman" pitchFamily="16" charset="0"/>
              </a:rPr>
              <a:t>Çok fazla kurutu olan ve sekresyonları kuruyan hastalarda , aspirasyon 5-15 ml steril sıvı içeren plastik ampuller kullanılmalı, endotrakeal tüp içine ihtiyaç duyulan miktar verildikten sonra steril kateter ile endotrakeal tüp içine girilerek aspirasyon işlemi yapılmalıdır.</a:t>
            </a:r>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977800179"/>
              </p:ext>
            </p:extLst>
          </p:nvPr>
        </p:nvGraphicFramePr>
        <p:xfrm>
          <a:off x="6553200" y="4876800"/>
          <a:ext cx="1403350" cy="1428750"/>
        </p:xfrm>
        <a:graphic>
          <a:graphicData uri="http://schemas.openxmlformats.org/presentationml/2006/ole">
            <mc:AlternateContent xmlns:mc="http://schemas.openxmlformats.org/markup-compatibility/2006">
              <mc:Choice xmlns:v="urn:schemas-microsoft-com:vml" Requires="v">
                <p:oleObj spid="_x0000_s1045" name="Bitmap Image" r:id="rId3" imgW="0" imgH="0" progId="Paint.Picture">
                  <p:embed/>
                </p:oleObj>
              </mc:Choice>
              <mc:Fallback>
                <p:oleObj name="Bitmap Image" r:id="rId3" imgW="0" imgH="0"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4876800"/>
                        <a:ext cx="1403350" cy="1428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777767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dirty="0" smtClean="0">
                <a:latin typeface="Times New Roman" pitchFamily="16" charset="0"/>
              </a:rPr>
              <a:t>Solunum </a:t>
            </a:r>
            <a:r>
              <a:rPr lang="tr-TR" sz="3600" dirty="0">
                <a:latin typeface="Times New Roman" pitchFamily="16" charset="0"/>
              </a:rPr>
              <a:t>Sekresyonlarının Aspirasyonu</a:t>
            </a:r>
            <a:br>
              <a:rPr lang="tr-TR" sz="3600" dirty="0">
                <a:latin typeface="Times New Roman" pitchFamily="16" charset="0"/>
              </a:rPr>
            </a:br>
            <a:endParaRPr lang="en-US" sz="3600" dirty="0"/>
          </a:p>
        </p:txBody>
      </p:sp>
      <p:sp>
        <p:nvSpPr>
          <p:cNvPr id="3" name="Content Placeholder 2"/>
          <p:cNvSpPr>
            <a:spLocks noGrp="1"/>
          </p:cNvSpPr>
          <p:nvPr>
            <p:ph idx="1"/>
          </p:nvPr>
        </p:nvSpPr>
        <p:spPr/>
        <p:txBody>
          <a:bodyPr/>
          <a:lstStyle/>
          <a:p>
            <a:pPr algn="just">
              <a:lnSpc>
                <a:spcPts val="2875"/>
              </a:lnSpc>
              <a:spcBef>
                <a:spcPts val="700"/>
              </a:spcBef>
              <a:buFont typeface="Arial" charset="0"/>
              <a:buChar char="•"/>
            </a:pPr>
            <a:endParaRPr lang="tr-TR" dirty="0" smtClean="0">
              <a:solidFill>
                <a:srgbClr val="000000"/>
              </a:solidFill>
              <a:latin typeface="Times New Roman" pitchFamily="16" charset="0"/>
            </a:endParaRPr>
          </a:p>
          <a:p>
            <a:pPr algn="just">
              <a:lnSpc>
                <a:spcPts val="2875"/>
              </a:lnSpc>
              <a:spcBef>
                <a:spcPts val="700"/>
              </a:spcBef>
              <a:buFont typeface="Arial" charset="0"/>
              <a:buChar char="•"/>
            </a:pPr>
            <a:r>
              <a:rPr lang="tr-TR" sz="2800" dirty="0" smtClean="0">
                <a:solidFill>
                  <a:srgbClr val="000000"/>
                </a:solidFill>
                <a:latin typeface="Times New Roman" pitchFamily="16" charset="0"/>
              </a:rPr>
              <a:t>Aspirasyon </a:t>
            </a:r>
            <a:r>
              <a:rPr lang="tr-TR" sz="2800" dirty="0">
                <a:solidFill>
                  <a:srgbClr val="000000"/>
                </a:solidFill>
                <a:latin typeface="Times New Roman" pitchFamily="16" charset="0"/>
              </a:rPr>
              <a:t>işlemine devam edilmesi gerekiyor ise kullanılan ilk kateter yıkama solüsyonu ile yıkanarak atılmalı, </a:t>
            </a:r>
            <a:r>
              <a:rPr lang="tr-TR" sz="2800" dirty="0">
                <a:solidFill>
                  <a:srgbClr val="FF0000"/>
                </a:solidFill>
                <a:latin typeface="Times New Roman" pitchFamily="16" charset="0"/>
              </a:rPr>
              <a:t>yeni bir steril kateter kullanılarak aynı işlem tekrarlanmalıdır</a:t>
            </a:r>
            <a:r>
              <a:rPr lang="tr-TR" sz="2800" dirty="0">
                <a:solidFill>
                  <a:srgbClr val="475D4A"/>
                </a:solidFill>
                <a:latin typeface="Times New Roman" pitchFamily="16" charset="0"/>
              </a:rPr>
              <a:t>.</a:t>
            </a:r>
          </a:p>
          <a:p>
            <a:pPr algn="just">
              <a:lnSpc>
                <a:spcPts val="2875"/>
              </a:lnSpc>
              <a:spcBef>
                <a:spcPts val="700"/>
              </a:spcBef>
              <a:buFont typeface="Arial" charset="0"/>
              <a:buChar char="•"/>
            </a:pPr>
            <a:r>
              <a:rPr lang="tr-TR" sz="2800" dirty="0">
                <a:solidFill>
                  <a:srgbClr val="000000"/>
                </a:solidFill>
                <a:latin typeface="Times New Roman" pitchFamily="16" charset="0"/>
              </a:rPr>
              <a:t>Akciğer sekresyonları yeterince temizlendikten sonra yıkama solüsyonunda yıkanan kateter ile ağız sekresyonları aspire edilmeli ve kateter tekrar yıkanarak atılırmalıdır</a:t>
            </a:r>
            <a:r>
              <a:rPr lang="tr-TR" sz="2800" dirty="0" smtClean="0">
                <a:solidFill>
                  <a:srgbClr val="000000"/>
                </a:solidFill>
                <a:latin typeface="Times New Roman" pitchFamily="16" charset="0"/>
              </a:rPr>
              <a:t>.</a:t>
            </a:r>
          </a:p>
          <a:p>
            <a:pPr algn="just">
              <a:lnSpc>
                <a:spcPts val="2875"/>
              </a:lnSpc>
              <a:spcBef>
                <a:spcPts val="700"/>
              </a:spcBef>
              <a:buFont typeface="Arial" charset="0"/>
              <a:buChar char="•"/>
            </a:pPr>
            <a:endParaRPr lang="tr-TR" dirty="0">
              <a:solidFill>
                <a:srgbClr val="000000"/>
              </a:solidFill>
              <a:latin typeface="Times New Roman" pitchFamily="16" charset="0"/>
            </a:endParaRPr>
          </a:p>
        </p:txBody>
      </p:sp>
    </p:spTree>
    <p:extLst>
      <p:ext uri="{BB962C8B-B14F-4D97-AF65-F5344CB8AC3E}">
        <p14:creationId xmlns:p14="http://schemas.microsoft.com/office/powerpoint/2010/main" val="2824196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dirty="0">
                <a:latin typeface="Times New Roman" pitchFamily="16" charset="0"/>
              </a:rPr>
              <a:t>Solunum Sekresyonlarının Aspirasyonu</a:t>
            </a:r>
            <a:br>
              <a:rPr lang="tr-TR" sz="3600" dirty="0">
                <a:latin typeface="Times New Roman" pitchFamily="16" charset="0"/>
              </a:rPr>
            </a:br>
            <a:endParaRPr lang="en-US" sz="3600" dirty="0"/>
          </a:p>
        </p:txBody>
      </p:sp>
      <p:sp>
        <p:nvSpPr>
          <p:cNvPr id="3" name="Content Placeholder 2"/>
          <p:cNvSpPr>
            <a:spLocks noGrp="1"/>
          </p:cNvSpPr>
          <p:nvPr>
            <p:ph idx="1"/>
          </p:nvPr>
        </p:nvSpPr>
        <p:spPr/>
        <p:txBody>
          <a:bodyPr>
            <a:normAutofit/>
          </a:bodyPr>
          <a:lstStyle/>
          <a:p>
            <a:pPr algn="just">
              <a:spcBef>
                <a:spcPts val="700"/>
              </a:spcBef>
              <a:buFont typeface="Arial" charset="0"/>
              <a:buChar char="•"/>
            </a:pPr>
            <a:endParaRPr lang="tr-TR" sz="2400" dirty="0" smtClean="0">
              <a:solidFill>
                <a:srgbClr val="000000"/>
              </a:solidFill>
              <a:latin typeface="Times New Roman" pitchFamily="16" charset="0"/>
            </a:endParaRPr>
          </a:p>
          <a:p>
            <a:pPr algn="just">
              <a:spcBef>
                <a:spcPts val="700"/>
              </a:spcBef>
              <a:buFont typeface="Arial" charset="0"/>
              <a:buChar char="•"/>
            </a:pPr>
            <a:r>
              <a:rPr lang="tr-TR" sz="2400" dirty="0" smtClean="0">
                <a:solidFill>
                  <a:srgbClr val="000000"/>
                </a:solidFill>
                <a:latin typeface="Times New Roman" pitchFamily="16" charset="0"/>
              </a:rPr>
              <a:t>Tek </a:t>
            </a:r>
            <a:r>
              <a:rPr lang="tr-TR" sz="2400" dirty="0">
                <a:solidFill>
                  <a:srgbClr val="000000"/>
                </a:solidFill>
                <a:latin typeface="Times New Roman" pitchFamily="16" charset="0"/>
              </a:rPr>
              <a:t>sefer aspirasyon yeterli olmuş ise aynı kateter yıkama solüsyonunda yıkandıktan sonra ağız sekresyonlarının aspirasyonu için kullanılır ve yıkanarak atılır.</a:t>
            </a:r>
          </a:p>
          <a:p>
            <a:pPr algn="just">
              <a:spcBef>
                <a:spcPts val="700"/>
              </a:spcBef>
              <a:buFont typeface="Arial" charset="0"/>
              <a:buChar char="•"/>
            </a:pPr>
            <a:endParaRPr lang="tr-TR" sz="2400" dirty="0">
              <a:solidFill>
                <a:srgbClr val="000000"/>
              </a:solidFill>
              <a:latin typeface="Times New Roman" pitchFamily="16" charset="0"/>
            </a:endParaRPr>
          </a:p>
          <a:p>
            <a:pPr algn="just">
              <a:spcBef>
                <a:spcPts val="700"/>
              </a:spcBef>
              <a:buFont typeface="Arial" charset="0"/>
              <a:buChar char="•"/>
            </a:pPr>
            <a:r>
              <a:rPr lang="tr-TR" sz="2400" dirty="0">
                <a:solidFill>
                  <a:srgbClr val="000000"/>
                </a:solidFill>
                <a:latin typeface="Times New Roman" pitchFamily="16" charset="0"/>
              </a:rPr>
              <a:t>Aspirasyon işlemi tamamlandıktan sonra kullanılan 5-15 ml’lik plastik ampul içinde sıvı kalmış ise bekletilmeden atılmalıdır.</a:t>
            </a:r>
            <a:endParaRPr lang="tr-TR" sz="2400" dirty="0">
              <a:solidFill>
                <a:srgbClr val="000000"/>
              </a:solidFill>
              <a:latin typeface="Times New Roman" pitchFamily="16" charset="0"/>
            </a:endParaRPr>
          </a:p>
        </p:txBody>
      </p:sp>
    </p:spTree>
    <p:extLst>
      <p:ext uri="{BB962C8B-B14F-4D97-AF65-F5344CB8AC3E}">
        <p14:creationId xmlns:p14="http://schemas.microsoft.com/office/powerpoint/2010/main" val="473331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pitchFamily="16" charset="0"/>
              </a:rPr>
              <a:t>Ventilatör İlişkili Pnömoni</a:t>
            </a:r>
            <a:br>
              <a:rPr lang="tr-TR" dirty="0">
                <a:latin typeface="Times New Roman" pitchFamily="16" charset="0"/>
              </a:rPr>
            </a:br>
            <a:endParaRPr lang="en-US" dirty="0"/>
          </a:p>
        </p:txBody>
      </p:sp>
      <p:sp>
        <p:nvSpPr>
          <p:cNvPr id="3" name="Content Placeholder 2"/>
          <p:cNvSpPr>
            <a:spLocks noGrp="1"/>
          </p:cNvSpPr>
          <p:nvPr>
            <p:ph idx="1"/>
          </p:nvPr>
        </p:nvSpPr>
        <p:spPr/>
        <p:txBody>
          <a:bodyPr>
            <a:normAutofit/>
          </a:bodyPr>
          <a:lstStyle/>
          <a:p>
            <a:pPr algn="just">
              <a:spcBef>
                <a:spcPts val="700"/>
              </a:spcBef>
              <a:buFont typeface="Arial" charset="0"/>
              <a:buChar char="•"/>
            </a:pPr>
            <a:r>
              <a:rPr lang="en-US" sz="2800" dirty="0" err="1">
                <a:solidFill>
                  <a:srgbClr val="000000"/>
                </a:solidFill>
                <a:latin typeface="Times New Roman" pitchFamily="16" charset="0"/>
              </a:rPr>
              <a:t>Trakeotomisi</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olan</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veya</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entübe</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olan</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ve</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nozokomiyal</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pnömoni</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tanısının</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konduğu</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günden</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önceki</a:t>
            </a:r>
            <a:r>
              <a:rPr lang="en-US" sz="2800" dirty="0">
                <a:solidFill>
                  <a:srgbClr val="000000"/>
                </a:solidFill>
                <a:latin typeface="Times New Roman" pitchFamily="16" charset="0"/>
              </a:rPr>
              <a:t> 48 </a:t>
            </a:r>
            <a:r>
              <a:rPr lang="en-US" sz="2800" dirty="0" err="1">
                <a:solidFill>
                  <a:srgbClr val="000000"/>
                </a:solidFill>
                <a:latin typeface="Times New Roman" pitchFamily="16" charset="0"/>
              </a:rPr>
              <a:t>saat</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içinde</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kalan</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dönemde</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solunuma</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destek</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olmak</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veya</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kontrol</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etmek</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amacıyla</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bir</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solunum</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cihazına</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bağlı</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olan</a:t>
            </a:r>
            <a:r>
              <a:rPr lang="en-US" sz="2800" dirty="0">
                <a:solidFill>
                  <a:srgbClr val="000000"/>
                </a:solidFill>
                <a:latin typeface="Times New Roman" pitchFamily="16" charset="0"/>
              </a:rPr>
              <a:t> </a:t>
            </a:r>
            <a:r>
              <a:rPr lang="en-US" sz="2800" dirty="0" err="1">
                <a:solidFill>
                  <a:srgbClr val="000000"/>
                </a:solidFill>
                <a:latin typeface="Times New Roman" pitchFamily="16" charset="0"/>
              </a:rPr>
              <a:t>hastalarda</a:t>
            </a:r>
            <a:r>
              <a:rPr lang="en-US" sz="2800" dirty="0">
                <a:solidFill>
                  <a:srgbClr val="000000"/>
                </a:solidFill>
                <a:latin typeface="Times New Roman" pitchFamily="16" charset="0"/>
              </a:rPr>
              <a:t> </a:t>
            </a:r>
            <a:r>
              <a:rPr lang="tr-TR" sz="2800" dirty="0">
                <a:solidFill>
                  <a:srgbClr val="000000"/>
                </a:solidFill>
                <a:latin typeface="Times New Roman" pitchFamily="16" charset="0"/>
              </a:rPr>
              <a:t>gelişen pnömoni, </a:t>
            </a:r>
            <a:r>
              <a:rPr lang="tr-TR" sz="2800" dirty="0">
                <a:solidFill>
                  <a:srgbClr val="FF0000"/>
                </a:solidFill>
                <a:latin typeface="Times New Roman" pitchFamily="16" charset="0"/>
              </a:rPr>
              <a:t>ventilatör ilişkili </a:t>
            </a:r>
            <a:r>
              <a:rPr lang="en-US" sz="2800" dirty="0" err="1">
                <a:solidFill>
                  <a:srgbClr val="FF0000"/>
                </a:solidFill>
                <a:latin typeface="Times New Roman" pitchFamily="16" charset="0"/>
              </a:rPr>
              <a:t>pnömoni</a:t>
            </a:r>
            <a:r>
              <a:rPr lang="tr-TR" sz="2800" dirty="0">
                <a:solidFill>
                  <a:srgbClr val="FF0000"/>
                </a:solidFill>
                <a:latin typeface="Times New Roman" pitchFamily="16" charset="0"/>
              </a:rPr>
              <a:t> </a:t>
            </a:r>
            <a:r>
              <a:rPr lang="tr-TR" sz="2800" dirty="0">
                <a:solidFill>
                  <a:srgbClr val="000000"/>
                </a:solidFill>
                <a:latin typeface="Times New Roman" pitchFamily="16" charset="0"/>
              </a:rPr>
              <a:t>olarak belirtilmelidir.</a:t>
            </a:r>
          </a:p>
          <a:p>
            <a:pPr algn="just">
              <a:spcBef>
                <a:spcPts val="700"/>
              </a:spcBef>
              <a:buFont typeface="Arial" charset="0"/>
              <a:buChar char="•"/>
            </a:pPr>
            <a:endParaRPr lang="tr-TR" sz="2800" dirty="0">
              <a:solidFill>
                <a:srgbClr val="000000"/>
              </a:solidFill>
              <a:latin typeface="Times New Roman" pitchFamily="16" charset="0"/>
            </a:endParaRPr>
          </a:p>
          <a:p>
            <a:pPr algn="just">
              <a:spcBef>
                <a:spcPts val="700"/>
              </a:spcBef>
              <a:buFont typeface="Arial" charset="0"/>
              <a:buChar char="•"/>
            </a:pPr>
            <a:r>
              <a:rPr lang="tr-TR" sz="2800" dirty="0">
                <a:solidFill>
                  <a:srgbClr val="000000"/>
                </a:solidFill>
                <a:latin typeface="Times New Roman" pitchFamily="16" charset="0"/>
              </a:rPr>
              <a:t>Önemli bir kalite göstergesi</a:t>
            </a:r>
          </a:p>
          <a:p>
            <a:endParaRPr lang="en-US" dirty="0"/>
          </a:p>
        </p:txBody>
      </p:sp>
    </p:spTree>
    <p:extLst>
      <p:ext uri="{BB962C8B-B14F-4D97-AF65-F5344CB8AC3E}">
        <p14:creationId xmlns:p14="http://schemas.microsoft.com/office/powerpoint/2010/main" val="4279848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dirty="0">
                <a:latin typeface="Times New Roman" pitchFamily="16" charset="0"/>
              </a:rPr>
              <a:t>Solunum Sekresyonlarının Aspirasyonu</a:t>
            </a:r>
            <a:br>
              <a:rPr lang="tr-TR" sz="3600" dirty="0">
                <a:latin typeface="Times New Roman" pitchFamily="16" charset="0"/>
              </a:rPr>
            </a:br>
            <a:endParaRPr lang="en-US" sz="3600" dirty="0"/>
          </a:p>
        </p:txBody>
      </p:sp>
      <p:sp>
        <p:nvSpPr>
          <p:cNvPr id="3" name="Content Placeholder 2"/>
          <p:cNvSpPr>
            <a:spLocks noGrp="1"/>
          </p:cNvSpPr>
          <p:nvPr>
            <p:ph idx="1"/>
          </p:nvPr>
        </p:nvSpPr>
        <p:spPr/>
        <p:txBody>
          <a:bodyPr>
            <a:normAutofit/>
          </a:bodyPr>
          <a:lstStyle/>
          <a:p>
            <a:pPr>
              <a:lnSpc>
                <a:spcPts val="3125"/>
              </a:lnSpc>
              <a:spcBef>
                <a:spcPts val="700"/>
              </a:spcBef>
              <a:buFont typeface="Arial" charset="0"/>
              <a:buChar char="•"/>
            </a:pPr>
            <a:endParaRPr lang="tr-TR" sz="2800" dirty="0" smtClean="0">
              <a:solidFill>
                <a:srgbClr val="000000"/>
              </a:solidFill>
              <a:latin typeface="Times New Roman" pitchFamily="16" charset="0"/>
            </a:endParaRPr>
          </a:p>
          <a:p>
            <a:pPr>
              <a:lnSpc>
                <a:spcPts val="3125"/>
              </a:lnSpc>
              <a:spcBef>
                <a:spcPts val="700"/>
              </a:spcBef>
              <a:buFont typeface="Arial" charset="0"/>
              <a:buChar char="•"/>
            </a:pPr>
            <a:r>
              <a:rPr lang="tr-TR" sz="2800" dirty="0" smtClean="0">
                <a:solidFill>
                  <a:srgbClr val="000000"/>
                </a:solidFill>
                <a:latin typeface="Times New Roman" pitchFamily="16" charset="0"/>
              </a:rPr>
              <a:t>Kapalı </a:t>
            </a:r>
            <a:r>
              <a:rPr lang="tr-TR" sz="2800" dirty="0">
                <a:solidFill>
                  <a:srgbClr val="000000"/>
                </a:solidFill>
                <a:latin typeface="Times New Roman" pitchFamily="16" charset="0"/>
              </a:rPr>
              <a:t>aspirasyon uygulanan hastalarda steril aspirasyon sıvısı kateter haznesine verilir ve uygun teknikle aspirasyon tamamlanır. </a:t>
            </a:r>
          </a:p>
          <a:p>
            <a:pPr>
              <a:lnSpc>
                <a:spcPts val="3125"/>
              </a:lnSpc>
              <a:spcBef>
                <a:spcPts val="700"/>
              </a:spcBef>
              <a:buFont typeface="Arial" charset="0"/>
              <a:buChar char="•"/>
            </a:pPr>
            <a:r>
              <a:rPr lang="tr-TR" sz="2800" dirty="0">
                <a:solidFill>
                  <a:srgbClr val="000000"/>
                </a:solidFill>
                <a:latin typeface="Times New Roman" pitchFamily="16" charset="0"/>
              </a:rPr>
              <a:t>Kapalı aspirasyon kateterleri, fonksiyon bozukluğu gelişmesi, kateterin tıkanması, kateter kılıfının delinmesi durumlarında değiştirilmeli, aksi takdirde rutin olarak değiştirilmemelidir. </a:t>
            </a:r>
            <a:endParaRPr lang="tr-TR" sz="2800" dirty="0">
              <a:solidFill>
                <a:srgbClr val="000000"/>
              </a:solidFill>
              <a:latin typeface="Times New Roman" pitchFamily="16" charset="0"/>
            </a:endParaRPr>
          </a:p>
        </p:txBody>
      </p:sp>
    </p:spTree>
    <p:extLst>
      <p:ext uri="{BB962C8B-B14F-4D97-AF65-F5344CB8AC3E}">
        <p14:creationId xmlns:p14="http://schemas.microsoft.com/office/powerpoint/2010/main" val="3379572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000" dirty="0">
                <a:latin typeface="Times New Roman" pitchFamily="16" charset="0"/>
              </a:rPr>
              <a:t>Solunum Sekresyonlarının Aspirasyonu</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normAutofit/>
          </a:bodyPr>
          <a:lstStyle/>
          <a:p>
            <a:pPr algn="just">
              <a:lnSpc>
                <a:spcPts val="2875"/>
              </a:lnSpc>
              <a:spcBef>
                <a:spcPts val="700"/>
              </a:spcBef>
              <a:buFont typeface="Arial" charset="0"/>
              <a:buChar char="•"/>
            </a:pPr>
            <a:endParaRPr lang="tr-TR" sz="2400" dirty="0" smtClean="0">
              <a:latin typeface="Times New Roman" pitchFamily="16" charset="0"/>
            </a:endParaRPr>
          </a:p>
          <a:p>
            <a:pPr algn="just">
              <a:lnSpc>
                <a:spcPts val="2875"/>
              </a:lnSpc>
              <a:spcBef>
                <a:spcPts val="700"/>
              </a:spcBef>
              <a:buFont typeface="Arial" charset="0"/>
              <a:buChar char="•"/>
            </a:pPr>
            <a:r>
              <a:rPr lang="tr-TR" sz="2400" dirty="0" smtClean="0">
                <a:latin typeface="Times New Roman" pitchFamily="16" charset="0"/>
              </a:rPr>
              <a:t>Kapalı </a:t>
            </a:r>
            <a:r>
              <a:rPr lang="tr-TR" sz="2400" dirty="0">
                <a:latin typeface="Times New Roman" pitchFamily="16" charset="0"/>
              </a:rPr>
              <a:t>aspirasyon uygulanan hastalarda ağız içi sekresyonlarının aspirasyonu ayrı steril bir kateterle yapılmalı, yeterli temizlik sağlanamaz ise aynı kateter yıkama solüsyonunda yıkandıktan sonra işlem tekrarlanmalıdır.</a:t>
            </a:r>
          </a:p>
          <a:p>
            <a:pPr algn="just">
              <a:lnSpc>
                <a:spcPts val="2875"/>
              </a:lnSpc>
              <a:spcBef>
                <a:spcPts val="700"/>
              </a:spcBef>
              <a:buFont typeface="Arial" charset="0"/>
              <a:buChar char="•"/>
            </a:pPr>
            <a:r>
              <a:rPr lang="tr-TR" sz="2400" dirty="0">
                <a:latin typeface="Times New Roman" pitchFamily="16" charset="0"/>
              </a:rPr>
              <a:t>Ağız içi sekresyonların aspirasyonu için kullanılan kateterler hasta başında bekletilmemeli ve tekrar kullanılmamalıdır. </a:t>
            </a:r>
          </a:p>
          <a:p>
            <a:endParaRPr lang="en-US" sz="2400" dirty="0"/>
          </a:p>
        </p:txBody>
      </p:sp>
    </p:spTree>
    <p:extLst>
      <p:ext uri="{BB962C8B-B14F-4D97-AF65-F5344CB8AC3E}">
        <p14:creationId xmlns:p14="http://schemas.microsoft.com/office/powerpoint/2010/main" val="1853661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dirty="0">
                <a:latin typeface="Times New Roman" pitchFamily="16" charset="0"/>
              </a:rPr>
              <a:t>Solunum Sekresyonlarının Aspirasyonu</a:t>
            </a:r>
            <a:br>
              <a:rPr lang="tr-TR" sz="3600" dirty="0">
                <a:latin typeface="Times New Roman" pitchFamily="16" charset="0"/>
              </a:rPr>
            </a:br>
            <a:endParaRPr lang="en-US" sz="3600" dirty="0"/>
          </a:p>
        </p:txBody>
      </p:sp>
      <p:sp>
        <p:nvSpPr>
          <p:cNvPr id="3" name="Content Placeholder 2"/>
          <p:cNvSpPr>
            <a:spLocks noGrp="1"/>
          </p:cNvSpPr>
          <p:nvPr>
            <p:ph idx="1"/>
          </p:nvPr>
        </p:nvSpPr>
        <p:spPr/>
        <p:txBody>
          <a:bodyPr/>
          <a:lstStyle/>
          <a:p>
            <a:pPr algn="just">
              <a:lnSpc>
                <a:spcPts val="3125"/>
              </a:lnSpc>
              <a:spcBef>
                <a:spcPts val="700"/>
              </a:spcBef>
              <a:buFont typeface="Arial" charset="0"/>
              <a:buChar char="•"/>
            </a:pPr>
            <a:endParaRPr lang="tr-TR" sz="2400" dirty="0" smtClean="0">
              <a:solidFill>
                <a:srgbClr val="000000"/>
              </a:solidFill>
              <a:latin typeface="Times New Roman" pitchFamily="16" charset="0"/>
            </a:endParaRPr>
          </a:p>
          <a:p>
            <a:pPr algn="just">
              <a:lnSpc>
                <a:spcPts val="3125"/>
              </a:lnSpc>
              <a:spcBef>
                <a:spcPts val="700"/>
              </a:spcBef>
              <a:buFont typeface="Arial" charset="0"/>
              <a:buChar char="•"/>
            </a:pPr>
            <a:r>
              <a:rPr lang="tr-TR" sz="2400" dirty="0" smtClean="0">
                <a:solidFill>
                  <a:srgbClr val="000000"/>
                </a:solidFill>
                <a:latin typeface="Times New Roman" pitchFamily="16" charset="0"/>
              </a:rPr>
              <a:t>Açık </a:t>
            </a:r>
            <a:r>
              <a:rPr lang="tr-TR" sz="2400" dirty="0">
                <a:solidFill>
                  <a:srgbClr val="000000"/>
                </a:solidFill>
                <a:latin typeface="Times New Roman" pitchFamily="16" charset="0"/>
              </a:rPr>
              <a:t>veya kapalı aspirasyon yapılan hastalar için yıkama solüsyonu olarak 500 ml’lik plastik veya cam şişeler içindeki steril sıvılar (serum fizyolojik veya su) kullanılmalıdır.</a:t>
            </a:r>
          </a:p>
          <a:p>
            <a:pPr algn="just">
              <a:lnSpc>
                <a:spcPts val="3125"/>
              </a:lnSpc>
              <a:spcBef>
                <a:spcPts val="700"/>
              </a:spcBef>
              <a:buFont typeface="Arial" charset="0"/>
              <a:buChar char="•"/>
            </a:pPr>
            <a:r>
              <a:rPr lang="tr-TR" sz="2400" dirty="0">
                <a:solidFill>
                  <a:srgbClr val="000000"/>
                </a:solidFill>
                <a:latin typeface="Times New Roman" pitchFamily="16" charset="0"/>
              </a:rPr>
              <a:t>Yıkama solüsyonları sekiz saatten uzun süre kullanılmamalı, solüsyon çok kirlenmiş ise beklenmeden değiştirilmelidir. </a:t>
            </a:r>
          </a:p>
          <a:p>
            <a:pPr algn="just">
              <a:lnSpc>
                <a:spcPts val="3125"/>
              </a:lnSpc>
              <a:spcBef>
                <a:spcPts val="700"/>
              </a:spcBef>
              <a:buFont typeface="Arial" charset="0"/>
              <a:buChar char="•"/>
            </a:pPr>
            <a:r>
              <a:rPr lang="tr-TR" sz="2400" dirty="0">
                <a:solidFill>
                  <a:srgbClr val="000000"/>
                </a:solidFill>
                <a:latin typeface="Times New Roman" pitchFamily="16" charset="0"/>
              </a:rPr>
              <a:t>Solüsyon kabının üzerine kullanılmaya başlandığı tarih ve saat yazılmalıdır.</a:t>
            </a:r>
          </a:p>
          <a:p>
            <a:endParaRPr lang="en-US" dirty="0"/>
          </a:p>
        </p:txBody>
      </p:sp>
    </p:spTree>
    <p:extLst>
      <p:ext uri="{BB962C8B-B14F-4D97-AF65-F5344CB8AC3E}">
        <p14:creationId xmlns:p14="http://schemas.microsoft.com/office/powerpoint/2010/main" val="1856829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dirty="0">
                <a:latin typeface="Times New Roman" pitchFamily="16" charset="0"/>
              </a:rPr>
              <a:t>Solunum Sekresyonlarının Aspirasyonu</a:t>
            </a:r>
            <a:br>
              <a:rPr lang="tr-TR" sz="3600" dirty="0">
                <a:latin typeface="Times New Roman" pitchFamily="16" charset="0"/>
              </a:rPr>
            </a:br>
            <a:endParaRPr lang="en-US" sz="3600" dirty="0"/>
          </a:p>
        </p:txBody>
      </p:sp>
      <p:sp>
        <p:nvSpPr>
          <p:cNvPr id="3" name="Content Placeholder 2"/>
          <p:cNvSpPr>
            <a:spLocks noGrp="1"/>
          </p:cNvSpPr>
          <p:nvPr>
            <p:ph idx="1"/>
          </p:nvPr>
        </p:nvSpPr>
        <p:spPr/>
        <p:txBody>
          <a:bodyPr/>
          <a:lstStyle/>
          <a:p>
            <a:pPr algn="just">
              <a:lnSpc>
                <a:spcPts val="3125"/>
              </a:lnSpc>
              <a:spcBef>
                <a:spcPts val="700"/>
              </a:spcBef>
              <a:buFont typeface="Arial" charset="0"/>
              <a:buChar char="•"/>
            </a:pPr>
            <a:r>
              <a:rPr lang="tr-TR" sz="2800" dirty="0">
                <a:solidFill>
                  <a:srgbClr val="000000"/>
                </a:solidFill>
                <a:latin typeface="Times New Roman" pitchFamily="16" charset="0"/>
              </a:rPr>
              <a:t>Hastane vakum sistemine bağlı sabit aspiratörlerin torbaları işaretli seviyeye kadar dolunca yenisi ile değiştirilmelidir.</a:t>
            </a:r>
          </a:p>
          <a:p>
            <a:pPr algn="just">
              <a:lnSpc>
                <a:spcPts val="3125"/>
              </a:lnSpc>
              <a:spcBef>
                <a:spcPts val="700"/>
              </a:spcBef>
              <a:buFont typeface="Arial" charset="0"/>
              <a:buChar char="•"/>
            </a:pPr>
            <a:r>
              <a:rPr lang="tr-TR" sz="2800" dirty="0">
                <a:solidFill>
                  <a:srgbClr val="000000"/>
                </a:solidFill>
                <a:latin typeface="Times New Roman" pitchFamily="16" charset="0"/>
              </a:rPr>
              <a:t>Her yeni hasta için mutlaka torba, line, varsa çam ucu değişimi yapılmalıdır.</a:t>
            </a:r>
          </a:p>
          <a:p>
            <a:pPr algn="just">
              <a:lnSpc>
                <a:spcPts val="3125"/>
              </a:lnSpc>
              <a:spcBef>
                <a:spcPts val="700"/>
              </a:spcBef>
              <a:buFont typeface="Arial" charset="0"/>
              <a:buChar char="•"/>
            </a:pPr>
            <a:r>
              <a:rPr lang="tr-TR" sz="2800" dirty="0">
                <a:solidFill>
                  <a:srgbClr val="000000"/>
                </a:solidFill>
                <a:latin typeface="Times New Roman" pitchFamily="16" charset="0"/>
              </a:rPr>
              <a:t>Mobil aspiratör kullanılması durumunda aspiratör kavanozu doldukça veya 24 saatte bir boşaltılıp temizlenmeli ve dezenfekte edilmelidir.</a:t>
            </a:r>
          </a:p>
          <a:p>
            <a:endParaRPr lang="en-US" dirty="0"/>
          </a:p>
        </p:txBody>
      </p:sp>
    </p:spTree>
    <p:extLst>
      <p:ext uri="{BB962C8B-B14F-4D97-AF65-F5344CB8AC3E}">
        <p14:creationId xmlns:p14="http://schemas.microsoft.com/office/powerpoint/2010/main" val="23459455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800" dirty="0">
                <a:latin typeface="Times New Roman" pitchFamily="16" charset="0"/>
              </a:rPr>
              <a:t>Hastanın Solunum Sekresyonlarını Aspire Etmesini Önlemek İçin Yapılması Gerekenler </a:t>
            </a:r>
            <a:br>
              <a:rPr lang="tr-TR" sz="2800" dirty="0">
                <a:latin typeface="Times New Roman" pitchFamily="16" charset="0"/>
              </a:rPr>
            </a:br>
            <a:endParaRPr lang="en-US" sz="2800" dirty="0"/>
          </a:p>
        </p:txBody>
      </p:sp>
      <p:sp>
        <p:nvSpPr>
          <p:cNvPr id="3" name="Content Placeholder 2"/>
          <p:cNvSpPr>
            <a:spLocks noGrp="1"/>
          </p:cNvSpPr>
          <p:nvPr>
            <p:ph idx="1"/>
          </p:nvPr>
        </p:nvSpPr>
        <p:spPr/>
        <p:txBody>
          <a:bodyPr/>
          <a:lstStyle/>
          <a:p>
            <a:pPr algn="just">
              <a:lnSpc>
                <a:spcPts val="3125"/>
              </a:lnSpc>
              <a:spcBef>
                <a:spcPts val="650"/>
              </a:spcBef>
              <a:buFont typeface="Arial" charset="0"/>
              <a:buChar char="•"/>
            </a:pPr>
            <a:endParaRPr lang="tr-TR" sz="2400" dirty="0" smtClean="0">
              <a:solidFill>
                <a:srgbClr val="000000"/>
              </a:solidFill>
              <a:latin typeface="Times New Roman" pitchFamily="16" charset="0"/>
            </a:endParaRPr>
          </a:p>
          <a:p>
            <a:pPr algn="just">
              <a:lnSpc>
                <a:spcPts val="3125"/>
              </a:lnSpc>
              <a:spcBef>
                <a:spcPts val="650"/>
              </a:spcBef>
              <a:buFont typeface="Arial" charset="0"/>
              <a:buChar char="•"/>
            </a:pPr>
            <a:r>
              <a:rPr lang="tr-TR" sz="2400" dirty="0" smtClean="0">
                <a:solidFill>
                  <a:srgbClr val="000000"/>
                </a:solidFill>
                <a:latin typeface="Times New Roman" pitchFamily="16" charset="0"/>
              </a:rPr>
              <a:t>Endikasyon </a:t>
            </a:r>
            <a:r>
              <a:rPr lang="tr-TR" sz="2400" dirty="0">
                <a:solidFill>
                  <a:srgbClr val="000000"/>
                </a:solidFill>
                <a:latin typeface="Times New Roman" pitchFamily="16" charset="0"/>
              </a:rPr>
              <a:t>ortadan kalkar kalkmaz aspirasyon riski yüksek olan her tür uygulama sonlandırılmalıdır (endotrakeal entübasyon, trakeotomi, enteral tüpler)</a:t>
            </a:r>
          </a:p>
          <a:p>
            <a:pPr algn="just">
              <a:lnSpc>
                <a:spcPts val="3125"/>
              </a:lnSpc>
              <a:spcBef>
                <a:spcPts val="650"/>
              </a:spcBef>
              <a:buFont typeface="Arial" charset="0"/>
              <a:buChar char="•"/>
            </a:pPr>
            <a:r>
              <a:rPr lang="tr-TR" sz="2400" dirty="0">
                <a:solidFill>
                  <a:srgbClr val="000000"/>
                </a:solidFill>
                <a:latin typeface="Times New Roman" pitchFamily="16" charset="0"/>
              </a:rPr>
              <a:t>Endotrakeal entübasyon ihtiyacını ve süresini kısaltmak için mümkün olduğunca noninvaziv mekanik ventilasyon tercih edilmelidir.</a:t>
            </a:r>
          </a:p>
          <a:p>
            <a:pPr>
              <a:lnSpc>
                <a:spcPts val="3125"/>
              </a:lnSpc>
              <a:spcBef>
                <a:spcPts val="650"/>
              </a:spcBef>
              <a:buFont typeface="Arial" charset="0"/>
              <a:buChar char="•"/>
            </a:pPr>
            <a:r>
              <a:rPr lang="tr-TR" sz="2400" dirty="0">
                <a:solidFill>
                  <a:srgbClr val="000000"/>
                </a:solidFill>
                <a:latin typeface="Times New Roman" pitchFamily="16" charset="0"/>
              </a:rPr>
              <a:t>Tekrarlayan endotrakeal entübasyonlardan kaçınılmalıdır.</a:t>
            </a:r>
          </a:p>
          <a:p>
            <a:endParaRPr lang="en-US" dirty="0"/>
          </a:p>
        </p:txBody>
      </p:sp>
    </p:spTree>
    <p:extLst>
      <p:ext uri="{BB962C8B-B14F-4D97-AF65-F5344CB8AC3E}">
        <p14:creationId xmlns:p14="http://schemas.microsoft.com/office/powerpoint/2010/main" val="3564802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rmAutofit/>
          </a:bodyPr>
          <a:lstStyle/>
          <a:p>
            <a:r>
              <a:rPr lang="tr-TR" sz="2800" dirty="0">
                <a:latin typeface="Times New Roman" pitchFamily="16" charset="0"/>
              </a:rPr>
              <a:t>Hastanın Solunum Sekresyonlarını Aspire Etmesini Önlemek İçin Yapılması Gerekenler </a:t>
            </a:r>
            <a:endParaRPr lang="tr-TR" sz="2800" dirty="0">
              <a:latin typeface="Times New Roman" pitchFamily="16" charset="0"/>
            </a:endParaRPr>
          </a:p>
        </p:txBody>
      </p:sp>
      <p:sp>
        <p:nvSpPr>
          <p:cNvPr id="3" name="Content Placeholder 2"/>
          <p:cNvSpPr>
            <a:spLocks noGrp="1"/>
          </p:cNvSpPr>
          <p:nvPr>
            <p:ph idx="1"/>
          </p:nvPr>
        </p:nvSpPr>
        <p:spPr/>
        <p:txBody>
          <a:bodyPr>
            <a:normAutofit/>
          </a:bodyPr>
          <a:lstStyle/>
          <a:p>
            <a:pPr algn="just">
              <a:spcBef>
                <a:spcPts val="650"/>
              </a:spcBef>
              <a:buFont typeface="Arial" charset="0"/>
              <a:buChar char="•"/>
            </a:pPr>
            <a:r>
              <a:rPr lang="tr-TR" sz="2400" dirty="0">
                <a:solidFill>
                  <a:srgbClr val="000000"/>
                </a:solidFill>
                <a:latin typeface="Times New Roman" pitchFamily="16" charset="0"/>
              </a:rPr>
              <a:t>Kontrendikasyon olmadığı sürece orotrakeal entübasyon, nazotrakeal entübasyona terch edilmelidir.</a:t>
            </a:r>
          </a:p>
          <a:p>
            <a:pPr algn="just">
              <a:spcBef>
                <a:spcPts val="650"/>
              </a:spcBef>
              <a:buFont typeface="Arial" charset="0"/>
              <a:buChar char="•"/>
            </a:pPr>
            <a:r>
              <a:rPr lang="tr-TR" sz="2400" dirty="0">
                <a:solidFill>
                  <a:srgbClr val="000000"/>
                </a:solidFill>
                <a:latin typeface="Times New Roman" pitchFamily="16" charset="0"/>
              </a:rPr>
              <a:t>Subglottik alanda biriken sekresyonların aspirasyonuna imkan veren dorsal lümenli endotrakeal tüpler tercih edilmelidir.</a:t>
            </a:r>
          </a:p>
          <a:p>
            <a:pPr algn="just">
              <a:spcBef>
                <a:spcPts val="650"/>
              </a:spcBef>
              <a:buFont typeface="Arial" charset="0"/>
              <a:buChar char="•"/>
            </a:pPr>
            <a:r>
              <a:rPr lang="tr-TR" sz="2400" dirty="0">
                <a:solidFill>
                  <a:srgbClr val="000000"/>
                </a:solidFill>
                <a:latin typeface="Times New Roman" pitchFamily="16" charset="0"/>
              </a:rPr>
              <a:t>24 saatten uzun süre entübe kalması beklenen hastalarda dorsal lümenli endotrakeal tüpler tercih edilmelidir.</a:t>
            </a:r>
            <a:endParaRPr lang="tr-TR" sz="2400" dirty="0">
              <a:solidFill>
                <a:srgbClr val="000000"/>
              </a:solidFill>
              <a:latin typeface="Times New Roman" pitchFamily="16" charset="0"/>
            </a:endParaRPr>
          </a:p>
        </p:txBody>
      </p:sp>
    </p:spTree>
    <p:extLst>
      <p:ext uri="{BB962C8B-B14F-4D97-AF65-F5344CB8AC3E}">
        <p14:creationId xmlns:p14="http://schemas.microsoft.com/office/powerpoint/2010/main" val="1284285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62504" y="1600200"/>
            <a:ext cx="681899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9897963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dirty="0">
                <a:latin typeface="Times New Roman" pitchFamily="16" charset="0"/>
              </a:rPr>
              <a:t>Hastanın Solunum Sekresyonlarını Aspire Etmesini Önlemek İçin Yapılması Gerekenler </a:t>
            </a:r>
            <a:r>
              <a:rPr lang="tr-TR" dirty="0">
                <a:solidFill>
                  <a:srgbClr val="000000"/>
                </a:solidFill>
                <a:latin typeface="Times New Roman" pitchFamily="16" charset="0"/>
              </a:rPr>
              <a:t/>
            </a:r>
            <a:br>
              <a:rPr lang="tr-TR" dirty="0">
                <a:solidFill>
                  <a:srgbClr val="000000"/>
                </a:solidFill>
                <a:latin typeface="Times New Roman" pitchFamily="16" charset="0"/>
              </a:rPr>
            </a:br>
            <a:endParaRPr lang="en-US" dirty="0"/>
          </a:p>
        </p:txBody>
      </p:sp>
      <p:sp>
        <p:nvSpPr>
          <p:cNvPr id="3" name="Content Placeholder 2"/>
          <p:cNvSpPr>
            <a:spLocks noGrp="1"/>
          </p:cNvSpPr>
          <p:nvPr>
            <p:ph idx="1"/>
          </p:nvPr>
        </p:nvSpPr>
        <p:spPr/>
        <p:txBody>
          <a:bodyPr/>
          <a:lstStyle/>
          <a:p>
            <a:pPr algn="just">
              <a:lnSpc>
                <a:spcPts val="3125"/>
              </a:lnSpc>
              <a:spcBef>
                <a:spcPts val="650"/>
              </a:spcBef>
              <a:buFont typeface="Arial" charset="0"/>
              <a:buChar char="•"/>
            </a:pPr>
            <a:r>
              <a:rPr lang="tr-TR" sz="2800" dirty="0">
                <a:solidFill>
                  <a:srgbClr val="000000"/>
                </a:solidFill>
                <a:latin typeface="Times New Roman" pitchFamily="16" charset="0"/>
              </a:rPr>
              <a:t>Endotrakeal entübasyon uygulanan hastalarda cuff basıncı her shift’te en az bir kez ölçülmeli ve 30 cmH</a:t>
            </a:r>
            <a:r>
              <a:rPr lang="tr-TR" sz="2800" baseline="-25000" dirty="0">
                <a:solidFill>
                  <a:srgbClr val="000000"/>
                </a:solidFill>
                <a:latin typeface="Times New Roman" pitchFamily="16" charset="0"/>
              </a:rPr>
              <a:t>2</a:t>
            </a:r>
            <a:r>
              <a:rPr lang="tr-TR" sz="2800" dirty="0">
                <a:solidFill>
                  <a:srgbClr val="000000"/>
                </a:solidFill>
                <a:latin typeface="Times New Roman" pitchFamily="16" charset="0"/>
              </a:rPr>
              <a:t>O’nun üzerine çıkmamalıdır.</a:t>
            </a:r>
          </a:p>
          <a:p>
            <a:pPr algn="just">
              <a:lnSpc>
                <a:spcPts val="3125"/>
              </a:lnSpc>
              <a:spcBef>
                <a:spcPts val="650"/>
              </a:spcBef>
              <a:buFont typeface="Arial" charset="0"/>
              <a:buChar char="•"/>
            </a:pPr>
            <a:endParaRPr lang="tr-TR" sz="2800" dirty="0">
              <a:solidFill>
                <a:srgbClr val="000000"/>
              </a:solidFill>
              <a:latin typeface="Times New Roman" pitchFamily="16" charset="0"/>
            </a:endParaRPr>
          </a:p>
          <a:p>
            <a:pPr algn="just">
              <a:lnSpc>
                <a:spcPts val="3125"/>
              </a:lnSpc>
              <a:spcBef>
                <a:spcPts val="650"/>
              </a:spcBef>
              <a:buFont typeface="Arial" charset="0"/>
              <a:buChar char="•"/>
            </a:pPr>
            <a:r>
              <a:rPr lang="tr-TR" sz="2800" dirty="0">
                <a:solidFill>
                  <a:srgbClr val="000000"/>
                </a:solidFill>
                <a:latin typeface="Times New Roman" pitchFamily="16" charset="0"/>
              </a:rPr>
              <a:t>Cuff basıncı düşürülmeden veya endotrakeal tüp çıkarılmadan önce cuff üzerinde birikmiş olan sekresyonlar iyice aspire edilmelidir.</a:t>
            </a:r>
          </a:p>
          <a:p>
            <a:endParaRPr lang="en-US" dirty="0"/>
          </a:p>
        </p:txBody>
      </p:sp>
    </p:spTree>
    <p:extLst>
      <p:ext uri="{BB962C8B-B14F-4D97-AF65-F5344CB8AC3E}">
        <p14:creationId xmlns:p14="http://schemas.microsoft.com/office/powerpoint/2010/main" val="3926629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nvPr>
        </p:nvGraphicFramePr>
        <p:xfrm>
          <a:off x="1168311" y="1600200"/>
          <a:ext cx="6807377" cy="4525963"/>
        </p:xfrm>
        <a:graphic>
          <a:graphicData uri="http://schemas.openxmlformats.org/presentationml/2006/ole">
            <mc:AlternateContent xmlns:mc="http://schemas.openxmlformats.org/markup-compatibility/2006">
              <mc:Choice xmlns:v="urn:schemas-microsoft-com:vml" Requires="v">
                <p:oleObj spid="_x0000_s2059" r:id="rId3" imgW="7621064" imgH="5068007" progId="">
                  <p:embed/>
                </p:oleObj>
              </mc:Choice>
              <mc:Fallback>
                <p:oleObj r:id="rId3" imgW="7621064" imgH="5068007"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8311" y="1600200"/>
                        <a:ext cx="6807377" cy="45259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9797886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800" dirty="0">
                <a:latin typeface="Times New Roman" pitchFamily="16" charset="0"/>
              </a:rPr>
              <a:t>Hastanın Solunum Sekresyonlarını Aspire Etmesini Önlemek İçin Yapılması Gerekenler </a:t>
            </a:r>
            <a:br>
              <a:rPr lang="tr-TR" sz="2800" dirty="0">
                <a:latin typeface="Times New Roman" pitchFamily="16" charset="0"/>
              </a:rPr>
            </a:br>
            <a:endParaRPr lang="en-US" sz="2800" dirty="0"/>
          </a:p>
        </p:txBody>
      </p:sp>
      <p:sp>
        <p:nvSpPr>
          <p:cNvPr id="3" name="Content Placeholder 2"/>
          <p:cNvSpPr>
            <a:spLocks noGrp="1"/>
          </p:cNvSpPr>
          <p:nvPr>
            <p:ph idx="1"/>
          </p:nvPr>
        </p:nvSpPr>
        <p:spPr/>
        <p:txBody>
          <a:bodyPr>
            <a:normAutofit/>
          </a:bodyPr>
          <a:lstStyle/>
          <a:p>
            <a:pPr algn="just">
              <a:lnSpc>
                <a:spcPts val="3125"/>
              </a:lnSpc>
              <a:spcBef>
                <a:spcPts val="650"/>
              </a:spcBef>
              <a:buFont typeface="Arial" charset="0"/>
              <a:buChar char="•"/>
            </a:pPr>
            <a:r>
              <a:rPr lang="tr-TR" sz="2800" dirty="0">
                <a:solidFill>
                  <a:srgbClr val="000000"/>
                </a:solidFill>
                <a:latin typeface="Times New Roman" pitchFamily="16" charset="0"/>
              </a:rPr>
              <a:t>Aspirasyon pnömonisi gelişme riski yüksek olan hastalar (mekanik ventilatöre bağlı ve/veya entübe hastalar gibi) bir </a:t>
            </a:r>
            <a:r>
              <a:rPr lang="tr-TR" sz="2800" dirty="0" smtClean="0">
                <a:solidFill>
                  <a:srgbClr val="000000"/>
                </a:solidFill>
                <a:latin typeface="Times New Roman" pitchFamily="16" charset="0"/>
              </a:rPr>
              <a:t>kontrendikasyon bulunmadığı </a:t>
            </a:r>
            <a:r>
              <a:rPr lang="tr-TR" sz="2800" dirty="0">
                <a:solidFill>
                  <a:srgbClr val="000000"/>
                </a:solidFill>
                <a:latin typeface="Times New Roman" pitchFamily="16" charset="0"/>
              </a:rPr>
              <a:t>sürece 30-45</a:t>
            </a:r>
            <a:r>
              <a:rPr lang="tr-TR" sz="2800" baseline="30000" dirty="0">
                <a:solidFill>
                  <a:srgbClr val="000000"/>
                </a:solidFill>
                <a:latin typeface="Times New Roman" pitchFamily="16" charset="0"/>
              </a:rPr>
              <a:t>o </a:t>
            </a:r>
            <a:r>
              <a:rPr lang="tr-TR" sz="2800" dirty="0">
                <a:solidFill>
                  <a:srgbClr val="000000"/>
                </a:solidFill>
                <a:latin typeface="Times New Roman" pitchFamily="16" charset="0"/>
              </a:rPr>
              <a:t>açıyla yatırılmalıdır.</a:t>
            </a:r>
          </a:p>
          <a:p>
            <a:pPr algn="just">
              <a:lnSpc>
                <a:spcPts val="3125"/>
              </a:lnSpc>
              <a:spcBef>
                <a:spcPts val="650"/>
              </a:spcBef>
              <a:buFont typeface="Arial" charset="0"/>
              <a:buChar char="•"/>
            </a:pPr>
            <a:r>
              <a:rPr lang="tr-TR" sz="2800" dirty="0" smtClean="0">
                <a:solidFill>
                  <a:srgbClr val="000000"/>
                </a:solidFill>
                <a:latin typeface="Times New Roman" pitchFamily="16" charset="0"/>
              </a:rPr>
              <a:t>Beslenmeye başlanmadan </a:t>
            </a:r>
            <a:r>
              <a:rPr lang="tr-TR" sz="2800" dirty="0">
                <a:solidFill>
                  <a:srgbClr val="000000"/>
                </a:solidFill>
                <a:latin typeface="Times New Roman" pitchFamily="16" charset="0"/>
              </a:rPr>
              <a:t>beslenme tüpünün yerleşiminin doğru olup olmadığı kontrol edilmeli, bu konuda şüphe var ise tüpün yerinde olduğu doğrulanmadan beslenmeye başlanmamalıdır.</a:t>
            </a:r>
          </a:p>
          <a:p>
            <a:pPr algn="just">
              <a:lnSpc>
                <a:spcPts val="3125"/>
              </a:lnSpc>
              <a:spcBef>
                <a:spcPts val="650"/>
              </a:spcBef>
              <a:buFont typeface="Arial" charset="0"/>
              <a:buChar char="•"/>
            </a:pPr>
            <a:r>
              <a:rPr lang="tr-TR" sz="2800" dirty="0">
                <a:solidFill>
                  <a:srgbClr val="000000"/>
                </a:solidFill>
                <a:latin typeface="Times New Roman" pitchFamily="16" charset="0"/>
              </a:rPr>
              <a:t>Ağız hijyenine özen gösterilmelidir.</a:t>
            </a:r>
          </a:p>
          <a:p>
            <a:endParaRPr lang="en-US" dirty="0"/>
          </a:p>
        </p:txBody>
      </p:sp>
    </p:spTree>
    <p:extLst>
      <p:ext uri="{BB962C8B-B14F-4D97-AF65-F5344CB8AC3E}">
        <p14:creationId xmlns:p14="http://schemas.microsoft.com/office/powerpoint/2010/main" val="3383916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a:latin typeface="Times New Roman" pitchFamily="16" charset="0"/>
              </a:rPr>
              <a:t>Nozokomiyal Pnömoni (NP) Epidemiyoloji</a:t>
            </a:r>
            <a:br>
              <a:rPr lang="tr-TR" sz="3200" dirty="0">
                <a:latin typeface="Times New Roman" pitchFamily="16" charset="0"/>
              </a:rPr>
            </a:br>
            <a:endParaRPr lang="en-US" sz="3200" dirty="0"/>
          </a:p>
        </p:txBody>
      </p:sp>
      <p:sp>
        <p:nvSpPr>
          <p:cNvPr id="3" name="Content Placeholder 2"/>
          <p:cNvSpPr>
            <a:spLocks noGrp="1"/>
          </p:cNvSpPr>
          <p:nvPr>
            <p:ph idx="1"/>
          </p:nvPr>
        </p:nvSpPr>
        <p:spPr/>
        <p:txBody>
          <a:bodyPr/>
          <a:lstStyle/>
          <a:p>
            <a:pPr>
              <a:spcBef>
                <a:spcPts val="700"/>
              </a:spcBef>
              <a:buFont typeface="Arial" charset="0"/>
              <a:buChar char="•"/>
            </a:pPr>
            <a:r>
              <a:rPr lang="tr-TR" sz="2800" dirty="0">
                <a:solidFill>
                  <a:srgbClr val="000000"/>
                </a:solidFill>
                <a:latin typeface="Times New Roman" pitchFamily="16" charset="0"/>
              </a:rPr>
              <a:t>Tüm hastane infeksiyonlarının </a:t>
            </a:r>
            <a:r>
              <a:rPr lang="tr-TR" sz="2800" dirty="0">
                <a:solidFill>
                  <a:srgbClr val="000000"/>
                </a:solidFill>
                <a:latin typeface="Symbol" pitchFamily="16" charset="2"/>
              </a:rPr>
              <a:t></a:t>
            </a:r>
            <a:r>
              <a:rPr lang="tr-TR" sz="2800" dirty="0">
                <a:solidFill>
                  <a:srgbClr val="000000"/>
                </a:solidFill>
                <a:latin typeface="Times New Roman" pitchFamily="16" charset="0"/>
              </a:rPr>
              <a:t> %15’i</a:t>
            </a:r>
          </a:p>
          <a:p>
            <a:pPr lvl="1">
              <a:spcBef>
                <a:spcPts val="600"/>
              </a:spcBef>
              <a:buFont typeface="Arial" charset="0"/>
              <a:buChar char="–"/>
            </a:pPr>
            <a:r>
              <a:rPr lang="tr-TR" sz="2400" dirty="0">
                <a:solidFill>
                  <a:srgbClr val="000000"/>
                </a:solidFill>
                <a:latin typeface="Times New Roman" pitchFamily="16" charset="0"/>
              </a:rPr>
              <a:t>Dahiliye YBÜ’lerinde tüm hastane infeksiyonlarının %27’si</a:t>
            </a:r>
          </a:p>
          <a:p>
            <a:pPr>
              <a:spcBef>
                <a:spcPts val="700"/>
              </a:spcBef>
              <a:buFont typeface="Arial" charset="0"/>
              <a:buChar char="•"/>
            </a:pPr>
            <a:r>
              <a:rPr lang="tr-TR" sz="2800" dirty="0">
                <a:solidFill>
                  <a:srgbClr val="000000"/>
                </a:solidFill>
                <a:latin typeface="Times New Roman" pitchFamily="16" charset="0"/>
              </a:rPr>
              <a:t>En önemli risk faktörü mekanik  ventilasyon ve endotrakeal entübasyon</a:t>
            </a:r>
          </a:p>
          <a:p>
            <a:pPr lvl="1">
              <a:spcBef>
                <a:spcPts val="600"/>
              </a:spcBef>
              <a:buFont typeface="Arial" charset="0"/>
              <a:buChar char="–"/>
            </a:pPr>
            <a:r>
              <a:rPr lang="tr-TR" sz="2400" dirty="0">
                <a:solidFill>
                  <a:srgbClr val="000000"/>
                </a:solidFill>
                <a:latin typeface="Times New Roman" pitchFamily="16" charset="0"/>
              </a:rPr>
              <a:t>Mekanik ventilasyon uygulanan hastalarda NP (VİP) gelişme riski 6-21 kat daha fazla</a:t>
            </a:r>
          </a:p>
          <a:p>
            <a:pPr>
              <a:spcBef>
                <a:spcPts val="700"/>
              </a:spcBef>
              <a:buFont typeface="Arial" charset="0"/>
              <a:buChar char="•"/>
            </a:pPr>
            <a:r>
              <a:rPr lang="tr-TR" sz="2800" dirty="0">
                <a:solidFill>
                  <a:srgbClr val="000000"/>
                </a:solidFill>
                <a:latin typeface="Times New Roman" pitchFamily="16" charset="0"/>
              </a:rPr>
              <a:t>VİP’e bağlı mortalite hızı yüksek</a:t>
            </a:r>
          </a:p>
          <a:p>
            <a:pPr lvl="1">
              <a:spcBef>
                <a:spcPts val="600"/>
              </a:spcBef>
              <a:buFont typeface="Arial" charset="0"/>
              <a:buChar char="–"/>
            </a:pPr>
            <a:r>
              <a:rPr lang="tr-TR" sz="2400" dirty="0">
                <a:solidFill>
                  <a:srgbClr val="000000"/>
                </a:solidFill>
                <a:latin typeface="Times New Roman" pitchFamily="16" charset="0"/>
              </a:rPr>
              <a:t>Atfedilen mortalite </a:t>
            </a:r>
            <a:r>
              <a:rPr lang="tr-TR" sz="2400" dirty="0">
                <a:solidFill>
                  <a:srgbClr val="000000"/>
                </a:solidFill>
                <a:latin typeface="Symbol" pitchFamily="16" charset="2"/>
              </a:rPr>
              <a:t></a:t>
            </a:r>
            <a:r>
              <a:rPr lang="tr-TR" sz="2400" dirty="0">
                <a:solidFill>
                  <a:srgbClr val="000000"/>
                </a:solidFill>
                <a:latin typeface="Times New Roman" pitchFamily="16" charset="0"/>
              </a:rPr>
              <a:t>%20-33</a:t>
            </a:r>
            <a:endParaRPr lang="tr-TR" sz="2400" dirty="0">
              <a:solidFill>
                <a:srgbClr val="000000"/>
              </a:solidFill>
              <a:latin typeface="Times New Roman" pitchFamily="16" charset="0"/>
            </a:endParaRPr>
          </a:p>
        </p:txBody>
      </p:sp>
    </p:spTree>
    <p:extLst>
      <p:ext uri="{BB962C8B-B14F-4D97-AF65-F5344CB8AC3E}">
        <p14:creationId xmlns:p14="http://schemas.microsoft.com/office/powerpoint/2010/main" val="4244823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noChangeAspect="1" noChangeArrowheads="1"/>
          </p:cNvPicPr>
          <p:nvPr>
            <p:ph idx="1"/>
          </p:nvPr>
        </p:nvPicPr>
        <p:blipFill>
          <a:blip r:embed="rId2" cstate="print"/>
          <a:srcRect/>
          <a:stretch>
            <a:fillRect/>
          </a:stretch>
        </p:blipFill>
        <p:spPr bwMode="auto">
          <a:xfrm>
            <a:off x="838200" y="2133600"/>
            <a:ext cx="3276600" cy="3171031"/>
          </a:xfrm>
          <a:prstGeom prst="rect">
            <a:avLst/>
          </a:prstGeom>
          <a:ln>
            <a:noFill/>
          </a:ln>
          <a:effectLst>
            <a:softEdge rad="112500"/>
          </a:effectLst>
        </p:spPr>
      </p:pic>
      <p:pic>
        <p:nvPicPr>
          <p:cNvPr id="5" name="Picture 1"/>
          <p:cNvPicPr>
            <a:picLocks noChangeAspect="1" noChangeArrowheads="1"/>
          </p:cNvPicPr>
          <p:nvPr/>
        </p:nvPicPr>
        <p:blipFill>
          <a:blip r:embed="rId3" cstate="print"/>
          <a:srcRect/>
          <a:stretch>
            <a:fillRect/>
          </a:stretch>
        </p:blipFill>
        <p:spPr bwMode="auto">
          <a:xfrm>
            <a:off x="4800600" y="1652395"/>
            <a:ext cx="2741651" cy="3803076"/>
          </a:xfrm>
          <a:prstGeom prst="rect">
            <a:avLst/>
          </a:prstGeom>
          <a:ln>
            <a:noFill/>
          </a:ln>
          <a:effectLst>
            <a:softEdge rad="112500"/>
          </a:effectLst>
        </p:spPr>
      </p:pic>
    </p:spTree>
    <p:extLst>
      <p:ext uri="{BB962C8B-B14F-4D97-AF65-F5344CB8AC3E}">
        <p14:creationId xmlns:p14="http://schemas.microsoft.com/office/powerpoint/2010/main" val="6952122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noChangeAspect="1" noChangeArrowheads="1"/>
          </p:cNvPicPr>
          <p:nvPr>
            <p:ph idx="1"/>
          </p:nvPr>
        </p:nvPicPr>
        <p:blipFill>
          <a:blip r:embed="rId2" cstate="print"/>
          <a:srcRect/>
          <a:stretch>
            <a:fillRect/>
          </a:stretch>
        </p:blipFill>
        <p:spPr bwMode="auto">
          <a:xfrm>
            <a:off x="1219200" y="2209800"/>
            <a:ext cx="3020676" cy="3535363"/>
          </a:xfrm>
          <a:prstGeom prst="rect">
            <a:avLst/>
          </a:prstGeom>
          <a:ln>
            <a:noFill/>
          </a:ln>
          <a:effectLst>
            <a:softEdge rad="112500"/>
          </a:effectLst>
        </p:spPr>
      </p:pic>
      <p:pic>
        <p:nvPicPr>
          <p:cNvPr id="5" name="Picture 1"/>
          <p:cNvPicPr>
            <a:picLocks noChangeAspect="1" noChangeArrowheads="1"/>
          </p:cNvPicPr>
          <p:nvPr/>
        </p:nvPicPr>
        <p:blipFill>
          <a:blip r:embed="rId3" cstate="print"/>
          <a:srcRect/>
          <a:stretch>
            <a:fillRect/>
          </a:stretch>
        </p:blipFill>
        <p:spPr bwMode="auto">
          <a:xfrm>
            <a:off x="5029200" y="2362200"/>
            <a:ext cx="2386034" cy="3364920"/>
          </a:xfrm>
          <a:prstGeom prst="rect">
            <a:avLst/>
          </a:prstGeom>
          <a:ln>
            <a:noFill/>
          </a:ln>
          <a:effectLst>
            <a:softEdge rad="112500"/>
          </a:effectLst>
        </p:spPr>
      </p:pic>
    </p:spTree>
    <p:extLst>
      <p:ext uri="{BB962C8B-B14F-4D97-AF65-F5344CB8AC3E}">
        <p14:creationId xmlns:p14="http://schemas.microsoft.com/office/powerpoint/2010/main" val="36774582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noChangeAspect="1" noChangeArrowheads="1"/>
          </p:cNvPicPr>
          <p:nvPr>
            <p:ph idx="1"/>
          </p:nvPr>
        </p:nvPicPr>
        <p:blipFill>
          <a:blip r:embed="rId2" cstate="print"/>
          <a:srcRect/>
          <a:stretch>
            <a:fillRect/>
          </a:stretch>
        </p:blipFill>
        <p:spPr bwMode="auto">
          <a:xfrm>
            <a:off x="685800" y="2057400"/>
            <a:ext cx="3225800" cy="3797300"/>
          </a:xfrm>
          <a:prstGeom prst="rect">
            <a:avLst/>
          </a:prstGeom>
          <a:ln>
            <a:noFill/>
          </a:ln>
          <a:effectLst>
            <a:softEdge rad="112500"/>
          </a:effectLst>
        </p:spPr>
      </p:pic>
      <p:pic>
        <p:nvPicPr>
          <p:cNvPr id="5" name="Picture 1"/>
          <p:cNvPicPr>
            <a:picLocks noChangeAspect="1" noChangeArrowheads="1"/>
          </p:cNvPicPr>
          <p:nvPr/>
        </p:nvPicPr>
        <p:blipFill>
          <a:blip r:embed="rId3" cstate="print"/>
          <a:srcRect/>
          <a:stretch>
            <a:fillRect/>
          </a:stretch>
        </p:blipFill>
        <p:spPr bwMode="auto">
          <a:xfrm>
            <a:off x="4724400" y="2201352"/>
            <a:ext cx="3048000" cy="3437448"/>
          </a:xfrm>
          <a:prstGeom prst="rect">
            <a:avLst/>
          </a:prstGeom>
          <a:ln>
            <a:noFill/>
          </a:ln>
          <a:effectLst>
            <a:softEdge rad="112500"/>
          </a:effectLst>
        </p:spPr>
      </p:pic>
    </p:spTree>
    <p:extLst>
      <p:ext uri="{BB962C8B-B14F-4D97-AF65-F5344CB8AC3E}">
        <p14:creationId xmlns:p14="http://schemas.microsoft.com/office/powerpoint/2010/main" val="30959970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noChangeAspect="1" noChangeArrowheads="1"/>
          </p:cNvPicPr>
          <p:nvPr>
            <p:ph idx="1"/>
          </p:nvPr>
        </p:nvPicPr>
        <p:blipFill>
          <a:blip r:embed="rId2" cstate="print"/>
          <a:srcRect/>
          <a:stretch>
            <a:fillRect/>
          </a:stretch>
        </p:blipFill>
        <p:spPr bwMode="auto">
          <a:xfrm>
            <a:off x="1066799" y="2057400"/>
            <a:ext cx="3429001" cy="3475831"/>
          </a:xfrm>
          <a:prstGeom prst="rect">
            <a:avLst/>
          </a:prstGeom>
          <a:ln>
            <a:noFill/>
          </a:ln>
          <a:effectLst>
            <a:softEdge rad="112500"/>
          </a:effectLst>
        </p:spPr>
      </p:pic>
      <p:pic>
        <p:nvPicPr>
          <p:cNvPr id="5" name="Picture 1"/>
          <p:cNvPicPr>
            <a:picLocks noChangeAspect="1" noChangeArrowheads="1"/>
          </p:cNvPicPr>
          <p:nvPr/>
        </p:nvPicPr>
        <p:blipFill>
          <a:blip r:embed="rId3" cstate="print"/>
          <a:srcRect/>
          <a:stretch>
            <a:fillRect/>
          </a:stretch>
        </p:blipFill>
        <p:spPr bwMode="auto">
          <a:xfrm>
            <a:off x="5105400" y="2209800"/>
            <a:ext cx="2519386" cy="3202455"/>
          </a:xfrm>
          <a:prstGeom prst="rect">
            <a:avLst/>
          </a:prstGeom>
          <a:ln>
            <a:noFill/>
          </a:ln>
          <a:effectLst>
            <a:softEdge rad="112500"/>
          </a:effectLst>
        </p:spPr>
      </p:pic>
    </p:spTree>
    <p:extLst>
      <p:ext uri="{BB962C8B-B14F-4D97-AF65-F5344CB8AC3E}">
        <p14:creationId xmlns:p14="http://schemas.microsoft.com/office/powerpoint/2010/main" val="20636982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noChangeAspect="1" noChangeArrowheads="1"/>
          </p:cNvPicPr>
          <p:nvPr>
            <p:ph idx="1"/>
          </p:nvPr>
        </p:nvPicPr>
        <p:blipFill>
          <a:blip r:embed="rId2" cstate="print"/>
          <a:srcRect/>
          <a:stretch>
            <a:fillRect/>
          </a:stretch>
        </p:blipFill>
        <p:spPr bwMode="auto">
          <a:xfrm>
            <a:off x="457201" y="2590801"/>
            <a:ext cx="3962400" cy="2971800"/>
          </a:xfrm>
          <a:prstGeom prst="rect">
            <a:avLst/>
          </a:prstGeom>
          <a:ln>
            <a:noFill/>
          </a:ln>
          <a:effectLst>
            <a:softEdge rad="112500"/>
          </a:effectLst>
        </p:spPr>
      </p:pic>
      <p:pic>
        <p:nvPicPr>
          <p:cNvPr id="5" name="Picture 1"/>
          <p:cNvPicPr>
            <a:picLocks noChangeAspect="1" noChangeArrowheads="1"/>
          </p:cNvPicPr>
          <p:nvPr/>
        </p:nvPicPr>
        <p:blipFill>
          <a:blip r:embed="rId3" cstate="print"/>
          <a:srcRect/>
          <a:stretch>
            <a:fillRect/>
          </a:stretch>
        </p:blipFill>
        <p:spPr bwMode="auto">
          <a:xfrm>
            <a:off x="4876800" y="2667000"/>
            <a:ext cx="3535370" cy="2824707"/>
          </a:xfrm>
          <a:prstGeom prst="rect">
            <a:avLst/>
          </a:prstGeom>
          <a:ln>
            <a:noFill/>
          </a:ln>
          <a:effectLst>
            <a:softEdge rad="112500"/>
          </a:effectLst>
        </p:spPr>
      </p:pic>
    </p:spTree>
    <p:extLst>
      <p:ext uri="{BB962C8B-B14F-4D97-AF65-F5344CB8AC3E}">
        <p14:creationId xmlns:p14="http://schemas.microsoft.com/office/powerpoint/2010/main" val="14096494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a:picLocks noGrp="1" noChangeAspect="1" noChangeArrowheads="1"/>
          </p:cNvPicPr>
          <p:nvPr>
            <p:ph idx="1"/>
          </p:nvPr>
        </p:nvPicPr>
        <p:blipFill>
          <a:blip r:embed="rId2" cstate="print"/>
          <a:srcRect/>
          <a:stretch>
            <a:fillRect/>
          </a:stretch>
        </p:blipFill>
        <p:spPr bwMode="auto">
          <a:xfrm>
            <a:off x="685800" y="2438400"/>
            <a:ext cx="4216400" cy="3276600"/>
          </a:xfrm>
          <a:prstGeom prst="rect">
            <a:avLst/>
          </a:prstGeom>
          <a:ln>
            <a:noFill/>
          </a:ln>
          <a:effectLst>
            <a:softEdge rad="112500"/>
          </a:effectLst>
        </p:spPr>
      </p:pic>
      <p:pic>
        <p:nvPicPr>
          <p:cNvPr id="6" name="Picture 1"/>
          <p:cNvPicPr>
            <a:picLocks noChangeAspect="1" noChangeArrowheads="1"/>
          </p:cNvPicPr>
          <p:nvPr/>
        </p:nvPicPr>
        <p:blipFill>
          <a:blip r:embed="rId3" cstate="print"/>
          <a:srcRect/>
          <a:stretch>
            <a:fillRect/>
          </a:stretch>
        </p:blipFill>
        <p:spPr bwMode="auto">
          <a:xfrm>
            <a:off x="5181600" y="2514600"/>
            <a:ext cx="3505200" cy="3179156"/>
          </a:xfrm>
          <a:prstGeom prst="rect">
            <a:avLst/>
          </a:prstGeom>
          <a:ln>
            <a:noFill/>
          </a:ln>
          <a:effectLst>
            <a:softEdge rad="112500"/>
          </a:effectLst>
        </p:spPr>
      </p:pic>
    </p:spTree>
    <p:extLst>
      <p:ext uri="{BB962C8B-B14F-4D97-AF65-F5344CB8AC3E}">
        <p14:creationId xmlns:p14="http://schemas.microsoft.com/office/powerpoint/2010/main" val="1512993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a:latin typeface="Times New Roman" pitchFamily="16" charset="0"/>
              </a:rPr>
              <a:t>Nozokomiyal Pnömoni (NP) Epidemiyoloji</a:t>
            </a:r>
            <a:br>
              <a:rPr lang="tr-TR" sz="3200" dirty="0">
                <a:latin typeface="Times New Roman" pitchFamily="16" charset="0"/>
              </a:rPr>
            </a:br>
            <a:endParaRPr lang="en-US" sz="3200" dirty="0"/>
          </a:p>
        </p:txBody>
      </p:sp>
      <p:sp>
        <p:nvSpPr>
          <p:cNvPr id="3" name="Content Placeholder 2"/>
          <p:cNvSpPr>
            <a:spLocks noGrp="1"/>
          </p:cNvSpPr>
          <p:nvPr>
            <p:ph idx="1"/>
          </p:nvPr>
        </p:nvSpPr>
        <p:spPr/>
        <p:txBody>
          <a:bodyPr/>
          <a:lstStyle/>
          <a:p>
            <a:pPr>
              <a:spcBef>
                <a:spcPts val="700"/>
              </a:spcBef>
              <a:buFont typeface="Arial" charset="0"/>
              <a:buChar char="•"/>
            </a:pPr>
            <a:r>
              <a:rPr lang="tr-TR" sz="2800" dirty="0">
                <a:solidFill>
                  <a:srgbClr val="000000"/>
                </a:solidFill>
                <a:latin typeface="Times New Roman" pitchFamily="16" charset="0"/>
              </a:rPr>
              <a:t>YBÜ’de yatış süresinde ortalama 4-6 gün, hastanede yatış süresinde ortalama 4-9 gün uzama</a:t>
            </a:r>
          </a:p>
          <a:p>
            <a:pPr>
              <a:spcBef>
                <a:spcPts val="700"/>
              </a:spcBef>
              <a:buFont typeface="Arial" charset="0"/>
              <a:buChar char="•"/>
            </a:pPr>
            <a:endParaRPr lang="tr-TR" sz="2800" dirty="0">
              <a:solidFill>
                <a:srgbClr val="000000"/>
              </a:solidFill>
              <a:latin typeface="Times New Roman" pitchFamily="16" charset="0"/>
            </a:endParaRPr>
          </a:p>
          <a:p>
            <a:pPr>
              <a:spcBef>
                <a:spcPts val="700"/>
              </a:spcBef>
              <a:buFont typeface="Arial" charset="0"/>
              <a:buChar char="•"/>
            </a:pPr>
            <a:r>
              <a:rPr lang="tr-TR" sz="2800" dirty="0">
                <a:solidFill>
                  <a:srgbClr val="000000"/>
                </a:solidFill>
                <a:latin typeface="Times New Roman" pitchFamily="16" charset="0"/>
              </a:rPr>
              <a:t>Hasta başına </a:t>
            </a:r>
            <a:r>
              <a:rPr lang="tr-TR" sz="2800" dirty="0">
                <a:solidFill>
                  <a:srgbClr val="000000"/>
                </a:solidFill>
                <a:latin typeface="Symbol" pitchFamily="16" charset="2"/>
              </a:rPr>
              <a:t></a:t>
            </a:r>
            <a:r>
              <a:rPr lang="tr-TR" sz="2800" dirty="0">
                <a:solidFill>
                  <a:srgbClr val="000000"/>
                </a:solidFill>
                <a:latin typeface="Times New Roman" pitchFamily="16" charset="0"/>
              </a:rPr>
              <a:t> 40.000$ ek maliyet</a:t>
            </a:r>
          </a:p>
          <a:p>
            <a:pPr lvl="1">
              <a:spcBef>
                <a:spcPts val="600"/>
              </a:spcBef>
              <a:buFont typeface="Arial" charset="0"/>
              <a:buChar char="–"/>
            </a:pPr>
            <a:r>
              <a:rPr lang="tr-TR" dirty="0">
                <a:solidFill>
                  <a:srgbClr val="000000"/>
                </a:solidFill>
                <a:latin typeface="Times New Roman" pitchFamily="16" charset="0"/>
              </a:rPr>
              <a:t>Yatış süresinde uzama</a:t>
            </a:r>
          </a:p>
          <a:p>
            <a:pPr lvl="1">
              <a:spcBef>
                <a:spcPts val="600"/>
              </a:spcBef>
              <a:buFont typeface="Arial" charset="0"/>
              <a:buChar char="–"/>
            </a:pPr>
            <a:r>
              <a:rPr lang="tr-TR" dirty="0">
                <a:solidFill>
                  <a:srgbClr val="000000"/>
                </a:solidFill>
                <a:latin typeface="Times New Roman" pitchFamily="16" charset="0"/>
              </a:rPr>
              <a:t>Ek tetkikler</a:t>
            </a:r>
          </a:p>
          <a:p>
            <a:pPr lvl="1">
              <a:spcBef>
                <a:spcPts val="600"/>
              </a:spcBef>
              <a:buFont typeface="Arial" charset="0"/>
              <a:buChar char="–"/>
            </a:pPr>
            <a:r>
              <a:rPr lang="tr-TR" dirty="0">
                <a:solidFill>
                  <a:srgbClr val="000000"/>
                </a:solidFill>
                <a:latin typeface="Times New Roman" pitchFamily="16" charset="0"/>
              </a:rPr>
              <a:t>Tedavi</a:t>
            </a:r>
          </a:p>
          <a:p>
            <a:endParaRPr lang="en-US" dirty="0"/>
          </a:p>
        </p:txBody>
      </p:sp>
    </p:spTree>
    <p:extLst>
      <p:ext uri="{BB962C8B-B14F-4D97-AF65-F5344CB8AC3E}">
        <p14:creationId xmlns:p14="http://schemas.microsoft.com/office/powerpoint/2010/main" val="3261011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600" dirty="0">
                <a:latin typeface="Times New Roman" pitchFamily="16" charset="0"/>
              </a:rPr>
              <a:t>Nozokomiyal Pnömoni (NP) </a:t>
            </a:r>
            <a:br>
              <a:rPr lang="tr-TR" sz="3600" dirty="0">
                <a:latin typeface="Times New Roman" pitchFamily="16" charset="0"/>
              </a:rPr>
            </a:br>
            <a:r>
              <a:rPr lang="tr-TR" sz="3600" dirty="0">
                <a:latin typeface="Times New Roman" pitchFamily="16" charset="0"/>
              </a:rPr>
              <a:t>Tanı</a:t>
            </a:r>
            <a:endParaRPr lang="tr-TR" sz="3600" dirty="0">
              <a:latin typeface="Times New Roman" pitchFamily="16" charset="0"/>
            </a:endParaRPr>
          </a:p>
        </p:txBody>
      </p:sp>
      <p:sp>
        <p:nvSpPr>
          <p:cNvPr id="3" name="Content Placeholder 2"/>
          <p:cNvSpPr>
            <a:spLocks noGrp="1"/>
          </p:cNvSpPr>
          <p:nvPr>
            <p:ph idx="1"/>
          </p:nvPr>
        </p:nvSpPr>
        <p:spPr/>
        <p:txBody>
          <a:bodyPr/>
          <a:lstStyle/>
          <a:p>
            <a:pPr>
              <a:lnSpc>
                <a:spcPts val="2875"/>
              </a:lnSpc>
              <a:spcBef>
                <a:spcPts val="600"/>
              </a:spcBef>
              <a:buFont typeface="Arial" charset="0"/>
              <a:buChar char="•"/>
            </a:pPr>
            <a:r>
              <a:rPr lang="tr-TR" sz="2400" dirty="0">
                <a:solidFill>
                  <a:srgbClr val="000000"/>
                </a:solidFill>
                <a:latin typeface="Times New Roman" pitchFamily="16" charset="0"/>
              </a:rPr>
              <a:t>Ateş, öksürük, pürülan balgam, akciğer grafisinde yeni gelişen infiltrasyon</a:t>
            </a:r>
          </a:p>
          <a:p>
            <a:pPr>
              <a:lnSpc>
                <a:spcPts val="2875"/>
              </a:lnSpc>
              <a:spcBef>
                <a:spcPts val="600"/>
              </a:spcBef>
              <a:buFont typeface="Arial" charset="0"/>
              <a:buChar char="•"/>
            </a:pPr>
            <a:r>
              <a:rPr lang="tr-TR" sz="2400" dirty="0">
                <a:solidFill>
                  <a:srgbClr val="000000"/>
                </a:solidFill>
                <a:latin typeface="Times New Roman" pitchFamily="16" charset="0"/>
              </a:rPr>
              <a:t>Tanı koymada yaşanan güçlükler</a:t>
            </a:r>
          </a:p>
          <a:p>
            <a:pPr lvl="1">
              <a:lnSpc>
                <a:spcPts val="2875"/>
              </a:lnSpc>
              <a:spcBef>
                <a:spcPts val="500"/>
              </a:spcBef>
              <a:buFont typeface="Arial" charset="0"/>
              <a:buChar char="–"/>
            </a:pPr>
            <a:r>
              <a:rPr lang="tr-TR" sz="2000" dirty="0">
                <a:solidFill>
                  <a:srgbClr val="000000"/>
                </a:solidFill>
                <a:latin typeface="Times New Roman" pitchFamily="16" charset="0"/>
              </a:rPr>
              <a:t>Bulguların hepsi her zaman birlikte olmayabilir</a:t>
            </a:r>
          </a:p>
          <a:p>
            <a:pPr lvl="1">
              <a:lnSpc>
                <a:spcPts val="2875"/>
              </a:lnSpc>
              <a:spcBef>
                <a:spcPts val="500"/>
              </a:spcBef>
              <a:buFont typeface="Arial" charset="0"/>
              <a:buChar char="–"/>
            </a:pPr>
            <a:r>
              <a:rPr lang="tr-TR" sz="2000" dirty="0">
                <a:solidFill>
                  <a:srgbClr val="000000"/>
                </a:solidFill>
                <a:latin typeface="Times New Roman" pitchFamily="16" charset="0"/>
              </a:rPr>
              <a:t>Bu bulgular başka klinik tablolarda da bulunabilir</a:t>
            </a:r>
          </a:p>
          <a:p>
            <a:pPr>
              <a:lnSpc>
                <a:spcPts val="2875"/>
              </a:lnSpc>
              <a:spcBef>
                <a:spcPts val="600"/>
              </a:spcBef>
              <a:buFont typeface="Arial" charset="0"/>
              <a:buChar char="•"/>
            </a:pPr>
            <a:r>
              <a:rPr lang="tr-TR" sz="2400" dirty="0">
                <a:solidFill>
                  <a:srgbClr val="000000"/>
                </a:solidFill>
                <a:latin typeface="Times New Roman" pitchFamily="16" charset="0"/>
              </a:rPr>
              <a:t>Sadece balgam kültürü ile tanı koymak mümkün değil</a:t>
            </a:r>
          </a:p>
          <a:p>
            <a:pPr lvl="1">
              <a:lnSpc>
                <a:spcPts val="2875"/>
              </a:lnSpc>
              <a:spcBef>
                <a:spcPts val="500"/>
              </a:spcBef>
              <a:buFont typeface="Arial" charset="0"/>
              <a:buChar char="–"/>
            </a:pPr>
            <a:r>
              <a:rPr lang="tr-TR" sz="2000" dirty="0">
                <a:solidFill>
                  <a:srgbClr val="000000"/>
                </a:solidFill>
                <a:latin typeface="Times New Roman" pitchFamily="16" charset="0"/>
              </a:rPr>
              <a:t>İnvaziv yöntemlerin duyarlılığı daha yüksek</a:t>
            </a:r>
          </a:p>
          <a:p>
            <a:pPr lvl="1">
              <a:lnSpc>
                <a:spcPts val="2875"/>
              </a:lnSpc>
              <a:spcBef>
                <a:spcPts val="500"/>
              </a:spcBef>
              <a:buFont typeface="Arial" charset="0"/>
              <a:buChar char="–"/>
            </a:pPr>
            <a:r>
              <a:rPr lang="tr-TR" sz="2000" dirty="0">
                <a:solidFill>
                  <a:srgbClr val="000000"/>
                </a:solidFill>
                <a:latin typeface="Times New Roman" pitchFamily="16" charset="0"/>
              </a:rPr>
              <a:t>Bronkoalveoler lavaj (BAL), korunmuş fırça yöntemi, kantitatif endotrakeal aspirat veya mini-BAL </a:t>
            </a:r>
          </a:p>
          <a:p>
            <a:endParaRPr lang="en-US" dirty="0"/>
          </a:p>
        </p:txBody>
      </p:sp>
    </p:spTree>
    <p:extLst>
      <p:ext uri="{BB962C8B-B14F-4D97-AF65-F5344CB8AC3E}">
        <p14:creationId xmlns:p14="http://schemas.microsoft.com/office/powerpoint/2010/main" val="1063169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noChangeAspect="1" noChangeArrowheads="1"/>
          </p:cNvPicPr>
          <p:nvPr>
            <p:ph idx="1"/>
          </p:nvPr>
        </p:nvPicPr>
        <p:blipFill>
          <a:blip r:embed="rId2" cstate="print"/>
          <a:srcRect/>
          <a:stretch>
            <a:fillRect/>
          </a:stretch>
        </p:blipFill>
        <p:spPr bwMode="auto">
          <a:xfrm>
            <a:off x="685800" y="1905000"/>
            <a:ext cx="3951732" cy="4121219"/>
          </a:xfrm>
          <a:prstGeom prst="rect">
            <a:avLst/>
          </a:prstGeom>
          <a:ln>
            <a:noFill/>
          </a:ln>
          <a:effectLst>
            <a:softEdge rad="112500"/>
          </a:effectLst>
        </p:spPr>
      </p:pic>
      <p:pic>
        <p:nvPicPr>
          <p:cNvPr id="5" name="Picture 1"/>
          <p:cNvPicPr>
            <a:picLocks noChangeAspect="1" noChangeArrowheads="1"/>
          </p:cNvPicPr>
          <p:nvPr/>
        </p:nvPicPr>
        <p:blipFill>
          <a:blip r:embed="rId3" cstate="print"/>
          <a:srcRect/>
          <a:stretch>
            <a:fillRect/>
          </a:stretch>
        </p:blipFill>
        <p:spPr bwMode="auto">
          <a:xfrm>
            <a:off x="4953000" y="1905000"/>
            <a:ext cx="3552852" cy="4114800"/>
          </a:xfrm>
          <a:prstGeom prst="rect">
            <a:avLst/>
          </a:prstGeom>
          <a:ln>
            <a:noFill/>
          </a:ln>
          <a:effectLst>
            <a:softEdge rad="112500"/>
          </a:effectLst>
        </p:spPr>
      </p:pic>
    </p:spTree>
    <p:extLst>
      <p:ext uri="{BB962C8B-B14F-4D97-AF65-F5344CB8AC3E}">
        <p14:creationId xmlns:p14="http://schemas.microsoft.com/office/powerpoint/2010/main" val="1556073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pitchFamily="16" charset="0"/>
              </a:rPr>
              <a:t>Nozokomiyal Pnömoni (NP) Etkenler</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lstStyle/>
          <a:p>
            <a:pPr>
              <a:lnSpc>
                <a:spcPts val="3363"/>
              </a:lnSpc>
              <a:spcBef>
                <a:spcPts val="700"/>
              </a:spcBef>
              <a:buFont typeface="Arial" charset="0"/>
              <a:buChar char="•"/>
            </a:pPr>
            <a:r>
              <a:rPr lang="tr-TR" sz="2400" dirty="0">
                <a:solidFill>
                  <a:srgbClr val="000000"/>
                </a:solidFill>
                <a:latin typeface="Times New Roman" pitchFamily="16" charset="0"/>
              </a:rPr>
              <a:t>Değişkenlik gösterir</a:t>
            </a:r>
          </a:p>
          <a:p>
            <a:pPr lvl="1">
              <a:lnSpc>
                <a:spcPts val="3363"/>
              </a:lnSpc>
              <a:spcBef>
                <a:spcPts val="600"/>
              </a:spcBef>
              <a:buFont typeface="Arial" charset="0"/>
              <a:buChar char="–"/>
            </a:pPr>
            <a:r>
              <a:rPr lang="tr-TR" sz="2400" dirty="0">
                <a:solidFill>
                  <a:srgbClr val="000000"/>
                </a:solidFill>
                <a:latin typeface="Times New Roman" pitchFamily="16" charset="0"/>
              </a:rPr>
              <a:t>Hastaneler arasında</a:t>
            </a:r>
          </a:p>
          <a:p>
            <a:pPr lvl="1">
              <a:lnSpc>
                <a:spcPts val="3363"/>
              </a:lnSpc>
              <a:spcBef>
                <a:spcPts val="600"/>
              </a:spcBef>
              <a:buFont typeface="Arial" charset="0"/>
              <a:buChar char="–"/>
            </a:pPr>
            <a:r>
              <a:rPr lang="tr-TR" sz="2400" dirty="0">
                <a:solidFill>
                  <a:srgbClr val="000000"/>
                </a:solidFill>
                <a:latin typeface="Times New Roman" pitchFamily="16" charset="0"/>
              </a:rPr>
              <a:t>YBÜ’ler arasında</a:t>
            </a:r>
          </a:p>
          <a:p>
            <a:pPr lvl="1">
              <a:lnSpc>
                <a:spcPts val="3363"/>
              </a:lnSpc>
              <a:spcBef>
                <a:spcPts val="600"/>
              </a:spcBef>
              <a:buFont typeface="Arial" charset="0"/>
              <a:buChar char="–"/>
            </a:pPr>
            <a:r>
              <a:rPr lang="tr-TR" sz="2400" dirty="0">
                <a:solidFill>
                  <a:srgbClr val="000000"/>
                </a:solidFill>
                <a:latin typeface="Times New Roman" pitchFamily="16" charset="0"/>
              </a:rPr>
              <a:t>Farklı hasta grupları arasında</a:t>
            </a:r>
          </a:p>
          <a:p>
            <a:pPr>
              <a:lnSpc>
                <a:spcPts val="3363"/>
              </a:lnSpc>
              <a:spcBef>
                <a:spcPts val="700"/>
              </a:spcBef>
              <a:buFont typeface="Arial" charset="0"/>
              <a:buChar char="•"/>
            </a:pPr>
            <a:r>
              <a:rPr lang="tr-TR" sz="2400" dirty="0">
                <a:solidFill>
                  <a:srgbClr val="000000"/>
                </a:solidFill>
                <a:latin typeface="Times New Roman" pitchFamily="16" charset="0"/>
              </a:rPr>
              <a:t>En sık etkenler:</a:t>
            </a:r>
          </a:p>
          <a:p>
            <a:pPr lvl="1">
              <a:lnSpc>
                <a:spcPts val="3363"/>
              </a:lnSpc>
              <a:spcBef>
                <a:spcPts val="600"/>
              </a:spcBef>
              <a:buFont typeface="Arial" charset="0"/>
              <a:buChar char="–"/>
            </a:pPr>
            <a:r>
              <a:rPr lang="tr-TR" sz="2400" dirty="0">
                <a:solidFill>
                  <a:srgbClr val="000000"/>
                </a:solidFill>
                <a:latin typeface="Times New Roman" pitchFamily="16" charset="0"/>
              </a:rPr>
              <a:t>Gram-negatif basiller (P. aeruginosa, Acinetobacter spp., K. pneumoniae, E. Coli, vb.)</a:t>
            </a:r>
          </a:p>
          <a:p>
            <a:pPr lvl="1">
              <a:lnSpc>
                <a:spcPts val="3363"/>
              </a:lnSpc>
              <a:spcBef>
                <a:spcPts val="600"/>
              </a:spcBef>
              <a:buFont typeface="Arial" charset="0"/>
              <a:buChar char="–"/>
            </a:pPr>
            <a:r>
              <a:rPr lang="tr-TR" sz="2400" dirty="0">
                <a:solidFill>
                  <a:srgbClr val="000000"/>
                </a:solidFill>
                <a:latin typeface="Times New Roman" pitchFamily="16" charset="0"/>
              </a:rPr>
              <a:t>S. aureus</a:t>
            </a:r>
          </a:p>
          <a:p>
            <a:pPr lvl="1">
              <a:lnSpc>
                <a:spcPts val="3363"/>
              </a:lnSpc>
              <a:spcBef>
                <a:spcPts val="600"/>
              </a:spcBef>
              <a:buFont typeface="Arial" charset="0"/>
              <a:buChar char="–"/>
            </a:pPr>
            <a:r>
              <a:rPr lang="tr-TR" sz="2400" dirty="0">
                <a:solidFill>
                  <a:srgbClr val="000000"/>
                </a:solidFill>
                <a:latin typeface="Times New Roman" pitchFamily="16" charset="0"/>
              </a:rPr>
              <a:t>Nadiren viruslar, Legionella, mantarlar</a:t>
            </a:r>
          </a:p>
          <a:p>
            <a:endParaRPr lang="en-US" dirty="0"/>
          </a:p>
        </p:txBody>
      </p:sp>
    </p:spTree>
    <p:extLst>
      <p:ext uri="{BB962C8B-B14F-4D97-AF65-F5344CB8AC3E}">
        <p14:creationId xmlns:p14="http://schemas.microsoft.com/office/powerpoint/2010/main" val="1436427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000" dirty="0">
                <a:latin typeface="Times New Roman" pitchFamily="16" charset="0"/>
              </a:rPr>
              <a:t>Nozokomiyal Pnömoni (NP) Patogenez</a:t>
            </a:r>
            <a:r>
              <a:rPr lang="tr-TR" dirty="0">
                <a:solidFill>
                  <a:srgbClr val="CC3300"/>
                </a:solidFill>
                <a:latin typeface="Times New Roman" pitchFamily="16" charset="0"/>
              </a:rPr>
              <a:t/>
            </a:r>
            <a:br>
              <a:rPr lang="tr-TR" dirty="0">
                <a:solidFill>
                  <a:srgbClr val="CC3300"/>
                </a:solidFill>
                <a:latin typeface="Times New Roman" pitchFamily="16" charset="0"/>
              </a:rPr>
            </a:br>
            <a:endParaRPr lang="en-US" dirty="0"/>
          </a:p>
        </p:txBody>
      </p:sp>
      <p:sp>
        <p:nvSpPr>
          <p:cNvPr id="3" name="Content Placeholder 2"/>
          <p:cNvSpPr>
            <a:spLocks noGrp="1"/>
          </p:cNvSpPr>
          <p:nvPr>
            <p:ph idx="1"/>
          </p:nvPr>
        </p:nvSpPr>
        <p:spPr/>
        <p:txBody>
          <a:bodyPr/>
          <a:lstStyle/>
          <a:p>
            <a:pPr>
              <a:lnSpc>
                <a:spcPts val="2875"/>
              </a:lnSpc>
              <a:spcBef>
                <a:spcPts val="600"/>
              </a:spcBef>
              <a:buFont typeface="Arial" charset="0"/>
              <a:buChar char="•"/>
            </a:pPr>
            <a:r>
              <a:rPr lang="tr-TR" sz="2800" dirty="0">
                <a:solidFill>
                  <a:srgbClr val="000000"/>
                </a:solidFill>
                <a:latin typeface="Times New Roman" pitchFamily="16" charset="0"/>
              </a:rPr>
              <a:t>Orofarinkste kolonize olan mikroorganizmaların aspirasyonu</a:t>
            </a:r>
          </a:p>
          <a:p>
            <a:pPr lvl="1">
              <a:lnSpc>
                <a:spcPts val="2875"/>
              </a:lnSpc>
              <a:spcBef>
                <a:spcPts val="500"/>
              </a:spcBef>
              <a:buFont typeface="Arial" charset="0"/>
              <a:buChar char="–"/>
            </a:pPr>
            <a:r>
              <a:rPr lang="tr-TR" dirty="0">
                <a:solidFill>
                  <a:srgbClr val="000000"/>
                </a:solidFill>
                <a:latin typeface="Times New Roman" pitchFamily="16" charset="0"/>
              </a:rPr>
              <a:t>Bilinç bulanıklığı</a:t>
            </a:r>
          </a:p>
          <a:p>
            <a:pPr lvl="1">
              <a:lnSpc>
                <a:spcPts val="2875"/>
              </a:lnSpc>
              <a:spcBef>
                <a:spcPts val="500"/>
              </a:spcBef>
              <a:buFont typeface="Arial" charset="0"/>
              <a:buChar char="–"/>
            </a:pPr>
            <a:r>
              <a:rPr lang="tr-TR" dirty="0">
                <a:solidFill>
                  <a:srgbClr val="000000"/>
                </a:solidFill>
                <a:latin typeface="Times New Roman" pitchFamily="16" charset="0"/>
              </a:rPr>
              <a:t>Refleksleri bozulmuş hastalar</a:t>
            </a:r>
          </a:p>
          <a:p>
            <a:pPr lvl="1">
              <a:lnSpc>
                <a:spcPts val="2875"/>
              </a:lnSpc>
              <a:spcBef>
                <a:spcPts val="500"/>
              </a:spcBef>
              <a:buFont typeface="Arial" charset="0"/>
              <a:buChar char="–"/>
            </a:pPr>
            <a:r>
              <a:rPr lang="tr-TR" dirty="0">
                <a:solidFill>
                  <a:srgbClr val="000000"/>
                </a:solidFill>
                <a:latin typeface="Times New Roman" pitchFamily="16" charset="0"/>
              </a:rPr>
              <a:t>İnvaziv girişimler</a:t>
            </a:r>
          </a:p>
          <a:p>
            <a:pPr lvl="1">
              <a:lnSpc>
                <a:spcPts val="2875"/>
              </a:lnSpc>
              <a:spcBef>
                <a:spcPts val="500"/>
              </a:spcBef>
              <a:buFont typeface="Arial" charset="0"/>
              <a:buChar char="–"/>
            </a:pPr>
            <a:r>
              <a:rPr lang="tr-TR" dirty="0">
                <a:solidFill>
                  <a:srgbClr val="000000"/>
                </a:solidFill>
                <a:latin typeface="Times New Roman" pitchFamily="16" charset="0"/>
              </a:rPr>
              <a:t>Torasik ve/veya abdominal cerrahi</a:t>
            </a:r>
          </a:p>
          <a:p>
            <a:pPr lvl="1">
              <a:lnSpc>
                <a:spcPts val="2875"/>
              </a:lnSpc>
              <a:spcBef>
                <a:spcPts val="500"/>
              </a:spcBef>
              <a:buClr>
                <a:srgbClr val="CC3300"/>
              </a:buClr>
              <a:buFont typeface="Arial" charset="0"/>
              <a:buChar char="–"/>
            </a:pPr>
            <a:r>
              <a:rPr lang="tr-TR" dirty="0">
                <a:solidFill>
                  <a:srgbClr val="CC3300"/>
                </a:solidFill>
                <a:latin typeface="Times New Roman" pitchFamily="16" charset="0"/>
              </a:rPr>
              <a:t>Sağlık personelinin elleri aracılığı ile bulaş</a:t>
            </a:r>
          </a:p>
          <a:p>
            <a:pPr>
              <a:lnSpc>
                <a:spcPts val="2875"/>
              </a:lnSpc>
              <a:spcBef>
                <a:spcPts val="600"/>
              </a:spcBef>
              <a:buFont typeface="Arial" charset="0"/>
              <a:buChar char="•"/>
            </a:pPr>
            <a:r>
              <a:rPr lang="tr-TR" sz="2800" dirty="0">
                <a:solidFill>
                  <a:srgbClr val="000000"/>
                </a:solidFill>
                <a:latin typeface="Times New Roman" pitchFamily="16" charset="0"/>
              </a:rPr>
              <a:t>Bakteri içeren aerosollerin inhalasyonu</a:t>
            </a:r>
          </a:p>
          <a:p>
            <a:pPr>
              <a:lnSpc>
                <a:spcPts val="2875"/>
              </a:lnSpc>
              <a:spcBef>
                <a:spcPts val="600"/>
              </a:spcBef>
              <a:buFont typeface="Arial" charset="0"/>
              <a:buChar char="•"/>
            </a:pPr>
            <a:r>
              <a:rPr lang="tr-TR" sz="2800" dirty="0">
                <a:solidFill>
                  <a:srgbClr val="000000"/>
                </a:solidFill>
                <a:latin typeface="Times New Roman" pitchFamily="16" charset="0"/>
              </a:rPr>
              <a:t>Vücudun başka bir bölgesinden hematojen yayılım</a:t>
            </a:r>
          </a:p>
          <a:p>
            <a:endParaRPr lang="en-US" dirty="0"/>
          </a:p>
        </p:txBody>
      </p:sp>
    </p:spTree>
    <p:extLst>
      <p:ext uri="{BB962C8B-B14F-4D97-AF65-F5344CB8AC3E}">
        <p14:creationId xmlns:p14="http://schemas.microsoft.com/office/powerpoint/2010/main" val="25938312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266</TotalTime>
  <Words>1691</Words>
  <Application>Microsoft Office PowerPoint</Application>
  <PresentationFormat>On-screen Show (4:3)</PresentationFormat>
  <Paragraphs>190</Paragraphs>
  <Slides>45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47" baseType="lpstr">
      <vt:lpstr>Office Theme</vt:lpstr>
      <vt:lpstr>Paintbrush Picture</vt:lpstr>
      <vt:lpstr>NAZOKOMİYAL PNÖMONİNİN ÖNLENMESİ</vt:lpstr>
      <vt:lpstr>Hastane İnfeksiyonları Tanım </vt:lpstr>
      <vt:lpstr>Ventilatör İlişkili Pnömoni </vt:lpstr>
      <vt:lpstr>Nozokomiyal Pnömoni (NP) Epidemiyoloji </vt:lpstr>
      <vt:lpstr>Nozokomiyal Pnömoni (NP) Epidemiyoloji </vt:lpstr>
      <vt:lpstr>Nozokomiyal Pnömoni (NP)  Tanı</vt:lpstr>
      <vt:lpstr>PowerPoint Presentation</vt:lpstr>
      <vt:lpstr>Nozokomiyal Pnömoni (NP) Etkenler </vt:lpstr>
      <vt:lpstr>Nozokomiyal Pnömoni (NP) Patogenez </vt:lpstr>
      <vt:lpstr>Nozokomiyal Pnömoni (NP) Risk Faktörleri </vt:lpstr>
      <vt:lpstr>Nozokomiyal Pnömoni (NP) Risk Faktörleri </vt:lpstr>
      <vt:lpstr>Nozokomiyal Pnömoni (NP) Risk Faktörleri </vt:lpstr>
      <vt:lpstr>Nozokomiyal Pnömoni (NP)  Risk Faktörleri </vt:lpstr>
      <vt:lpstr>Nozokomiyal Pnömoninin Önlenmesi </vt:lpstr>
      <vt:lpstr>Nozokomiyal Pnömoninin Önlenmesi </vt:lpstr>
      <vt:lpstr>Nozokomiyal Pnömoninin Önlenmesi </vt:lpstr>
      <vt:lpstr>Nozokomiyal Pnömoninin Önlenmesi </vt:lpstr>
      <vt:lpstr>Nozokomiyal Pnömoninin Önlenmesi </vt:lpstr>
      <vt:lpstr>Nozokomiyal Pnömoninin Önlenmesi </vt:lpstr>
      <vt:lpstr>Nozokomiyal Pnömoninin Önlenmesi </vt:lpstr>
      <vt:lpstr>Nozokomiyal Pnömoninin Önlenmesi </vt:lpstr>
      <vt:lpstr>Hastadan Hastaya Bulaşın Önlenmesi </vt:lpstr>
      <vt:lpstr>Hastadan Hastaya Bulaşın Önlenmesi </vt:lpstr>
      <vt:lpstr>Hastadan Hastaya Bulaşın Önlenmesi </vt:lpstr>
      <vt:lpstr>Hastadan Hastaya Bulaşın Önlenmesi </vt:lpstr>
      <vt:lpstr>Trakeotomisi Olan Hastalar </vt:lpstr>
      <vt:lpstr>Solunum Sekresyonlarının Aspirasyonu </vt:lpstr>
      <vt:lpstr>Solunum Sekresyonlarının Aspirasyonu </vt:lpstr>
      <vt:lpstr>Solunum Sekresyonlarının Aspirasyonu </vt:lpstr>
      <vt:lpstr>Solunum Sekresyonlarının Aspirasyonu </vt:lpstr>
      <vt:lpstr>Solunum Sekresyonlarının Aspirasyonu </vt:lpstr>
      <vt:lpstr>Solunum Sekresyonlarının Aspirasyonu </vt:lpstr>
      <vt:lpstr>Solunum Sekresyonlarının Aspirasyonu </vt:lpstr>
      <vt:lpstr>Hastanın Solunum Sekresyonlarını Aspire Etmesini Önlemek İçin Yapılması Gerekenler  </vt:lpstr>
      <vt:lpstr>Hastanın Solunum Sekresyonlarını Aspire Etmesini Önlemek İçin Yapılması Gerekenler </vt:lpstr>
      <vt:lpstr>PowerPoint Presentation</vt:lpstr>
      <vt:lpstr>Hastanın Solunum Sekresyonlarını Aspire Etmesini Önlemek İçin Yapılması Gerekenler  </vt:lpstr>
      <vt:lpstr>PowerPoint Presentation</vt:lpstr>
      <vt:lpstr>Hastanın Solunum Sekresyonlarını Aspire Etmesini Önlemek İçin Yapılması Gerekenler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HIS1222GYBHm</dc:creator>
  <cp:lastModifiedBy>HIS1222GYBHm</cp:lastModifiedBy>
  <cp:revision>62</cp:revision>
  <dcterms:created xsi:type="dcterms:W3CDTF">2006-08-16T00:00:00Z</dcterms:created>
  <dcterms:modified xsi:type="dcterms:W3CDTF">2025-04-10T13:39:02Z</dcterms:modified>
</cp:coreProperties>
</file>