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0E094-B4FD-4A3A-9372-5C9DD21B0EF3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001AC-7212-40B1-84BF-03A3801F7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04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001AC-7212-40B1-84BF-03A3801F72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4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7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6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5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8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NOZOKOMİYAL ENFEKSİYONLAR VE ÖNEMİ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934200" cy="17526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YAKINDOĞU ÜNİVERSİTESİ HASTANESİ   ENFEKSİYON KONTROL </a:t>
            </a:r>
            <a:r>
              <a:rPr lang="tr-TR" b="1" dirty="0" smtClean="0">
                <a:solidFill>
                  <a:schemeClr val="tx1"/>
                </a:solidFill>
              </a:rPr>
              <a:t>HEMŞİRESİ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IŞILAY BOYACIOĞLU</a:t>
            </a:r>
            <a:endParaRPr lang="en-US" dirty="0"/>
          </a:p>
        </p:txBody>
      </p:sp>
      <p:pic>
        <p:nvPicPr>
          <p:cNvPr id="6" name="Picture 5" descr="C:\Users\NEUHISQ1\Desktop\NEU Hospital Logo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216" y="1340768"/>
            <a:ext cx="2304256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3482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6" t="27645" r="20278" b="12189"/>
          <a:stretch/>
        </p:blipFill>
        <p:spPr>
          <a:xfrm>
            <a:off x="152400" y="609600"/>
            <a:ext cx="7314932" cy="5030122"/>
          </a:xfrm>
        </p:spPr>
      </p:pic>
    </p:spTree>
    <p:extLst>
      <p:ext uri="{BB962C8B-B14F-4D97-AF65-F5344CB8AC3E}">
        <p14:creationId xmlns:p14="http://schemas.microsoft.com/office/powerpoint/2010/main" val="1730236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239000" cy="561753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  </a:t>
            </a:r>
            <a:r>
              <a:rPr lang="en-US" dirty="0" err="1" smtClean="0"/>
              <a:t>Enfeksiyonlar</a:t>
            </a:r>
            <a:r>
              <a:rPr lang="en-US" dirty="0" smtClean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kaynaktan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en-US" dirty="0"/>
              <a:t> </a:t>
            </a:r>
            <a:r>
              <a:rPr lang="en-US" dirty="0" err="1"/>
              <a:t>konağa</a:t>
            </a:r>
            <a:r>
              <a:rPr lang="en-US" dirty="0"/>
              <a:t> </a:t>
            </a:r>
            <a:r>
              <a:rPr lang="en-US" dirty="0" err="1"/>
              <a:t>bulaş</a:t>
            </a:r>
            <a:r>
              <a:rPr lang="en-US" dirty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Kaynak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 smtClean="0"/>
              <a:t>Duyarlı</a:t>
            </a:r>
            <a:r>
              <a:rPr lang="en-US" dirty="0" smtClean="0"/>
              <a:t> </a:t>
            </a:r>
            <a:r>
              <a:rPr lang="en-US" dirty="0" err="1"/>
              <a:t>konak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Bulaş</a:t>
            </a:r>
            <a:r>
              <a:rPr lang="en-US" dirty="0" smtClean="0"/>
              <a:t> </a:t>
            </a:r>
            <a:r>
              <a:rPr lang="en-US" dirty="0" err="1"/>
              <a:t>yolunun</a:t>
            </a:r>
            <a:r>
              <a:rPr lang="en-US" dirty="0"/>
              <a:t> </a:t>
            </a:r>
            <a:r>
              <a:rPr lang="en-US" dirty="0" err="1" smtClean="0"/>
              <a:t>oluşturduğu</a:t>
            </a:r>
            <a:r>
              <a:rPr lang="en-US" dirty="0" smtClean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 smtClean="0"/>
              <a:t>kompenentin</a:t>
            </a:r>
            <a:r>
              <a:rPr lang="tr-TR" dirty="0" smtClean="0"/>
              <a:t> </a:t>
            </a:r>
            <a:r>
              <a:rPr lang="en-US" dirty="0" err="1" smtClean="0"/>
              <a:t>irdelenmesi</a:t>
            </a:r>
            <a:r>
              <a:rPr lang="en-US" dirty="0" smtClean="0"/>
              <a:t> </a:t>
            </a:r>
            <a:r>
              <a:rPr lang="en-US" dirty="0" err="1" smtClean="0"/>
              <a:t>uygulanacak</a:t>
            </a:r>
            <a:r>
              <a:rPr lang="en-US" dirty="0" smtClean="0"/>
              <a:t> </a:t>
            </a:r>
            <a:r>
              <a:rPr lang="en-US" dirty="0" err="1"/>
              <a:t>izolasyon</a:t>
            </a:r>
            <a:r>
              <a:rPr lang="en-US" dirty="0"/>
              <a:t> </a:t>
            </a:r>
            <a:r>
              <a:rPr lang="en-US" dirty="0" err="1"/>
              <a:t>önlemlerinin</a:t>
            </a:r>
            <a:r>
              <a:rPr lang="en-US" dirty="0"/>
              <a:t> </a:t>
            </a:r>
            <a:r>
              <a:rPr lang="en-US" dirty="0" err="1"/>
              <a:t>belirlenmesinde</a:t>
            </a:r>
            <a:r>
              <a:rPr lang="en-US" dirty="0"/>
              <a:t> </a:t>
            </a:r>
            <a:r>
              <a:rPr lang="en-US" dirty="0" err="1" smtClean="0"/>
              <a:t>temeld</a:t>
            </a:r>
            <a:r>
              <a:rPr lang="tr-TR" dirty="0" smtClean="0"/>
              <a:t>ir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826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florası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 smtClean="0"/>
              <a:t>hastalar</a:t>
            </a:r>
            <a:r>
              <a:rPr lang="en-US" dirty="0" smtClean="0"/>
              <a:t>,</a:t>
            </a:r>
            <a:endParaRPr lang="tr-TR" dirty="0" smtClean="0"/>
          </a:p>
          <a:p>
            <a:r>
              <a:rPr lang="en-US" dirty="0" err="1" smtClean="0"/>
              <a:t>Kuluçka</a:t>
            </a:r>
            <a:r>
              <a:rPr lang="en-US" dirty="0" smtClean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hastalığı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kişiler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/>
              <a:t>çalışanları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/>
              <a:t>taşıyıcılar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/>
              <a:t>aletler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smtClean="0"/>
              <a:t>Su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çevresel</a:t>
            </a:r>
            <a:r>
              <a:rPr lang="en-US" dirty="0"/>
              <a:t> </a:t>
            </a:r>
            <a:r>
              <a:rPr lang="en-US" dirty="0" err="1"/>
              <a:t>faktörler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smtClean="0"/>
              <a:t>Hasta </a:t>
            </a:r>
            <a:r>
              <a:rPr lang="en-US" dirty="0" err="1"/>
              <a:t>ziyaretçileri</a:t>
            </a:r>
            <a:r>
              <a:rPr lang="en-US" dirty="0"/>
              <a:t>, </a:t>
            </a:r>
            <a:r>
              <a:rPr lang="en-US" dirty="0" err="1"/>
              <a:t>sıralanabilir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350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Duyarl</a:t>
            </a:r>
            <a:r>
              <a:rPr lang="tr-TR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konak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/>
              <a:t>     </a:t>
            </a:r>
            <a:r>
              <a:rPr lang="en-US" dirty="0" err="1" smtClean="0"/>
              <a:t>Konağın</a:t>
            </a:r>
            <a:r>
              <a:rPr lang="en-US" dirty="0" smtClean="0"/>
              <a:t> </a:t>
            </a:r>
            <a:r>
              <a:rPr lang="en-US" dirty="0" err="1"/>
              <a:t>mikroorganizmaya</a:t>
            </a:r>
            <a:r>
              <a:rPr lang="en-US" dirty="0"/>
              <a:t> </a:t>
            </a:r>
            <a:r>
              <a:rPr lang="en-US" dirty="0" err="1"/>
              <a:t>yanıtı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/>
              <a:t>konaklar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kolonize</a:t>
            </a:r>
            <a:r>
              <a:rPr lang="en-US" dirty="0"/>
              <a:t> </a:t>
            </a:r>
            <a:r>
              <a:rPr lang="en-US" dirty="0" err="1"/>
              <a:t>olurken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asemptomatik</a:t>
            </a:r>
            <a:r>
              <a:rPr lang="en-US" dirty="0"/>
              <a:t> </a:t>
            </a:r>
            <a:r>
              <a:rPr lang="en-US" dirty="0" err="1"/>
              <a:t>taşıyıcı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kısmı</a:t>
            </a:r>
            <a:r>
              <a:rPr lang="en-US" dirty="0"/>
              <a:t> da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tablosu</a:t>
            </a:r>
            <a:r>
              <a:rPr lang="en-US" dirty="0"/>
              <a:t> </a:t>
            </a:r>
            <a:r>
              <a:rPr lang="en-US" dirty="0" err="1"/>
              <a:t>oluşturarak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</a:t>
            </a:r>
            <a:r>
              <a:rPr lang="en-US" dirty="0" err="1" smtClean="0"/>
              <a:t>Yanıtı</a:t>
            </a:r>
            <a:r>
              <a:rPr lang="en-US" dirty="0" smtClean="0"/>
              <a:t> </a:t>
            </a:r>
            <a:r>
              <a:rPr lang="en-US" dirty="0" err="1"/>
              <a:t>etkileyen</a:t>
            </a:r>
            <a:r>
              <a:rPr lang="en-US" dirty="0"/>
              <a:t> </a:t>
            </a:r>
            <a:r>
              <a:rPr lang="en-US" dirty="0" err="1"/>
              <a:t>konak</a:t>
            </a:r>
            <a:r>
              <a:rPr lang="en-US" dirty="0"/>
              <a:t> </a:t>
            </a:r>
            <a:r>
              <a:rPr lang="en-US" dirty="0" err="1"/>
              <a:t>faktörleri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Yaş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Altta</a:t>
            </a:r>
            <a:r>
              <a:rPr lang="en-US" dirty="0" smtClean="0"/>
              <a:t> </a:t>
            </a:r>
            <a:r>
              <a:rPr lang="en-US" dirty="0" err="1"/>
              <a:t>yatan</a:t>
            </a:r>
            <a:r>
              <a:rPr lang="en-US" dirty="0"/>
              <a:t>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tablosu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Antibiyotik</a:t>
            </a:r>
            <a:r>
              <a:rPr lang="en-US" dirty="0"/>
              <a:t>, </a:t>
            </a:r>
            <a:r>
              <a:rPr lang="en-US" dirty="0" err="1"/>
              <a:t>Kortikositeroit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immunsupressif</a:t>
            </a:r>
            <a:r>
              <a:rPr lang="en-US" dirty="0"/>
              <a:t> </a:t>
            </a:r>
            <a:r>
              <a:rPr lang="en-US" dirty="0" err="1"/>
              <a:t>ajan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İnvaziv</a:t>
            </a:r>
            <a:r>
              <a:rPr lang="en-US" dirty="0" smtClean="0"/>
              <a:t> </a:t>
            </a:r>
            <a:r>
              <a:rPr lang="en-US" dirty="0" err="1"/>
              <a:t>girişimlerdir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143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Bulaş</a:t>
            </a:r>
            <a:r>
              <a:rPr lang="en-US" dirty="0"/>
              <a:t> </a:t>
            </a:r>
            <a:r>
              <a:rPr lang="en-US" dirty="0" err="1"/>
              <a:t>yolu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</a:t>
            </a:r>
            <a:r>
              <a:rPr lang="en-US" dirty="0" err="1" smtClean="0"/>
              <a:t>Bulaş</a:t>
            </a:r>
            <a:r>
              <a:rPr lang="en-US" dirty="0" smtClean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enfeksiyonun</a:t>
            </a:r>
            <a:r>
              <a:rPr lang="en-US" dirty="0"/>
              <a:t> </a:t>
            </a:r>
            <a:r>
              <a:rPr lang="en-US" dirty="0" err="1"/>
              <a:t>önlenmesinde</a:t>
            </a:r>
            <a:r>
              <a:rPr lang="en-US" dirty="0"/>
              <a:t> </a:t>
            </a:r>
            <a:r>
              <a:rPr lang="en-US" dirty="0" err="1"/>
              <a:t>anlaşılması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ilk </a:t>
            </a:r>
            <a:r>
              <a:rPr lang="en-US" dirty="0" err="1"/>
              <a:t>hedeftir</a:t>
            </a:r>
            <a:r>
              <a:rPr lang="en-US" dirty="0"/>
              <a:t>.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en-US" dirty="0" err="1" smtClean="0"/>
              <a:t>Enfeksiyon</a:t>
            </a:r>
            <a:r>
              <a:rPr lang="en-US" dirty="0" smtClean="0"/>
              <a:t> </a:t>
            </a:r>
            <a:r>
              <a:rPr lang="en-US" dirty="0" err="1"/>
              <a:t>oluşumunu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5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tr-TR" dirty="0" err="1"/>
              <a:t>T</a:t>
            </a:r>
            <a:r>
              <a:rPr lang="en-US" dirty="0" err="1" smtClean="0"/>
              <a:t>emas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bulaş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Damlacık</a:t>
            </a:r>
            <a:r>
              <a:rPr lang="en-US" dirty="0" smtClean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bulaş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bulaş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Solunum</a:t>
            </a:r>
            <a:r>
              <a:rPr lang="en-US" dirty="0" smtClean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bulaş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Vektörler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bulaş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98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3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1144627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28"/>
            <a:ext cx="7239000" cy="11430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Nozokomiyal enfeksiyon nedir 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‘</a:t>
            </a:r>
            <a:r>
              <a:rPr lang="en-US" sz="2400" dirty="0" err="1"/>
              <a:t>Sağlık</a:t>
            </a:r>
            <a:r>
              <a:rPr lang="en-US" sz="2400" dirty="0"/>
              <a:t> </a:t>
            </a:r>
            <a:r>
              <a:rPr lang="en-US" sz="2400" dirty="0" err="1"/>
              <a:t>hizmeti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 smtClean="0"/>
              <a:t>ilişkili</a:t>
            </a:r>
            <a:r>
              <a:rPr lang="tr-TR" sz="2400" dirty="0" smtClean="0"/>
              <a:t> ’</a:t>
            </a:r>
            <a:r>
              <a:rPr lang="en-US" sz="2400" dirty="0" smtClean="0"/>
              <a:t> </a:t>
            </a:r>
            <a:r>
              <a:rPr lang="en-US" sz="2400" dirty="0" err="1" smtClean="0"/>
              <a:t>enfeksiyonlar</a:t>
            </a:r>
            <a:r>
              <a:rPr lang="tr-TR" sz="2400" dirty="0" smtClean="0"/>
              <a:t>dır .</a:t>
            </a:r>
          </a:p>
          <a:p>
            <a:r>
              <a:rPr lang="tr-TR" sz="2400" dirty="0" smtClean="0"/>
              <a:t>  H</a:t>
            </a:r>
            <a:r>
              <a:rPr lang="en-US" sz="2400" dirty="0" err="1" smtClean="0"/>
              <a:t>astaneye</a:t>
            </a:r>
            <a:r>
              <a:rPr lang="en-US" sz="2400" dirty="0" smtClean="0"/>
              <a:t> </a:t>
            </a:r>
            <a:r>
              <a:rPr lang="en-US" sz="2400" dirty="0" err="1"/>
              <a:t>yatış</a:t>
            </a:r>
            <a:r>
              <a:rPr lang="en-US" sz="2400" dirty="0"/>
              <a:t> </a:t>
            </a:r>
            <a:r>
              <a:rPr lang="en-US" sz="2400" dirty="0" err="1"/>
              <a:t>sırasında</a:t>
            </a:r>
            <a:r>
              <a:rPr lang="en-US" sz="2400" dirty="0"/>
              <a:t> </a:t>
            </a:r>
            <a:r>
              <a:rPr lang="en-US" sz="2400" dirty="0" err="1"/>
              <a:t>inkübasyon</a:t>
            </a:r>
            <a:r>
              <a:rPr lang="en-US" sz="2400" dirty="0"/>
              <a:t> </a:t>
            </a:r>
            <a:r>
              <a:rPr lang="en-US" sz="2400" dirty="0" err="1"/>
              <a:t>döneminde</a:t>
            </a:r>
            <a:r>
              <a:rPr lang="en-US" sz="2400" dirty="0"/>
              <a:t> </a:t>
            </a:r>
            <a:r>
              <a:rPr lang="en-US" sz="2400" dirty="0" err="1"/>
              <a:t>olmayan</a:t>
            </a:r>
            <a:r>
              <a:rPr lang="en-US" sz="2400" dirty="0"/>
              <a:t> </a:t>
            </a:r>
            <a:r>
              <a:rPr lang="tr-TR" sz="2400" dirty="0" smtClean="0"/>
              <a:t>, </a:t>
            </a:r>
            <a:r>
              <a:rPr lang="en-US" sz="2400" dirty="0" err="1" smtClean="0"/>
              <a:t>yatıştan</a:t>
            </a:r>
            <a:r>
              <a:rPr lang="en-US" sz="2400" dirty="0" smtClean="0"/>
              <a:t> </a:t>
            </a:r>
            <a:r>
              <a:rPr lang="en-US" sz="2400" b="1" dirty="0"/>
              <a:t>48-72 </a:t>
            </a:r>
            <a:r>
              <a:rPr lang="en-US" sz="2400" b="1" dirty="0" err="1"/>
              <a:t>saat</a:t>
            </a:r>
            <a:r>
              <a:rPr lang="en-US" sz="2400" b="1" dirty="0"/>
              <a:t> </a:t>
            </a:r>
            <a:r>
              <a:rPr lang="en-US" sz="2400" dirty="0" err="1"/>
              <a:t>sonra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çıkan</a:t>
            </a:r>
            <a:r>
              <a:rPr lang="en-US" sz="2400" dirty="0"/>
              <a:t> </a:t>
            </a:r>
            <a:r>
              <a:rPr lang="en-US" sz="2400" dirty="0" err="1" smtClean="0"/>
              <a:t>enfeksiyonlar</a:t>
            </a:r>
            <a:r>
              <a:rPr lang="tr-TR" sz="2400" dirty="0" smtClean="0"/>
              <a:t>dır .</a:t>
            </a:r>
          </a:p>
          <a:p>
            <a:r>
              <a:rPr lang="tr-TR" sz="2400" dirty="0"/>
              <a:t> </a:t>
            </a:r>
            <a:r>
              <a:rPr lang="tr-TR" sz="2400" dirty="0" smtClean="0"/>
              <a:t>D</a:t>
            </a:r>
            <a:r>
              <a:rPr lang="en-US" sz="2400" dirty="0" err="1" smtClean="0"/>
              <a:t>ahili</a:t>
            </a:r>
            <a:r>
              <a:rPr lang="en-US" sz="2400" dirty="0" smtClean="0"/>
              <a:t> </a:t>
            </a:r>
            <a:r>
              <a:rPr lang="en-US" sz="2400" dirty="0" err="1"/>
              <a:t>hastalarda</a:t>
            </a:r>
            <a:r>
              <a:rPr lang="en-US" sz="2400" dirty="0"/>
              <a:t> </a:t>
            </a:r>
            <a:r>
              <a:rPr lang="en-US" sz="2400" dirty="0" err="1"/>
              <a:t>taburcu</a:t>
            </a:r>
            <a:r>
              <a:rPr lang="en-US" sz="2400" dirty="0"/>
              <a:t> </a:t>
            </a:r>
            <a:r>
              <a:rPr lang="en-US" sz="2400" dirty="0" err="1"/>
              <a:t>olduktan</a:t>
            </a:r>
            <a:r>
              <a:rPr lang="en-US" sz="2400" dirty="0"/>
              <a:t> </a:t>
            </a:r>
            <a:r>
              <a:rPr lang="en-US" sz="2400" dirty="0" err="1"/>
              <a:t>sonraki</a:t>
            </a:r>
            <a:r>
              <a:rPr lang="en-US" sz="2400" dirty="0"/>
              <a:t> </a:t>
            </a:r>
            <a:r>
              <a:rPr lang="en-US" sz="2400" b="1" dirty="0"/>
              <a:t>10 </a:t>
            </a:r>
            <a:r>
              <a:rPr lang="en-US" sz="2400" b="1" dirty="0" err="1"/>
              <a:t>gün</a:t>
            </a:r>
            <a:r>
              <a:rPr lang="en-US" sz="2400" b="1" dirty="0"/>
              <a:t> </a:t>
            </a:r>
            <a:r>
              <a:rPr lang="en-US" sz="2400" dirty="0" err="1" smtClean="0"/>
              <a:t>içinde</a:t>
            </a:r>
            <a:r>
              <a:rPr lang="tr-TR" sz="2400" dirty="0" smtClean="0"/>
              <a:t>,</a:t>
            </a:r>
          </a:p>
          <a:p>
            <a:r>
              <a:rPr lang="tr-TR" sz="2400" dirty="0"/>
              <a:t>A</a:t>
            </a:r>
            <a:r>
              <a:rPr lang="en-US" sz="2400" dirty="0" err="1" smtClean="0"/>
              <a:t>meliyat</a:t>
            </a:r>
            <a:r>
              <a:rPr lang="en-US" sz="2400" dirty="0" smtClean="0"/>
              <a:t> </a:t>
            </a:r>
            <a:r>
              <a:rPr lang="en-US" sz="2400" dirty="0" err="1"/>
              <a:t>geçirenlerde</a:t>
            </a:r>
            <a:r>
              <a:rPr lang="en-US" sz="2400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ay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tr-TR" sz="2400" dirty="0" smtClean="0"/>
              <a:t>,</a:t>
            </a:r>
          </a:p>
          <a:p>
            <a:r>
              <a:rPr lang="tr-TR" sz="2400" dirty="0" smtClean="0"/>
              <a:t>P</a:t>
            </a:r>
            <a:r>
              <a:rPr lang="en-US" sz="2400" dirty="0" err="1" smtClean="0"/>
              <a:t>rotez</a:t>
            </a:r>
            <a:r>
              <a:rPr lang="en-US" sz="2400" dirty="0" smtClean="0"/>
              <a:t> </a:t>
            </a:r>
            <a:r>
              <a:rPr lang="en-US" sz="2400" dirty="0" err="1"/>
              <a:t>uygulananlarda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en-US" sz="2400" b="1" dirty="0" err="1"/>
              <a:t>yıl</a:t>
            </a:r>
            <a:r>
              <a:rPr lang="en-US" sz="2400" b="1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gelişen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 smtClean="0"/>
              <a:t>enfeksiyonlar</a:t>
            </a:r>
            <a:r>
              <a:rPr lang="tr-TR" sz="2400" dirty="0" smtClean="0"/>
              <a:t>dır .</a:t>
            </a:r>
          </a:p>
        </p:txBody>
      </p:sp>
    </p:spTree>
    <p:extLst>
      <p:ext uri="{BB962C8B-B14F-4D97-AF65-F5344CB8AC3E}">
        <p14:creationId xmlns:p14="http://schemas.microsoft.com/office/powerpoint/2010/main" val="3671789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Enfeksiyon</a:t>
            </a:r>
            <a:r>
              <a:rPr lang="en-US" dirty="0"/>
              <a:t> </a:t>
            </a:r>
            <a:r>
              <a:rPr lang="en-US" dirty="0" err="1"/>
              <a:t>hastaneye</a:t>
            </a:r>
            <a:r>
              <a:rPr lang="en-US" dirty="0"/>
              <a:t> </a:t>
            </a:r>
            <a:r>
              <a:rPr lang="en-US" dirty="0" err="1"/>
              <a:t>yatış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enfeksiyöz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olayın</a:t>
            </a:r>
            <a:r>
              <a:rPr lang="en-US" dirty="0"/>
              <a:t> </a:t>
            </a:r>
            <a:r>
              <a:rPr lang="en-US" dirty="0" err="1"/>
              <a:t>komplikasyonu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uzantısı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nozokomiyal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edilmez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Bebeğin</a:t>
            </a:r>
            <a:r>
              <a:rPr lang="en-US" dirty="0"/>
              <a:t> </a:t>
            </a:r>
            <a:r>
              <a:rPr lang="en-US" dirty="0" err="1"/>
              <a:t>doğum</a:t>
            </a:r>
            <a:r>
              <a:rPr lang="en-US" dirty="0"/>
              <a:t> </a:t>
            </a:r>
            <a:r>
              <a:rPr lang="en-US" dirty="0" err="1"/>
              <a:t>kanalında</a:t>
            </a:r>
            <a:r>
              <a:rPr lang="en-US" dirty="0"/>
              <a:t> </a:t>
            </a:r>
            <a:r>
              <a:rPr lang="en-US" dirty="0" err="1"/>
              <a:t>edindiği</a:t>
            </a:r>
            <a:r>
              <a:rPr lang="en-US" dirty="0"/>
              <a:t> </a:t>
            </a:r>
            <a:r>
              <a:rPr lang="en-US" dirty="0" err="1"/>
              <a:t>enfeksiyonlar</a:t>
            </a:r>
            <a:r>
              <a:rPr lang="en-US" dirty="0"/>
              <a:t> da (</a:t>
            </a:r>
            <a:r>
              <a:rPr lang="en-US" dirty="0" err="1"/>
              <a:t>annede</a:t>
            </a:r>
            <a:r>
              <a:rPr lang="en-US" dirty="0"/>
              <a:t> </a:t>
            </a:r>
            <a:r>
              <a:rPr lang="en-US" dirty="0" err="1"/>
              <a:t>hastaneye</a:t>
            </a:r>
            <a:r>
              <a:rPr lang="en-US" dirty="0"/>
              <a:t> </a:t>
            </a:r>
            <a:r>
              <a:rPr lang="en-US" dirty="0" err="1"/>
              <a:t>yatış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enfeksiyon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yok</a:t>
            </a:r>
            <a:r>
              <a:rPr lang="en-US" dirty="0"/>
              <a:t>,48-72st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bebek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enfekte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) </a:t>
            </a:r>
            <a:r>
              <a:rPr lang="en-US" dirty="0" err="1" smtClean="0"/>
              <a:t>hastane</a:t>
            </a:r>
            <a:r>
              <a:rPr lang="en-US" dirty="0" smtClean="0"/>
              <a:t> </a:t>
            </a:r>
            <a:r>
              <a:rPr lang="en-US" dirty="0" err="1" smtClean="0"/>
              <a:t>enfeksiyonu</a:t>
            </a:r>
            <a:r>
              <a:rPr lang="en-US" dirty="0" smtClean="0"/>
              <a:t> </a:t>
            </a:r>
            <a:r>
              <a:rPr lang="en-US" dirty="0" err="1" smtClean="0"/>
              <a:t>siniflamasina</a:t>
            </a:r>
            <a:r>
              <a:rPr lang="en-US" dirty="0" smtClean="0"/>
              <a:t> </a:t>
            </a:r>
            <a:r>
              <a:rPr lang="en-US" dirty="0" err="1" smtClean="0"/>
              <a:t>girer</a:t>
            </a:r>
            <a:r>
              <a:rPr lang="tr-TR" dirty="0" smtClean="0"/>
              <a:t> . Annede yatış sırasında var olan enfeksiyon transplesantal geçiş ile bebeğe aktarılırsa hastane enfeksiyonu sayılmaz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605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Sağlık</a:t>
            </a:r>
            <a:r>
              <a:rPr lang="en-US" sz="2800" dirty="0"/>
              <a:t> </a:t>
            </a:r>
            <a:r>
              <a:rPr lang="en-US" sz="2800" dirty="0" err="1"/>
              <a:t>hizmeti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ilişkili</a:t>
            </a:r>
            <a:r>
              <a:rPr lang="en-US" sz="2800" dirty="0"/>
              <a:t> </a:t>
            </a:r>
            <a:r>
              <a:rPr lang="en-US" sz="2800" dirty="0" err="1"/>
              <a:t>enfeksiyonların</a:t>
            </a:r>
            <a:r>
              <a:rPr lang="en-US" sz="2800" dirty="0"/>
              <a:t> (SHİE) </a:t>
            </a:r>
            <a:r>
              <a:rPr lang="en-US" sz="2800" dirty="0" err="1"/>
              <a:t>önemli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morbidite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mortalite</a:t>
            </a:r>
            <a:r>
              <a:rPr lang="en-US" sz="2800" dirty="0"/>
              <a:t> </a:t>
            </a:r>
            <a:r>
              <a:rPr lang="en-US" sz="2800" dirty="0" err="1"/>
              <a:t>nedeni</a:t>
            </a:r>
            <a:r>
              <a:rPr lang="en-US" sz="2800" dirty="0"/>
              <a:t> </a:t>
            </a:r>
            <a:r>
              <a:rPr lang="en-US" sz="2800" dirty="0" err="1"/>
              <a:t>olduğu</a:t>
            </a:r>
            <a:r>
              <a:rPr lang="en-US" sz="2800" dirty="0"/>
              <a:t> </a:t>
            </a:r>
            <a:r>
              <a:rPr lang="en-US" sz="2800" dirty="0" err="1"/>
              <a:t>uzun</a:t>
            </a:r>
            <a:r>
              <a:rPr lang="en-US" sz="2800" dirty="0"/>
              <a:t> </a:t>
            </a:r>
            <a:r>
              <a:rPr lang="en-US" sz="2800" dirty="0" err="1"/>
              <a:t>yıllardan</a:t>
            </a:r>
            <a:r>
              <a:rPr lang="en-US" sz="2800" dirty="0"/>
              <a:t> </a:t>
            </a:r>
            <a:r>
              <a:rPr lang="en-US" sz="2800" dirty="0" err="1"/>
              <a:t>beri</a:t>
            </a:r>
            <a:r>
              <a:rPr lang="en-US" sz="2800" dirty="0"/>
              <a:t> </a:t>
            </a:r>
            <a:r>
              <a:rPr lang="en-US" sz="2800" dirty="0" err="1"/>
              <a:t>bilinmektedir</a:t>
            </a:r>
            <a:r>
              <a:rPr lang="en-US" sz="2800" dirty="0"/>
              <a:t>. </a:t>
            </a:r>
            <a:endParaRPr lang="tr-TR" sz="2800" dirty="0" smtClean="0"/>
          </a:p>
          <a:p>
            <a:r>
              <a:rPr lang="en-US" sz="2800" dirty="0" err="1" smtClean="0"/>
              <a:t>SHİE’lerin</a:t>
            </a:r>
            <a:r>
              <a:rPr lang="en-US" sz="2800" dirty="0" smtClean="0"/>
              <a:t> </a:t>
            </a:r>
            <a:r>
              <a:rPr lang="en-US" sz="2800" dirty="0" err="1"/>
              <a:t>çoğunu</a:t>
            </a:r>
            <a:r>
              <a:rPr lang="en-US" sz="2800" dirty="0"/>
              <a:t> </a:t>
            </a:r>
            <a:r>
              <a:rPr lang="en-US" sz="2800" dirty="0" err="1"/>
              <a:t>yoğun</a:t>
            </a:r>
            <a:r>
              <a:rPr lang="en-US" sz="2800" dirty="0"/>
              <a:t> </a:t>
            </a:r>
            <a:r>
              <a:rPr lang="en-US" sz="2800" dirty="0" err="1"/>
              <a:t>bakım</a:t>
            </a:r>
            <a:r>
              <a:rPr lang="en-US" sz="2800" dirty="0"/>
              <a:t> </a:t>
            </a:r>
            <a:r>
              <a:rPr lang="en-US" sz="2800" dirty="0" err="1"/>
              <a:t>ünitelerinde</a:t>
            </a:r>
            <a:r>
              <a:rPr lang="en-US" sz="2800" dirty="0"/>
              <a:t> </a:t>
            </a:r>
            <a:r>
              <a:rPr lang="en-US" sz="2800" dirty="0" err="1"/>
              <a:t>yatan</a:t>
            </a:r>
            <a:r>
              <a:rPr lang="en-US" sz="2800" dirty="0"/>
              <a:t> </a:t>
            </a:r>
            <a:r>
              <a:rPr lang="en-US" sz="2800" dirty="0" err="1"/>
              <a:t>hastalarda</a:t>
            </a:r>
            <a:r>
              <a:rPr lang="en-US" sz="2800" dirty="0"/>
              <a:t> </a:t>
            </a:r>
            <a:r>
              <a:rPr lang="en-US" sz="2800" dirty="0" err="1"/>
              <a:t>gelişen</a:t>
            </a:r>
            <a:r>
              <a:rPr lang="en-US" sz="2800" dirty="0"/>
              <a:t> </a:t>
            </a:r>
            <a:r>
              <a:rPr lang="en-US" sz="2800" dirty="0" err="1"/>
              <a:t>enfeksiyonlar</a:t>
            </a:r>
            <a:r>
              <a:rPr lang="en-US" sz="2800" dirty="0"/>
              <a:t> </a:t>
            </a:r>
            <a:r>
              <a:rPr lang="en-US" sz="2800" dirty="0" err="1"/>
              <a:t>oluşturmaktadır</a:t>
            </a:r>
            <a:r>
              <a:rPr lang="en-US" sz="2800" dirty="0"/>
              <a:t>. </a:t>
            </a:r>
            <a:endParaRPr lang="tr-TR" sz="2800" dirty="0" smtClean="0"/>
          </a:p>
          <a:p>
            <a:r>
              <a:rPr lang="en-US" sz="2800" dirty="0" err="1" smtClean="0"/>
              <a:t>Enfeksiyon</a:t>
            </a:r>
            <a:r>
              <a:rPr lang="en-US" sz="2800" dirty="0" smtClean="0"/>
              <a:t> </a:t>
            </a:r>
            <a:r>
              <a:rPr lang="en-US" sz="2800" dirty="0" err="1"/>
              <a:t>kontrol</a:t>
            </a:r>
            <a:r>
              <a:rPr lang="en-US" sz="2800" dirty="0"/>
              <a:t> </a:t>
            </a:r>
            <a:r>
              <a:rPr lang="en-US" sz="2800" dirty="0" err="1"/>
              <a:t>önlemleri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enfeksiyonların</a:t>
            </a:r>
            <a:r>
              <a:rPr lang="en-US" sz="2800" dirty="0"/>
              <a:t> </a:t>
            </a:r>
            <a:r>
              <a:rPr lang="en-US" sz="2800" dirty="0" err="1"/>
              <a:t>büyük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kısmının</a:t>
            </a:r>
            <a:r>
              <a:rPr lang="en-US" sz="2800" dirty="0"/>
              <a:t> </a:t>
            </a:r>
            <a:r>
              <a:rPr lang="en-US" sz="2800" dirty="0" err="1"/>
              <a:t>önlenebilir</a:t>
            </a:r>
            <a:r>
              <a:rPr lang="en-US" sz="2800" dirty="0"/>
              <a:t> </a:t>
            </a:r>
            <a:r>
              <a:rPr lang="en-US" sz="2800" dirty="0" err="1"/>
              <a:t>olduğu</a:t>
            </a:r>
            <a:r>
              <a:rPr lang="en-US" sz="2800" dirty="0"/>
              <a:t> </a:t>
            </a:r>
            <a:r>
              <a:rPr lang="en-US" sz="2800" dirty="0" err="1"/>
              <a:t>gösterilmiştir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10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NEDEN ÖNEMLİDİR?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Hastanede</a:t>
            </a:r>
            <a:r>
              <a:rPr lang="en-US" dirty="0"/>
              <a:t> </a:t>
            </a:r>
            <a:r>
              <a:rPr lang="en-US" dirty="0" err="1"/>
              <a:t>kalış</a:t>
            </a:r>
            <a:r>
              <a:rPr lang="en-US" dirty="0"/>
              <a:t> </a:t>
            </a:r>
            <a:r>
              <a:rPr lang="en-US" dirty="0" err="1"/>
              <a:t>süresinin</a:t>
            </a:r>
            <a:r>
              <a:rPr lang="en-US" dirty="0"/>
              <a:t> </a:t>
            </a:r>
            <a:r>
              <a:rPr lang="en-US" dirty="0" err="1"/>
              <a:t>uzamasına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Suşların</a:t>
            </a:r>
            <a:r>
              <a:rPr lang="en-US" dirty="0" smtClean="0"/>
              <a:t> </a:t>
            </a:r>
            <a:r>
              <a:rPr lang="en-US" dirty="0" err="1"/>
              <a:t>dirençli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morbidite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mortalitede</a:t>
            </a:r>
            <a:r>
              <a:rPr lang="en-US" dirty="0"/>
              <a:t> </a:t>
            </a:r>
            <a:r>
              <a:rPr lang="en-US" dirty="0" err="1"/>
              <a:t>artışa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/>
              <a:t>kalitesinde</a:t>
            </a:r>
            <a:r>
              <a:rPr lang="en-US" dirty="0"/>
              <a:t> </a:t>
            </a:r>
            <a:r>
              <a:rPr lang="en-US" dirty="0" err="1"/>
              <a:t>bozulmaya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İşgücü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üretkenlik</a:t>
            </a:r>
            <a:r>
              <a:rPr lang="en-US" dirty="0"/>
              <a:t> </a:t>
            </a:r>
            <a:r>
              <a:rPr lang="en-US" dirty="0" err="1"/>
              <a:t>kaybına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Maliyet</a:t>
            </a:r>
            <a:r>
              <a:rPr lang="en-US" dirty="0" smtClean="0"/>
              <a:t> </a:t>
            </a:r>
            <a:r>
              <a:rPr lang="en-US" dirty="0" err="1"/>
              <a:t>artışına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olduklarından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 !!! </a:t>
            </a:r>
            <a:endParaRPr lang="tr-TR" dirty="0"/>
          </a:p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/>
              <a:t>enfeksiyon</a:t>
            </a:r>
            <a:r>
              <a:rPr lang="en-US" dirty="0"/>
              <a:t> </a:t>
            </a:r>
            <a:r>
              <a:rPr lang="en-US" dirty="0" err="1"/>
              <a:t>hastalıklarına</a:t>
            </a:r>
            <a:r>
              <a:rPr lang="en-US" dirty="0"/>
              <a:t> </a:t>
            </a:r>
            <a:r>
              <a:rPr lang="en-US" dirty="0" err="1"/>
              <a:t>oranla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seyreder</a:t>
            </a:r>
            <a:r>
              <a:rPr lang="en-US" dirty="0"/>
              <a:t> </a:t>
            </a:r>
            <a:r>
              <a:rPr lang="tr-TR" dirty="0" smtClean="0"/>
              <a:t>ve</a:t>
            </a:r>
            <a:endParaRPr lang="tr-TR" dirty="0"/>
          </a:p>
          <a:p>
            <a:r>
              <a:rPr lang="en-US" dirty="0" err="1" smtClean="0"/>
              <a:t>Tedavisi</a:t>
            </a:r>
            <a:r>
              <a:rPr lang="en-US" dirty="0" smtClean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 smtClean="0"/>
              <a:t>enfeksiyonlardır</a:t>
            </a:r>
            <a:r>
              <a:rPr lang="tr-TR" dirty="0" smtClean="0"/>
              <a:t>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8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Ölüm</a:t>
            </a:r>
            <a:r>
              <a:rPr lang="en-US" dirty="0"/>
              <a:t> </a:t>
            </a:r>
            <a:r>
              <a:rPr lang="en-US" dirty="0" err="1"/>
              <a:t>nedenleri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dördüncü</a:t>
            </a:r>
            <a:r>
              <a:rPr lang="en-US" dirty="0"/>
              <a:t> </a:t>
            </a:r>
            <a:r>
              <a:rPr lang="en-US" dirty="0" err="1"/>
              <a:t>sırada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hastalıkları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Kanser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Beyin</a:t>
            </a:r>
            <a:r>
              <a:rPr lang="en-US" dirty="0"/>
              <a:t> </a:t>
            </a:r>
            <a:r>
              <a:rPr lang="en-US" dirty="0" err="1"/>
              <a:t>kanamaları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>
                <a:solidFill>
                  <a:srgbClr val="FF0000"/>
                </a:solidFill>
              </a:rPr>
              <a:t>Nozokomiyal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enfeksiyonlar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594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5"/>
            <a:ext cx="7239000" cy="1143000"/>
          </a:xfrm>
        </p:spPr>
        <p:txBody>
          <a:bodyPr>
            <a:normAutofit/>
          </a:bodyPr>
          <a:lstStyle/>
          <a:p>
            <a:r>
              <a:rPr lang="en-US" sz="2400" dirty="0" err="1"/>
              <a:t>Nozokomiyal</a:t>
            </a:r>
            <a:r>
              <a:rPr lang="en-US" sz="2400" dirty="0"/>
              <a:t> </a:t>
            </a:r>
            <a:r>
              <a:rPr lang="en-US" sz="2400" dirty="0" err="1"/>
              <a:t>Enfeksiyon</a:t>
            </a:r>
            <a:r>
              <a:rPr lang="en-US" sz="2400" dirty="0"/>
              <a:t> Risk </a:t>
            </a:r>
            <a:r>
              <a:rPr lang="en-US" sz="2400" dirty="0" err="1"/>
              <a:t>Faktörleri</a:t>
            </a:r>
            <a:r>
              <a:rPr lang="en-US" sz="24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239000" cy="5084136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Yaş</a:t>
            </a:r>
            <a:r>
              <a:rPr lang="en-US" dirty="0"/>
              <a:t> (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uçta</a:t>
            </a:r>
            <a:r>
              <a:rPr lang="en-US" dirty="0"/>
              <a:t> da risk </a:t>
            </a:r>
            <a:r>
              <a:rPr lang="en-US" dirty="0" err="1"/>
              <a:t>yüksektir</a:t>
            </a:r>
            <a:r>
              <a:rPr lang="en-US" dirty="0"/>
              <a:t>) </a:t>
            </a:r>
            <a:endParaRPr lang="tr-TR" dirty="0" smtClean="0"/>
          </a:p>
          <a:p>
            <a:r>
              <a:rPr lang="en-US" dirty="0" err="1" smtClean="0"/>
              <a:t>Metabolik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immunsupresyona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açan</a:t>
            </a:r>
            <a:r>
              <a:rPr lang="en-US" dirty="0"/>
              <a:t> </a:t>
            </a:r>
            <a:r>
              <a:rPr lang="en-US" dirty="0" err="1"/>
              <a:t>bozukluklar</a:t>
            </a:r>
            <a:r>
              <a:rPr lang="en-US" dirty="0"/>
              <a:t> (</a:t>
            </a:r>
            <a:r>
              <a:rPr lang="en-US" dirty="0" err="1"/>
              <a:t>lösemi</a:t>
            </a:r>
            <a:r>
              <a:rPr lang="en-US" dirty="0"/>
              <a:t>, </a:t>
            </a:r>
            <a:r>
              <a:rPr lang="en-US" dirty="0" err="1"/>
              <a:t>diabet</a:t>
            </a:r>
            <a:r>
              <a:rPr lang="en-US" dirty="0"/>
              <a:t>…) </a:t>
            </a:r>
            <a:endParaRPr lang="tr-TR" dirty="0" smtClean="0"/>
          </a:p>
          <a:p>
            <a:r>
              <a:rPr lang="en-US" dirty="0" err="1" smtClean="0"/>
              <a:t>İmmunsupresif</a:t>
            </a:r>
            <a:r>
              <a:rPr lang="en-US" dirty="0" smtClean="0"/>
              <a:t> </a:t>
            </a:r>
            <a:r>
              <a:rPr lang="en-US" dirty="0" err="1"/>
              <a:t>ilaçlar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Travma</a:t>
            </a:r>
            <a:r>
              <a:rPr lang="en-US" dirty="0"/>
              <a:t>, </a:t>
            </a:r>
            <a:r>
              <a:rPr lang="en-US" dirty="0" err="1"/>
              <a:t>yanık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/>
              <a:t>girişimler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İnvaziv</a:t>
            </a:r>
            <a:r>
              <a:rPr lang="en-US" dirty="0" smtClean="0"/>
              <a:t> </a:t>
            </a:r>
            <a:r>
              <a:rPr lang="en-US" dirty="0" err="1"/>
              <a:t>girişimler</a:t>
            </a:r>
            <a:r>
              <a:rPr lang="en-US" dirty="0"/>
              <a:t> (</a:t>
            </a:r>
            <a:r>
              <a:rPr lang="en-US" dirty="0" err="1"/>
              <a:t>kateterizasyon</a:t>
            </a:r>
            <a:r>
              <a:rPr lang="en-US" dirty="0"/>
              <a:t>, </a:t>
            </a:r>
            <a:r>
              <a:rPr lang="en-US" dirty="0" err="1"/>
              <a:t>entübasyon</a:t>
            </a:r>
            <a:r>
              <a:rPr lang="en-US" dirty="0"/>
              <a:t>, </a:t>
            </a:r>
            <a:r>
              <a:rPr lang="en-US" dirty="0" err="1"/>
              <a:t>endoskopi</a:t>
            </a:r>
            <a:r>
              <a:rPr lang="en-US" dirty="0"/>
              <a:t> vs.) </a:t>
            </a:r>
            <a:endParaRPr lang="tr-TR" dirty="0" smtClean="0"/>
          </a:p>
          <a:p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/>
              <a:t>antibiyotik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, </a:t>
            </a:r>
            <a:r>
              <a:rPr lang="en-US" dirty="0" err="1"/>
              <a:t>çoklu</a:t>
            </a:r>
            <a:r>
              <a:rPr lang="en-US" dirty="0"/>
              <a:t> </a:t>
            </a:r>
            <a:r>
              <a:rPr lang="en-US" dirty="0" err="1"/>
              <a:t>dirençli</a:t>
            </a:r>
            <a:r>
              <a:rPr lang="en-US" dirty="0"/>
              <a:t> </a:t>
            </a:r>
            <a:r>
              <a:rPr lang="en-US" dirty="0" err="1"/>
              <a:t>patojenler</a:t>
            </a:r>
            <a:r>
              <a:rPr lang="en-US" dirty="0"/>
              <a:t>, flora </a:t>
            </a:r>
            <a:r>
              <a:rPr lang="en-US" dirty="0" err="1"/>
              <a:t>değişikliği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Profilaktik</a:t>
            </a:r>
            <a:r>
              <a:rPr lang="en-US" dirty="0" smtClean="0"/>
              <a:t> </a:t>
            </a:r>
            <a:r>
              <a:rPr lang="en-US" dirty="0" err="1"/>
              <a:t>amaçla</a:t>
            </a:r>
            <a:r>
              <a:rPr lang="en-US" dirty="0"/>
              <a:t> </a:t>
            </a:r>
            <a:r>
              <a:rPr lang="en-US" dirty="0" err="1"/>
              <a:t>antiasit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H2 </a:t>
            </a:r>
            <a:r>
              <a:rPr lang="en-US" dirty="0" err="1"/>
              <a:t>reseptör</a:t>
            </a:r>
            <a:r>
              <a:rPr lang="en-US" dirty="0"/>
              <a:t> </a:t>
            </a:r>
            <a:r>
              <a:rPr lang="en-US" dirty="0" err="1"/>
              <a:t>blokeri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Aseptik</a:t>
            </a:r>
            <a:r>
              <a:rPr lang="en-US" dirty="0" smtClean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kurallarına</a:t>
            </a:r>
            <a:r>
              <a:rPr lang="en-US" dirty="0"/>
              <a:t> </a:t>
            </a:r>
            <a:r>
              <a:rPr lang="en-US" dirty="0" err="1"/>
              <a:t>uyulmaması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İzolasyon</a:t>
            </a:r>
            <a:r>
              <a:rPr lang="en-US" dirty="0" smtClean="0"/>
              <a:t> </a:t>
            </a:r>
            <a:r>
              <a:rPr lang="en-US" dirty="0" err="1"/>
              <a:t>prosedürlerine</a:t>
            </a:r>
            <a:r>
              <a:rPr lang="en-US" dirty="0"/>
              <a:t> </a:t>
            </a:r>
            <a:r>
              <a:rPr lang="en-US" dirty="0" err="1"/>
              <a:t>uyulmaması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personelinin</a:t>
            </a:r>
            <a:r>
              <a:rPr lang="en-US" dirty="0"/>
              <a:t> </a:t>
            </a:r>
            <a:r>
              <a:rPr lang="en-US" dirty="0" err="1"/>
              <a:t>elleri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/>
              <a:t>prosedürler</a:t>
            </a:r>
            <a:r>
              <a:rPr lang="en-US" dirty="0"/>
              <a:t>, </a:t>
            </a:r>
            <a:r>
              <a:rPr lang="en-US" dirty="0" err="1"/>
              <a:t>aletler</a:t>
            </a:r>
            <a:r>
              <a:rPr lang="en-US" dirty="0"/>
              <a:t> (</a:t>
            </a:r>
            <a:r>
              <a:rPr lang="en-US" dirty="0" err="1"/>
              <a:t>mikroorganizmalar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yaşayabilmekte</a:t>
            </a:r>
            <a:r>
              <a:rPr lang="en-US" dirty="0"/>
              <a:t>) </a:t>
            </a:r>
            <a:endParaRPr lang="tr-TR" dirty="0"/>
          </a:p>
          <a:p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hastanede</a:t>
            </a:r>
            <a:r>
              <a:rPr lang="en-US" dirty="0"/>
              <a:t> </a:t>
            </a:r>
            <a:r>
              <a:rPr lang="en-US" dirty="0" err="1"/>
              <a:t>yatma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Yoğun</a:t>
            </a:r>
            <a:r>
              <a:rPr lang="en-US" dirty="0" smtClean="0"/>
              <a:t> </a:t>
            </a:r>
            <a:r>
              <a:rPr lang="en-US" dirty="0" err="1"/>
              <a:t>bakım</a:t>
            </a:r>
            <a:r>
              <a:rPr lang="en-US" dirty="0"/>
              <a:t> </a:t>
            </a:r>
            <a:r>
              <a:rPr lang="en-US" dirty="0" err="1"/>
              <a:t>ünitesinde</a:t>
            </a:r>
            <a:r>
              <a:rPr lang="en-US" dirty="0"/>
              <a:t> </a:t>
            </a:r>
            <a:r>
              <a:rPr lang="en-US" dirty="0" err="1"/>
              <a:t>yatma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40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5388936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 Sağlık Hizmeti veren her çalışan </a:t>
            </a:r>
            <a:r>
              <a:rPr lang="en-US" dirty="0" err="1"/>
              <a:t>nozokomiyal</a:t>
            </a:r>
            <a:r>
              <a:rPr lang="en-US" dirty="0"/>
              <a:t> </a:t>
            </a:r>
            <a:r>
              <a:rPr lang="en-US" dirty="0" err="1"/>
              <a:t>enfeksiyonların</a:t>
            </a:r>
            <a:r>
              <a:rPr lang="en-US" dirty="0"/>
              <a:t> </a:t>
            </a:r>
            <a:r>
              <a:rPr lang="en-US" dirty="0" err="1"/>
              <a:t>önlenebilir</a:t>
            </a:r>
            <a:r>
              <a:rPr lang="en-US" dirty="0"/>
              <a:t> </a:t>
            </a:r>
            <a:r>
              <a:rPr lang="en-US" dirty="0" err="1"/>
              <a:t>olduğunun</a:t>
            </a:r>
            <a:r>
              <a:rPr lang="en-US" dirty="0"/>
              <a:t> </a:t>
            </a:r>
            <a:r>
              <a:rPr lang="en-US" dirty="0" err="1"/>
              <a:t>bilincinde</a:t>
            </a:r>
            <a:r>
              <a:rPr lang="en-US" dirty="0"/>
              <a:t> </a:t>
            </a:r>
            <a:r>
              <a:rPr lang="en-US" dirty="0" err="1"/>
              <a:t>olmalı</a:t>
            </a:r>
            <a:r>
              <a:rPr lang="en-US" dirty="0"/>
              <a:t>, </a:t>
            </a:r>
            <a:r>
              <a:rPr lang="en-US" dirty="0" err="1"/>
              <a:t>enfeksiyonların</a:t>
            </a:r>
            <a:r>
              <a:rPr lang="en-US" dirty="0"/>
              <a:t> </a:t>
            </a:r>
            <a:r>
              <a:rPr lang="en-US" dirty="0" err="1"/>
              <a:t>önlenmesi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dünyada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üniversal</a:t>
            </a:r>
            <a:r>
              <a:rPr lang="en-US" dirty="0"/>
              <a:t> </a:t>
            </a:r>
            <a:r>
              <a:rPr lang="en-US" dirty="0" err="1"/>
              <a:t>önlemler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güncel</a:t>
            </a:r>
            <a:r>
              <a:rPr lang="en-US" dirty="0"/>
              <a:t> </a:t>
            </a:r>
            <a:r>
              <a:rPr lang="en-US" dirty="0" err="1"/>
              <a:t>bilgilere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olmalı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pekiştirerek</a:t>
            </a:r>
            <a:r>
              <a:rPr lang="en-US" dirty="0"/>
              <a:t> </a:t>
            </a:r>
            <a:r>
              <a:rPr lang="en-US" dirty="0" err="1"/>
              <a:t>hastalara</a:t>
            </a:r>
            <a:r>
              <a:rPr lang="en-US" dirty="0"/>
              <a:t> en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bakımı</a:t>
            </a:r>
            <a:r>
              <a:rPr lang="en-US" dirty="0"/>
              <a:t> </a:t>
            </a:r>
            <a:r>
              <a:rPr lang="en-US" dirty="0" err="1" smtClean="0"/>
              <a:t>vermelidir</a:t>
            </a:r>
            <a:r>
              <a:rPr lang="tr-TR" dirty="0" smtClean="0"/>
              <a:t>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91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239000" cy="569373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Enfeksiyon</a:t>
            </a:r>
            <a:r>
              <a:rPr lang="en-US" dirty="0"/>
              <a:t> </a:t>
            </a:r>
            <a:r>
              <a:rPr lang="en-US" dirty="0" err="1"/>
              <a:t>önlem</a:t>
            </a:r>
            <a:r>
              <a:rPr lang="en-US" dirty="0"/>
              <a:t> </a:t>
            </a:r>
            <a:r>
              <a:rPr lang="en-US" dirty="0" err="1"/>
              <a:t>paketleri</a:t>
            </a:r>
            <a:r>
              <a:rPr lang="en-US" dirty="0"/>
              <a:t>, </a:t>
            </a:r>
            <a:r>
              <a:rPr lang="en-US" dirty="0" err="1"/>
              <a:t>etkinliği</a:t>
            </a:r>
            <a:r>
              <a:rPr lang="en-US" dirty="0"/>
              <a:t> </a:t>
            </a:r>
            <a:r>
              <a:rPr lang="en-US" dirty="0" err="1"/>
              <a:t>kanıtlanmış</a:t>
            </a:r>
            <a:r>
              <a:rPr lang="en-US" dirty="0"/>
              <a:t> 3-6 </a:t>
            </a:r>
            <a:r>
              <a:rPr lang="en-US" dirty="0" err="1"/>
              <a:t>uygulamanın</a:t>
            </a:r>
            <a:r>
              <a:rPr lang="en-US" dirty="0"/>
              <a:t> </a:t>
            </a:r>
            <a:r>
              <a:rPr lang="en-US" dirty="0" err="1"/>
              <a:t>eş</a:t>
            </a:r>
            <a:r>
              <a:rPr lang="en-US" dirty="0"/>
              <a:t> </a:t>
            </a:r>
            <a:r>
              <a:rPr lang="en-US" dirty="0" err="1"/>
              <a:t>zamanlı</a:t>
            </a:r>
            <a:r>
              <a:rPr lang="en-US" dirty="0"/>
              <a:t> </a:t>
            </a:r>
            <a:r>
              <a:rPr lang="en-US" dirty="0" err="1"/>
              <a:t>uygulanmasını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 </a:t>
            </a:r>
            <a:r>
              <a:rPr lang="en-US" dirty="0" err="1"/>
              <a:t>Önlem</a:t>
            </a:r>
            <a:r>
              <a:rPr lang="en-US" dirty="0"/>
              <a:t> </a:t>
            </a:r>
            <a:r>
              <a:rPr lang="en-US" dirty="0" err="1"/>
              <a:t>paketi</a:t>
            </a:r>
            <a:r>
              <a:rPr lang="en-US" dirty="0"/>
              <a:t> </a:t>
            </a:r>
            <a:r>
              <a:rPr lang="en-US" dirty="0" err="1"/>
              <a:t>kapsamında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uygulamalarda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düzeyde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görmüş</a:t>
            </a:r>
            <a:r>
              <a:rPr lang="en-US" dirty="0"/>
              <a:t> </a:t>
            </a:r>
            <a:r>
              <a:rPr lang="en-US" dirty="0" err="1"/>
              <a:t>rehberlerden</a:t>
            </a:r>
            <a:r>
              <a:rPr lang="en-US" dirty="0"/>
              <a:t> </a:t>
            </a:r>
            <a:r>
              <a:rPr lang="en-US" dirty="0" err="1"/>
              <a:t>yararlanılması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</a:t>
            </a:r>
            <a:r>
              <a:rPr lang="en-US" dirty="0" err="1"/>
              <a:t>Enfeksiyon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uygulamalara</a:t>
            </a:r>
            <a:r>
              <a:rPr lang="en-US" dirty="0"/>
              <a:t> </a:t>
            </a:r>
            <a:r>
              <a:rPr lang="en-US" dirty="0" err="1"/>
              <a:t>başlamadan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tamamlandıktan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EL HIJYENININ </a:t>
            </a:r>
            <a:r>
              <a:rPr lang="en-US" dirty="0" err="1" smtClean="0"/>
              <a:t>sağlanmasının</a:t>
            </a:r>
            <a:r>
              <a:rPr lang="en-US" dirty="0" smtClean="0"/>
              <a:t> </a:t>
            </a:r>
            <a:r>
              <a:rPr lang="en-US" dirty="0" err="1"/>
              <a:t>enfeksiyon</a:t>
            </a:r>
            <a:r>
              <a:rPr lang="en-US" dirty="0"/>
              <a:t> </a:t>
            </a:r>
            <a:r>
              <a:rPr lang="en-US" dirty="0" err="1"/>
              <a:t>kontrolünün</a:t>
            </a:r>
            <a:r>
              <a:rPr lang="en-US" dirty="0"/>
              <a:t> </a:t>
            </a:r>
            <a:r>
              <a:rPr lang="en-US" dirty="0" err="1"/>
              <a:t>temeli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asla</a:t>
            </a:r>
            <a:r>
              <a:rPr lang="en-US" dirty="0"/>
              <a:t> </a:t>
            </a:r>
            <a:r>
              <a:rPr lang="en-US" dirty="0" err="1"/>
              <a:t>unutulmamalıdır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1070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</TotalTime>
  <Words>582</Words>
  <Application>Microsoft Office PowerPoint</Application>
  <PresentationFormat>On-screen Show (4:3)</PresentationFormat>
  <Paragraphs>76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NOZOKOMİYAL ENFEKSİYONLAR VE ÖNEMİ </vt:lpstr>
      <vt:lpstr>Nozokomiyal enfeksiyon nedir ?</vt:lpstr>
      <vt:lpstr>PowerPoint Presentation</vt:lpstr>
      <vt:lpstr>PowerPoint Presentation</vt:lpstr>
      <vt:lpstr>NEDEN ÖNEMLİDİR?</vt:lpstr>
      <vt:lpstr>PowerPoint Presentation</vt:lpstr>
      <vt:lpstr>Nozokomiyal Enfeksiyon Risk Faktörleri </vt:lpstr>
      <vt:lpstr>PowerPoint Presentation</vt:lpstr>
      <vt:lpstr>PowerPoint Presentation</vt:lpstr>
      <vt:lpstr>PowerPoint Presentation</vt:lpstr>
      <vt:lpstr>PowerPoint Presentation</vt:lpstr>
      <vt:lpstr>Kaynak olarak;</vt:lpstr>
      <vt:lpstr>DuyarlI konak </vt:lpstr>
      <vt:lpstr>Bulaş yolu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HIS1222GYBHm</dc:creator>
  <cp:lastModifiedBy>HIS1222GYBHm</cp:lastModifiedBy>
  <cp:revision>19</cp:revision>
  <dcterms:created xsi:type="dcterms:W3CDTF">2006-08-16T00:00:00Z</dcterms:created>
  <dcterms:modified xsi:type="dcterms:W3CDTF">2025-01-13T10:11:01Z</dcterms:modified>
</cp:coreProperties>
</file>