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955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0260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713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9668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176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t>24.08.2023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323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t>24.08.2023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180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t>24.08.2023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34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t>24.08.2023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159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t>24.08.2023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0231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t>24.08.2023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448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5386B-9623-4EED-918F-4A1BA18A2BAD}" type="datetimeFigureOut">
              <a:rPr lang="tr-TR" smtClean="0"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D67A1-ABC6-46D4-8F0E-33DDCCEA7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718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+mn-lt"/>
              </a:rPr>
              <a:t>PARANTERAL İLAÇ UYGULAMALARI</a:t>
            </a:r>
            <a:endParaRPr lang="en-US" sz="32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7346" name="Picture 2" descr="http://www.sagliklibirhayat.net/wp-content/themes/safir-webportal/timthumb.php?src=http://www.sagliklibirhayat.net/wp-content/uploads/2014/01/Pharma.jpg&amp;w=392&amp;h=2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857364"/>
            <a:ext cx="5000660" cy="3189196"/>
          </a:xfrm>
          <a:prstGeom prst="rect">
            <a:avLst/>
          </a:prstGeom>
          <a:noFill/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B64D5E64-6A1D-4CD3-8794-5DE76C5C6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2705373" cy="548680"/>
          </a:xfrm>
          <a:prstGeom prst="rect">
            <a:avLst/>
          </a:prstGeom>
        </p:spPr>
      </p:pic>
      <p:sp>
        <p:nvSpPr>
          <p:cNvPr id="5" name="Alt Başlık 4">
            <a:extLst>
              <a:ext uri="{FF2B5EF4-FFF2-40B4-BE49-F238E27FC236}">
                <a16:creationId xmlns:a16="http://schemas.microsoft.com/office/drawing/2014/main" xmlns="" id="{47E99EA9-F332-4F92-9485-5B4EBFF36EB0}"/>
              </a:ext>
            </a:extLst>
          </p:cNvPr>
          <p:cNvSpPr txBox="1">
            <a:spLocks/>
          </p:cNvSpPr>
          <p:nvPr/>
        </p:nvSpPr>
        <p:spPr>
          <a:xfrm>
            <a:off x="1371600" y="5105400"/>
            <a:ext cx="6400800" cy="1275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spcBef>
                <a:spcPts val="1000"/>
              </a:spcBef>
              <a:buNone/>
            </a:pPr>
            <a:r>
              <a:rPr lang="tr-TR" sz="1800" b="1" dirty="0">
                <a:solidFill>
                  <a:prstClr val="black"/>
                </a:solidFill>
              </a:rPr>
              <a:t>ŞENAY EVREN ÖZTAŞLI</a:t>
            </a:r>
          </a:p>
          <a:p>
            <a:pPr marL="0" indent="0" algn="r">
              <a:lnSpc>
                <a:spcPct val="90000"/>
              </a:lnSpc>
              <a:spcBef>
                <a:spcPts val="1000"/>
              </a:spcBef>
              <a:buNone/>
            </a:pPr>
            <a:r>
              <a:rPr lang="tr-TR" sz="1800" b="1" dirty="0">
                <a:solidFill>
                  <a:prstClr val="black"/>
                </a:solidFill>
              </a:rPr>
              <a:t>EĞİTİM HEMŞİRESİ</a:t>
            </a:r>
          </a:p>
          <a:p>
            <a:endParaRPr lang="tr-TR" dirty="0"/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PARANTERAL İLAÇ UYGULAMALARI</a:t>
            </a:r>
            <a:endParaRPr lang="en-US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800" dirty="0">
                <a:latin typeface="Calibri" pitchFamily="34" charset="0"/>
              </a:rPr>
              <a:t>Uygulama öncesi, ilacın adı, etken maddesi, dozu, miktarı, son kullanma tarihi, uygulama yolu, uygulama şekli dikkatle okunmalıdır. </a:t>
            </a:r>
          </a:p>
          <a:p>
            <a:pPr>
              <a:lnSpc>
                <a:spcPct val="90000"/>
              </a:lnSpc>
              <a:buNone/>
            </a:pPr>
            <a:endParaRPr lang="tr-TR" altLang="tr-TR" sz="2800" dirty="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tr-TR" altLang="tr-TR" sz="2800" dirty="0">
                <a:latin typeface="Calibri" pitchFamily="34" charset="0"/>
              </a:rPr>
              <a:t>Flakonlar sulandırıldıktan sonra kısa bir süre içinde kullanılmalı ya da sulandırılma tarihi, saati yazılarak uygun şekilde saklanmalıdır.</a:t>
            </a:r>
          </a:p>
          <a:p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5075B78F-07F2-4C91-B2F0-8D535D236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İNTRADERMAL (ID) ENJEKSİYON</a:t>
            </a:r>
            <a:endParaRPr lang="en-US" sz="32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71678"/>
            <a:ext cx="3971924" cy="4214841"/>
          </a:xfrm>
        </p:spPr>
        <p:txBody>
          <a:bodyPr>
            <a:normAutofit/>
          </a:bodyPr>
          <a:lstStyle/>
          <a:p>
            <a:r>
              <a:rPr lang="tr-TR" altLang="tr-TR" sz="2800" dirty="0">
                <a:latin typeface="Calibri" pitchFamily="34" charset="0"/>
              </a:rPr>
              <a:t>Parenteral uygulamalarda ilaç emiliminin </a:t>
            </a:r>
            <a:r>
              <a:rPr lang="tr-TR" altLang="tr-TR" sz="2800" u="sng" dirty="0">
                <a:latin typeface="Calibri" pitchFamily="34" charset="0"/>
              </a:rPr>
              <a:t>en yavaş</a:t>
            </a:r>
            <a:r>
              <a:rPr lang="tr-TR" altLang="tr-TR" sz="2800" dirty="0">
                <a:latin typeface="Calibri" pitchFamily="34" charset="0"/>
              </a:rPr>
              <a:t> olduğu yoldur.</a:t>
            </a:r>
            <a:endParaRPr lang="en-US" sz="2800" dirty="0">
              <a:latin typeface="Calibri" pitchFamily="34" charset="0"/>
            </a:endParaRPr>
          </a:p>
        </p:txBody>
      </p:sp>
      <p:pic>
        <p:nvPicPr>
          <p:cNvPr id="5" name="Picture 4" descr="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643570" y="2000240"/>
            <a:ext cx="3286148" cy="2857520"/>
          </a:xfrm>
          <a:prstGeom prst="rect">
            <a:avLst/>
          </a:prstGeom>
          <a:noFill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777E7FE5-35B8-4D7C-9D56-A6F9E13CE4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İNTRADERMAL (ID) ENJEKSİYON</a:t>
            </a:r>
            <a:endParaRPr lang="en-US" sz="3200" dirty="0"/>
          </a:p>
        </p:txBody>
      </p:sp>
      <p:pic>
        <p:nvPicPr>
          <p:cNvPr id="4" name="Picture 14" descr="download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929190" y="1428736"/>
            <a:ext cx="3857620" cy="3922851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714489"/>
            <a:ext cx="3500462" cy="2378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4429132"/>
            <a:ext cx="2462071" cy="1971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C2067276-298E-43E0-B4C3-AD1234322B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İNTRADERMAL (ID) ENJEKSİYON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5257808" cy="557214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altLang="tr-TR" sz="2800" dirty="0">
                <a:latin typeface="Calibri" pitchFamily="34" charset="0"/>
              </a:rPr>
              <a:t>ID enjeksiyon uygulandıktan sonra </a:t>
            </a:r>
            <a:r>
              <a:rPr lang="tr-TR" altLang="tr-TR" sz="2800" u="sng" dirty="0">
                <a:latin typeface="Calibri" pitchFamily="34" charset="0"/>
              </a:rPr>
              <a:t>masaj yapılmamalı, basınç uygulanmamalıdır</a:t>
            </a:r>
            <a:r>
              <a:rPr lang="tr-TR" altLang="tr-TR" sz="2800" dirty="0">
                <a:latin typeface="Calibri" pitchFamily="34" charset="0"/>
              </a:rPr>
              <a:t>. Uygulama sonrası ilacın deride kabarcık oluşturduğu görülmelidir. Yoksa ilaç dermis içine verilmemiştir; işlemin tekrarlanması gerekir. </a:t>
            </a:r>
          </a:p>
          <a:p>
            <a:pPr>
              <a:lnSpc>
                <a:spcPct val="90000"/>
              </a:lnSpc>
              <a:buNone/>
            </a:pPr>
            <a:endParaRPr lang="tr-TR" altLang="tr-TR" sz="2800" dirty="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tr-TR" altLang="tr-TR" sz="2800" dirty="0">
                <a:latin typeface="Calibri" pitchFamily="34" charset="0"/>
              </a:rPr>
              <a:t>Tanı amacıyla uygulanmış ise enjeksiyon bölgesi daire içine alınmalıdır. Enjeksiyon yerindeki kızarıklık değil sertlik (endurasyon) ölçülerek değerlendirme yapılır.</a:t>
            </a:r>
            <a:endParaRPr lang="en-US" sz="2800" dirty="0">
              <a:latin typeface="Calibri" pitchFamily="34" charset="0"/>
            </a:endParaRPr>
          </a:p>
        </p:txBody>
      </p:sp>
      <p:pic>
        <p:nvPicPr>
          <p:cNvPr id="65538" name="Picture 2" descr="http://im.haberturk.com/2014/06/26/ver1403759159/962228_det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2428868"/>
            <a:ext cx="2762250" cy="2838450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76AA9F08-9A1B-4C6E-B8D3-C70A9B35CD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DERİ ALTI (SUBKUTAN- SC) ENJEKSİYON</a:t>
            </a:r>
            <a:endParaRPr lang="en-US" sz="32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543560" cy="4900634"/>
          </a:xfrm>
        </p:spPr>
        <p:txBody>
          <a:bodyPr/>
          <a:lstStyle/>
          <a:p>
            <a:r>
              <a:rPr lang="tr-TR" altLang="tr-TR" dirty="0">
                <a:latin typeface="Calibri" pitchFamily="34" charset="0"/>
              </a:rPr>
              <a:t>Subkutan enjeksiyon; kas ve dermis tabakası arasında yer alan gevşek bağ dokusuna ilaç verme işlemidir. </a:t>
            </a:r>
          </a:p>
          <a:p>
            <a:r>
              <a:rPr lang="tr-TR" altLang="tr-TR" dirty="0">
                <a:latin typeface="Calibri" pitchFamily="34" charset="0"/>
              </a:rPr>
              <a:t>(insülin, heparin, KKK aşısı, kızamık, kızamıkçık, suçiçeği, meningokok aşıları gibi) 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4" name="Picture 4" descr="subcutaneo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867400" y="2276475"/>
            <a:ext cx="3276600" cy="2879725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2C21B741-5D87-4E00-BAE1-1D3BE1A7D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silm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00563" cy="328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kavram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0"/>
            <a:ext cx="4643437" cy="328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ilacı ver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00438"/>
            <a:ext cx="4427538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 descr="iğneyi batırm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3500438"/>
            <a:ext cx="4643437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DERİ ALTI (SUBKUTAN- SC) ENJEKSİYON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043626" cy="4972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altLang="tr-TR" sz="3000" b="1" dirty="0">
                <a:solidFill>
                  <a:srgbClr val="FF0000"/>
                </a:solidFill>
              </a:rPr>
              <a:t>SC enjeksiyon uygulanan bölgeler:</a:t>
            </a:r>
            <a:endParaRPr lang="en-US" sz="3000" dirty="0">
              <a:solidFill>
                <a:srgbClr val="FF0000"/>
              </a:solidFill>
            </a:endParaRPr>
          </a:p>
          <a:p>
            <a:r>
              <a:rPr lang="tr-TR" altLang="tr-TR" dirty="0">
                <a:latin typeface="Calibri" pitchFamily="34" charset="0"/>
              </a:rPr>
              <a:t>Üst kolun lateral yüzü</a:t>
            </a:r>
          </a:p>
          <a:p>
            <a:r>
              <a:rPr lang="tr-TR" altLang="tr-TR" dirty="0">
                <a:latin typeface="Calibri" pitchFamily="34" charset="0"/>
              </a:rPr>
              <a:t>Üst bacağın (uyluğun) ön yan kısmı (laterofemoral)</a:t>
            </a:r>
          </a:p>
          <a:p>
            <a:r>
              <a:rPr lang="tr-TR" altLang="tr-TR" dirty="0">
                <a:latin typeface="Calibri" pitchFamily="34" charset="0"/>
              </a:rPr>
              <a:t>Sırtta skapula altı</a:t>
            </a:r>
          </a:p>
          <a:p>
            <a:r>
              <a:rPr lang="tr-TR" altLang="tr-TR" dirty="0">
                <a:latin typeface="Calibri" pitchFamily="34" charset="0"/>
              </a:rPr>
              <a:t>Dorsogluteal bölge</a:t>
            </a:r>
          </a:p>
          <a:p>
            <a:r>
              <a:rPr lang="tr-TR" altLang="tr-TR" dirty="0">
                <a:latin typeface="Calibri" pitchFamily="34" charset="0"/>
              </a:rPr>
              <a:t>Karın bölgesi (abdomen)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1928802"/>
            <a:ext cx="2714644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991249F1-6711-4D1B-B68A-CDDB64EFF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DERİ ALTI (SUBKUTAN- SC) ENJEKSİYON</a:t>
            </a:r>
            <a:endParaRPr lang="en-US" sz="3200" dirty="0"/>
          </a:p>
        </p:txBody>
      </p:sp>
      <p:pic>
        <p:nvPicPr>
          <p:cNvPr id="6" name="Picture 4" descr="inject-treatment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2976" y="1214422"/>
            <a:ext cx="2843212" cy="5229225"/>
          </a:xfrm>
          <a:prstGeom prst="rect">
            <a:avLst/>
          </a:prstGeom>
          <a:noFill/>
        </p:spPr>
      </p:pic>
      <p:pic>
        <p:nvPicPr>
          <p:cNvPr id="5" name="Picture 7" descr="inject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357818" y="1473910"/>
            <a:ext cx="2619798" cy="4526858"/>
          </a:xfrm>
          <a:prstGeom prst="rect">
            <a:avLst/>
          </a:prstGeom>
          <a:noFill/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914C4384-428A-4D1B-B8A6-1DEB24B6A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DERİ ALTI (SUBKUTAN- SC) ENJEKSİYON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972056" cy="4686320"/>
          </a:xfrm>
        </p:spPr>
        <p:txBody>
          <a:bodyPr/>
          <a:lstStyle/>
          <a:p>
            <a:r>
              <a:rPr lang="tr-TR" altLang="tr-TR" sz="2800" dirty="0">
                <a:latin typeface="Calibri" pitchFamily="34" charset="0"/>
              </a:rPr>
              <a:t>Heparin enjeksiyonlarında </a:t>
            </a:r>
            <a:r>
              <a:rPr lang="tr-TR" altLang="tr-TR" sz="2800" u="sng" dirty="0">
                <a:latin typeface="Calibri" pitchFamily="34" charset="0"/>
              </a:rPr>
              <a:t>hava kilit tekniği kullanılmalı </a:t>
            </a:r>
            <a:r>
              <a:rPr lang="tr-TR" altLang="tr-TR" sz="2800" dirty="0">
                <a:latin typeface="Calibri" pitchFamily="34" charset="0"/>
              </a:rPr>
              <a:t>ancak aspirasyon yapılmamalıdır.</a:t>
            </a:r>
          </a:p>
          <a:p>
            <a:endParaRPr lang="en-US" dirty="0"/>
          </a:p>
        </p:txBody>
      </p:sp>
      <p:pic>
        <p:nvPicPr>
          <p:cNvPr id="4" name="Picture 8" descr="Clexane-Injektionsl%C3%B6sung_40m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357298"/>
            <a:ext cx="2700338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14C79D1A-46FE-48CE-98E7-7648EC38D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DERİ ALTI (SUBKUTAN- SC) ENJEKSİYON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86304" cy="4686320"/>
          </a:xfrm>
        </p:spPr>
        <p:txBody>
          <a:bodyPr/>
          <a:lstStyle/>
          <a:p>
            <a:pPr>
              <a:buNone/>
            </a:pPr>
            <a:r>
              <a:rPr lang="tr-TR" altLang="tr-TR" sz="2800" dirty="0">
                <a:latin typeface="Calibri" pitchFamily="34" charset="0"/>
              </a:rPr>
              <a:t>    İlacın istenilenden daha hızlı emilimine, doku hasarına ya da ilacın doku dışına sızmasına, heparine bağlı doku içi kanamasına (ekimoz/ hematom) neden olabileceği için insülin ve heparin enjeksiyonlarında asla </a:t>
            </a:r>
            <a:r>
              <a:rPr lang="tr-TR" altLang="tr-TR" sz="2800" u="sng" dirty="0">
                <a:latin typeface="Calibri" pitchFamily="34" charset="0"/>
              </a:rPr>
              <a:t>masaj yapılmaz</a:t>
            </a:r>
            <a:r>
              <a:rPr lang="tr-TR" altLang="tr-TR" sz="2800" dirty="0">
                <a:latin typeface="Calibri" pitchFamily="34" charset="0"/>
              </a:rPr>
              <a:t>.</a:t>
            </a:r>
          </a:p>
          <a:p>
            <a:endParaRPr lang="en-US" dirty="0"/>
          </a:p>
        </p:txBody>
      </p:sp>
      <p:pic>
        <p:nvPicPr>
          <p:cNvPr id="69634" name="Picture 2" descr="http://www.cancernetwork.com/sites/default/files/resize/cl/1470144-501x36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8482" y="3857627"/>
            <a:ext cx="4175518" cy="3000373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6BF43F01-F6BE-4555-AFED-F4821600A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PARANTERAL İLAÇ UYGULAMALARI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504351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tr-TR" altLang="tr-TR" sz="5900" u="sng" dirty="0">
                <a:solidFill>
                  <a:srgbClr val="FF0000"/>
                </a:solidFill>
              </a:rPr>
              <a:t>Paranteral tedavi</a:t>
            </a:r>
            <a:r>
              <a:rPr lang="tr-TR" altLang="tr-TR" sz="5900" dirty="0">
                <a:solidFill>
                  <a:srgbClr val="FF0000"/>
                </a:solidFill>
              </a:rPr>
              <a:t>; </a:t>
            </a:r>
            <a:r>
              <a:rPr lang="tr-TR" altLang="tr-TR" sz="5900" dirty="0"/>
              <a:t>terapötik ajanların (ilaçların) sindirim sistemi dışındaki tüm yollarla verilmesidir. İlacın çabuk etki etmesi istendiğinde, hasta oral yolla ilaç alamadığında ilacın formuna göre parenteral yol tercih edilir.</a:t>
            </a:r>
          </a:p>
          <a:p>
            <a:pPr>
              <a:buNone/>
            </a:pPr>
            <a:endParaRPr lang="tr-TR" altLang="tr-TR" sz="5900" dirty="0"/>
          </a:p>
          <a:p>
            <a:pPr>
              <a:buNone/>
            </a:pPr>
            <a:endParaRPr lang="tr-TR" altLang="tr-TR" sz="5900" dirty="0"/>
          </a:p>
          <a:p>
            <a:pPr>
              <a:buNone/>
            </a:pPr>
            <a:r>
              <a:rPr lang="en-US" sz="5900" b="1" dirty="0"/>
              <a:t> </a:t>
            </a:r>
            <a:r>
              <a:rPr lang="en-US" sz="5900" b="1" dirty="0" err="1"/>
              <a:t>Paranteral</a:t>
            </a:r>
            <a:r>
              <a:rPr lang="en-US" sz="5900" b="1" dirty="0"/>
              <a:t> </a:t>
            </a:r>
            <a:r>
              <a:rPr lang="en-US" sz="5900" b="1" dirty="0" err="1"/>
              <a:t>ilaç</a:t>
            </a:r>
            <a:r>
              <a:rPr lang="en-US" sz="5900" b="1" dirty="0"/>
              <a:t> </a:t>
            </a:r>
            <a:r>
              <a:rPr lang="en-US" sz="5900" b="1" dirty="0" err="1"/>
              <a:t>uygulamaları</a:t>
            </a:r>
            <a:r>
              <a:rPr lang="en-US" sz="5900" b="1" dirty="0"/>
              <a:t>;</a:t>
            </a:r>
            <a:endParaRPr lang="tr-TR" sz="5900" b="1" dirty="0"/>
          </a:p>
          <a:p>
            <a:pPr marL="514350" indent="-514350">
              <a:buFont typeface="+mj-lt"/>
              <a:buAutoNum type="arabicPeriod"/>
            </a:pPr>
            <a:r>
              <a:rPr lang="en-US" sz="5900" dirty="0" err="1"/>
              <a:t>Subkutan</a:t>
            </a:r>
            <a:r>
              <a:rPr lang="en-US" sz="5900" dirty="0"/>
              <a:t> </a:t>
            </a:r>
            <a:r>
              <a:rPr lang="en-US" sz="5900" dirty="0" err="1"/>
              <a:t>ilaç</a:t>
            </a:r>
            <a:r>
              <a:rPr lang="en-US" sz="5900" dirty="0"/>
              <a:t> </a:t>
            </a:r>
            <a:r>
              <a:rPr lang="en-US" sz="5900" dirty="0" err="1"/>
              <a:t>uygulaması</a:t>
            </a:r>
            <a:r>
              <a:rPr lang="en-US" sz="5900" dirty="0"/>
              <a:t> (SC)</a:t>
            </a:r>
            <a:endParaRPr lang="tr-TR" sz="5900" dirty="0"/>
          </a:p>
          <a:p>
            <a:pPr marL="514350" indent="-514350">
              <a:buFont typeface="+mj-lt"/>
              <a:buAutoNum type="arabicPeriod"/>
            </a:pPr>
            <a:r>
              <a:rPr lang="en-US" sz="5900" dirty="0" err="1"/>
              <a:t>Intradermal</a:t>
            </a:r>
            <a:r>
              <a:rPr lang="en-US" sz="5900" dirty="0"/>
              <a:t> </a:t>
            </a:r>
            <a:r>
              <a:rPr lang="en-US" sz="5900" dirty="0" err="1"/>
              <a:t>ilaç</a:t>
            </a:r>
            <a:r>
              <a:rPr lang="en-US" sz="5900" dirty="0"/>
              <a:t> </a:t>
            </a:r>
            <a:r>
              <a:rPr lang="en-US" sz="5900" dirty="0" err="1"/>
              <a:t>uygulaması</a:t>
            </a:r>
            <a:r>
              <a:rPr lang="en-US" sz="5900" dirty="0"/>
              <a:t> (ID)</a:t>
            </a:r>
            <a:endParaRPr lang="tr-TR" sz="5900" dirty="0"/>
          </a:p>
          <a:p>
            <a:pPr marL="514350" indent="-514350">
              <a:buFont typeface="+mj-lt"/>
              <a:buAutoNum type="arabicPeriod"/>
            </a:pPr>
            <a:r>
              <a:rPr lang="en-US" sz="5900" dirty="0" err="1"/>
              <a:t>Intramüsküler</a:t>
            </a:r>
            <a:r>
              <a:rPr lang="en-US" sz="5900" dirty="0"/>
              <a:t> </a:t>
            </a:r>
            <a:r>
              <a:rPr lang="en-US" sz="5900" dirty="0" err="1"/>
              <a:t>ilaç</a:t>
            </a:r>
            <a:r>
              <a:rPr lang="en-US" sz="5900" dirty="0"/>
              <a:t> </a:t>
            </a:r>
            <a:r>
              <a:rPr lang="en-US" sz="5900" dirty="0" err="1"/>
              <a:t>uygulaması</a:t>
            </a:r>
            <a:r>
              <a:rPr lang="en-US" sz="5900" dirty="0"/>
              <a:t> (IM)</a:t>
            </a:r>
            <a:endParaRPr lang="tr-TR" sz="5900" dirty="0"/>
          </a:p>
          <a:p>
            <a:pPr marL="514350" indent="-514350">
              <a:buFont typeface="+mj-lt"/>
              <a:buAutoNum type="arabicPeriod"/>
            </a:pPr>
            <a:r>
              <a:rPr lang="en-US" sz="5900" dirty="0" err="1"/>
              <a:t>Intravenöz</a:t>
            </a:r>
            <a:r>
              <a:rPr lang="en-US" sz="5900" dirty="0"/>
              <a:t> </a:t>
            </a:r>
            <a:r>
              <a:rPr lang="en-US" sz="5900" dirty="0" err="1"/>
              <a:t>ilaç</a:t>
            </a:r>
            <a:r>
              <a:rPr lang="en-US" sz="5900" dirty="0"/>
              <a:t> </a:t>
            </a:r>
            <a:r>
              <a:rPr lang="en-US" sz="5900" dirty="0" err="1"/>
              <a:t>uygulamalarını</a:t>
            </a:r>
            <a:r>
              <a:rPr lang="en-US" sz="5900" dirty="0"/>
              <a:t> (IV) </a:t>
            </a:r>
            <a:r>
              <a:rPr lang="en-US" sz="5900" dirty="0" err="1"/>
              <a:t>içerir</a:t>
            </a:r>
            <a:r>
              <a:rPr lang="en-US" sz="5900" dirty="0"/>
              <a:t>.</a:t>
            </a:r>
          </a:p>
          <a:p>
            <a:pPr>
              <a:buClr>
                <a:srgbClr val="FF0000"/>
              </a:buClr>
            </a:pPr>
            <a:endParaRPr lang="tr-TR" altLang="tr-TR" dirty="0"/>
          </a:p>
          <a:p>
            <a:pPr>
              <a:buClr>
                <a:srgbClr val="FF0000"/>
              </a:buClr>
              <a:buNone/>
            </a:pPr>
            <a:endParaRPr lang="tr-TR" altLang="tr-TR" dirty="0"/>
          </a:p>
          <a:p>
            <a:pPr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C2D4DBCE-3BF4-417E-8461-4222336FF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472" y="274638"/>
            <a:ext cx="8160327" cy="1143000"/>
          </a:xfrm>
        </p:spPr>
        <p:txBody>
          <a:bodyPr>
            <a:norm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KAS İÇİ (İNTRA MÜSKÜLER-IM) ENJEKSİYON</a:t>
            </a:r>
            <a:endParaRPr lang="en-US" sz="32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600200"/>
            <a:ext cx="4643470" cy="4472006"/>
          </a:xfrm>
        </p:spPr>
        <p:txBody>
          <a:bodyPr/>
          <a:lstStyle/>
          <a:p>
            <a:pPr>
              <a:buNone/>
            </a:pPr>
            <a:r>
              <a:rPr lang="tr-TR" altLang="tr-TR" dirty="0">
                <a:latin typeface="Comic Sans MS" pitchFamily="66" charset="0"/>
              </a:rPr>
              <a:t>   İlacın derin kas dokusu içine verildiği enjeksiyon şeklidir.</a:t>
            </a:r>
            <a:endParaRPr lang="en-US" dirty="0"/>
          </a:p>
        </p:txBody>
      </p:sp>
      <p:pic>
        <p:nvPicPr>
          <p:cNvPr id="4" name="Picture 4" descr="in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000628" y="1285860"/>
            <a:ext cx="4143371" cy="5383228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8B8D5345-5F46-43BE-830E-61DAF6DE9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>
            <a:no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KAS İÇİ (İNTRA MÜSKÜLER-IM) ENJEKSİYON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800" dirty="0">
                <a:latin typeface="Calibri" pitchFamily="34" charset="0"/>
              </a:rPr>
              <a:t>2 yaşın altındaki çocuklarda kas içine 1 ml’den fazla ilaç verilmemelidir. </a:t>
            </a:r>
          </a:p>
          <a:p>
            <a:endParaRPr lang="tr-TR" altLang="tr-TR" sz="2800" dirty="0">
              <a:latin typeface="Calibri" pitchFamily="34" charset="0"/>
            </a:endParaRPr>
          </a:p>
          <a:p>
            <a:r>
              <a:rPr lang="tr-TR" altLang="tr-TR" sz="2800" dirty="0">
                <a:latin typeface="Calibri" pitchFamily="34" charset="0"/>
              </a:rPr>
              <a:t>0-3 yaş arası çocuklarda deltoid kas, dorsogluteal bölge ve ventrogluteal bölgeye IM enjeksiyon uygulanması önerilmez.  </a:t>
            </a:r>
          </a:p>
          <a:p>
            <a:endParaRPr lang="tr-TR" altLang="tr-TR" sz="2800" dirty="0">
              <a:latin typeface="Calibri" pitchFamily="34" charset="0"/>
            </a:endParaRPr>
          </a:p>
          <a:p>
            <a:r>
              <a:rPr lang="tr-TR" altLang="tr-TR" sz="2800" dirty="0">
                <a:latin typeface="Calibri" pitchFamily="34" charset="0"/>
              </a:rPr>
              <a:t>Özellikle yenidoğan ve prematürelerde siyatik sinir hasarı gelişme riski yüksektir.</a:t>
            </a:r>
            <a:endParaRPr lang="en-US" sz="2800" dirty="0">
              <a:latin typeface="Calibri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91F8E86C-0E1B-472C-B455-DD9EABA89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>
            <a:no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KAS İÇİ (İNTRA MÜSKÜLER-IM) ENJEKSİYON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578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altLang="tr-TR" sz="2800" u="sng" dirty="0">
                <a:latin typeface="Calibri" pitchFamily="34" charset="0"/>
              </a:rPr>
              <a:t>IM enjeksiyonda</a:t>
            </a:r>
            <a:r>
              <a:rPr lang="tr-TR" altLang="tr-TR" sz="2800" dirty="0">
                <a:latin typeface="Calibri" pitchFamily="34" charset="0"/>
              </a:rPr>
              <a:t>; </a:t>
            </a:r>
          </a:p>
          <a:p>
            <a:r>
              <a:rPr lang="tr-TR" altLang="tr-TR" sz="2800" dirty="0">
                <a:latin typeface="Calibri" pitchFamily="34" charset="0"/>
              </a:rPr>
              <a:t>Apse, </a:t>
            </a:r>
          </a:p>
          <a:p>
            <a:r>
              <a:rPr lang="tr-TR" altLang="tr-TR" sz="2800" dirty="0">
                <a:latin typeface="Calibri" pitchFamily="34" charset="0"/>
              </a:rPr>
              <a:t>Kist, </a:t>
            </a:r>
          </a:p>
          <a:p>
            <a:r>
              <a:rPr lang="tr-TR" altLang="tr-TR" sz="2800" dirty="0">
                <a:latin typeface="Calibri" pitchFamily="34" charset="0"/>
              </a:rPr>
              <a:t>Nekroz, </a:t>
            </a:r>
          </a:p>
          <a:p>
            <a:r>
              <a:rPr lang="tr-TR" altLang="tr-TR" sz="2800" dirty="0">
                <a:latin typeface="Calibri" pitchFamily="34" charset="0"/>
              </a:rPr>
              <a:t>Doku hasarı, </a:t>
            </a:r>
          </a:p>
          <a:p>
            <a:r>
              <a:rPr lang="tr-TR" altLang="tr-TR" sz="2800" dirty="0">
                <a:latin typeface="Calibri" pitchFamily="34" charset="0"/>
              </a:rPr>
              <a:t>Ağrı, </a:t>
            </a:r>
          </a:p>
          <a:p>
            <a:r>
              <a:rPr lang="tr-TR" altLang="tr-TR" sz="2800" dirty="0">
                <a:latin typeface="Calibri" pitchFamily="34" charset="0"/>
              </a:rPr>
              <a:t>Damara girme, </a:t>
            </a:r>
          </a:p>
          <a:p>
            <a:r>
              <a:rPr lang="tr-TR" altLang="tr-TR" sz="2800" dirty="0">
                <a:latin typeface="Calibri" pitchFamily="34" charset="0"/>
              </a:rPr>
              <a:t>Hematom, </a:t>
            </a:r>
          </a:p>
          <a:p>
            <a:r>
              <a:rPr lang="tr-TR" altLang="tr-TR" sz="2800" dirty="0">
                <a:latin typeface="Calibri" pitchFamily="34" charset="0"/>
              </a:rPr>
              <a:t>Sinir yaralanması, </a:t>
            </a:r>
          </a:p>
          <a:p>
            <a:r>
              <a:rPr lang="tr-TR" altLang="tr-TR" sz="2800" dirty="0">
                <a:latin typeface="Calibri" pitchFamily="34" charset="0"/>
              </a:rPr>
              <a:t>Enfeksiyon gibi komplikasyonlar gelişebilir. </a:t>
            </a:r>
          </a:p>
          <a:p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4E586F0E-8A3E-44BD-BCD7-8799EBDC3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KAS İÇİ (İNTRA MÜSKÜLER-IM) ENJEKSİYON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dirty="0"/>
              <a:t>     Hasta </a:t>
            </a:r>
            <a:r>
              <a:rPr lang="tr-TR" sz="2800" u="sng" dirty="0"/>
              <a:t>prone pozisyonundayken </a:t>
            </a:r>
            <a:r>
              <a:rPr lang="tr-TR" sz="2800" dirty="0"/>
              <a:t>ayak parmakları içe doğru döndürülmeli</a:t>
            </a:r>
            <a:r>
              <a:rPr lang="tr-TR" sz="2800" u="sng" dirty="0"/>
              <a:t>, lateral pozisyondayken </a:t>
            </a:r>
            <a:r>
              <a:rPr lang="tr-TR" sz="2800" dirty="0"/>
              <a:t>üstteki ayağı fleksiyona getirilmeli ve üst bacak alt bacağın önüne yerleştirilmelidir.</a:t>
            </a:r>
            <a:endParaRPr lang="en-US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C44DEFCB-C021-4D1B-BE02-E2BAF6D38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txBody>
          <a:bodyPr>
            <a:no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KAS İÇİ (İNTRA MÜSKÜLER-IM) ENJEKSİYON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5686436" cy="55007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altLang="tr-TR" b="1" i="1" dirty="0">
                <a:solidFill>
                  <a:srgbClr val="FF0000"/>
                </a:solidFill>
                <a:latin typeface="Calibri" pitchFamily="34" charset="0"/>
              </a:rPr>
              <a:t>IM enjeksiyon bölgeleri:</a:t>
            </a:r>
          </a:p>
          <a:p>
            <a:pPr>
              <a:buNone/>
            </a:pPr>
            <a:r>
              <a:rPr lang="tr-TR" altLang="tr-TR" sz="2800" b="1" dirty="0">
                <a:solidFill>
                  <a:schemeClr val="bg2"/>
                </a:solidFill>
                <a:latin typeface="Calibri" pitchFamily="34" charset="0"/>
              </a:rPr>
              <a:t>    </a:t>
            </a:r>
            <a:r>
              <a:rPr lang="tr-TR" altLang="tr-TR" sz="2800" b="1" u="sng" dirty="0">
                <a:solidFill>
                  <a:srgbClr val="FF0000"/>
                </a:solidFill>
                <a:latin typeface="Calibri" pitchFamily="34" charset="0"/>
              </a:rPr>
              <a:t>Dorsogluteal bölge</a:t>
            </a:r>
            <a:r>
              <a:rPr lang="tr-TR" altLang="tr-TR" sz="2800" b="1" dirty="0">
                <a:solidFill>
                  <a:srgbClr val="FF0000"/>
                </a:solidFill>
                <a:latin typeface="Calibri" pitchFamily="34" charset="0"/>
              </a:rPr>
              <a:t>:</a:t>
            </a:r>
            <a:r>
              <a:rPr lang="tr-TR" altLang="tr-TR" sz="2800" b="1" dirty="0">
                <a:latin typeface="Calibri" pitchFamily="34" charset="0"/>
              </a:rPr>
              <a:t> </a:t>
            </a:r>
            <a:r>
              <a:rPr lang="tr-TR" altLang="tr-TR" sz="2800" dirty="0">
                <a:latin typeface="Calibri" pitchFamily="34" charset="0"/>
              </a:rPr>
              <a:t>En sık kullanılan bölgedir. Kalçada gluteus maksimus ve gluteus medius kasları enjeksiyon için kullanılmaktadır. Bu bölgede deri incedir, kas dokusu gelişmiştir, daha fazla miktarda ilaç verilebilir. </a:t>
            </a:r>
          </a:p>
          <a:p>
            <a:pPr>
              <a:buNone/>
            </a:pPr>
            <a:r>
              <a:rPr lang="tr-TR" altLang="tr-TR" sz="2800" dirty="0">
                <a:latin typeface="Calibri" pitchFamily="34" charset="0"/>
              </a:rPr>
              <a:t>    Bölgenin yakınlarında </a:t>
            </a:r>
            <a:r>
              <a:rPr lang="tr-TR" altLang="tr-TR" sz="2800" b="1" dirty="0">
                <a:solidFill>
                  <a:srgbClr val="FF0000"/>
                </a:solidFill>
                <a:latin typeface="Calibri" pitchFamily="34" charset="0"/>
              </a:rPr>
              <a:t>siyatik siniri ve gluteal arterler</a:t>
            </a:r>
            <a:r>
              <a:rPr lang="tr-TR" altLang="tr-TR" sz="2800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tr-TR" altLang="tr-TR" sz="2800" dirty="0">
                <a:latin typeface="Calibri" pitchFamily="34" charset="0"/>
              </a:rPr>
              <a:t>bulunmaktadır.</a:t>
            </a:r>
          </a:p>
          <a:p>
            <a:pPr algn="ctr">
              <a:buNone/>
            </a:pPr>
            <a:endParaRPr lang="tr-TR" sz="2400" i="1" dirty="0">
              <a:latin typeface="Calibri" pitchFamily="34" charset="0"/>
            </a:endParaRPr>
          </a:p>
          <a:p>
            <a:pPr algn="ctr">
              <a:buNone/>
            </a:pPr>
            <a:r>
              <a:rPr lang="tr-TR" sz="2400" i="1" u="sng" dirty="0">
                <a:latin typeface="Calibri" pitchFamily="34" charset="0"/>
              </a:rPr>
              <a:t>Bu sebepten RİSKLİ kabul edilmektedir.</a:t>
            </a:r>
            <a:endParaRPr lang="en-US" sz="2400" i="1" u="sng" dirty="0">
              <a:latin typeface="Calibri" pitchFamily="34" charset="0"/>
            </a:endParaRPr>
          </a:p>
        </p:txBody>
      </p:sp>
      <p:sp>
        <p:nvSpPr>
          <p:cNvPr id="74754" name="AutoShape 2" descr="data:image/jpeg;base64,/9j/4AAQSkZJRgABAQAAAQABAAD/2wCEAAkGBxQTEhUUEhIUFBQUEhgWFRcUFBQUFBQUFBQXFxQUFRQYHCggGBolGxUVITEhJSkrLi4uFx8zODMsOCgtLisBCgoKDg0OGxAQGywkHCQsLCwsLDQsLDQsLC8sLCwsLCwsLCwtLCw0NCwsLCwsLCwsLCwsLCwvLCwsLCwsLCwsLP/AABEIAJoBRgMBIgACEQEDEQH/xAAcAAACAwEBAQEAAAAAAAAAAAAABQMEBgcCAQj/xABKEAACAQIEAgYFCQMLAgcBAAABAgMAEQQSITEFQQYTIlFhcTJSgZGhBxQjQnKiscHRYpKyFSQzNENTY3OCwvDh8TVUdIOTo9Il/8QAGQEAAwEBAQAAAAAAAAAAAAAAAAMEAgEF/8QALREAAgIBAwMDAgYDAQAAAAAAAAECEQMSITEEMkEiUWETFDNxgZGhwbHw8SP/2gAMAwEAAhEDEQA/AOp1zPpz/XH+ylv3BXSwa5v0/wD63/7afn/0rGbtGYO8Rw0yw9K4aZYc1DI9KIzgplCKXYcUwiFLYwmZaiUa1ZVajYVgC1hmr7jRcV4wwqxMmldMvkVLHV2CPSoFTWmECaUGm9iFhU8JqOXeo8TimjAKwyzXNisXV5hpuesdRb20JWYb2EWO6RzrjjAOpRFeNVWW4knR0u8kT5tcrG2UKfRNyKqRdLMW+BxBcw/+HRYxcizxkZpCjxFkmDa5QQysLdxptw3prDNiVwqxTiUhif6B0QKLkyNFK2XkPMjvp7xGDDOgXGBmizA5QZrOw9FWSI3kXfskEd40quD0ySaokyLVFuzNdIelmJcY6AmGJUhxaLGcyYoJHh2aLEo2cl1Yi+iAAH0iRUUnT/FR4dTaGN0mMUkTqJJ440hVosqtNGuIeTMrdlr2NlDEE1tYemMLTMikGAYWLELMhZw/XTPEEWNVJ3Tcd+wtU79MsEqqzYlArIXB1tkD9WzHTSz9k3tY72qsjMXiemOIwqzyrGHRsdiMOoImZhiGgjfC3DyHIhfMpRcoFxYDW6w9K8UmJ6lhFmEixNEEfrCnUZ2xatmsI89xax00veuj8WOGxS20lOHxQUAMw6vEIuptcBmVHLC9xexrI8X6R4fDYhUmLgyG6WQlSR9XN6N9Nr327xXUcLvyf8fxE7hJzEQ+BgxSmNGQr1zSKyNd2zegDfStx1lI+HcaEpyiKdOze8kTIp1AsGPPX4GmqyAUHSYsaq4lm8qnEoqvjZdKAPOBO9esSdDXnh+1e8UNDQBDgW0q6VpVw+SmqGgCF1qMtU8lLsSxG1AH3GoGUjwrx0IBCzqdxiLjyaKO3xDVXXGg6HepuByhcQwG0ifeQkqPcz+6gDT0UqPSXCWY/O8PZXyMevisrgFijHNo1lY2OtlPdXkdJMPnKmWMJ1UcglMsHVOszFY8pz5tSNDax5Em4AA3opWekWEtGfnWHtMbQnr4rSkEKRGc3b1IGl9TUPSLpHHhFLSI7AQzTdlor5YFDMArOGJIP1QQOZGlwB1RSSPpThrMZZY4AsojvNNAgZzGsll7ZsbOOy1m52sQTcn41h0cRvPEshUuEaVFcoASWCk3KgAm+2lAF+iqnDuJQzrngljlS5GaJ0kW43GZSRerdABRRRQAgBrl/TWXNjJP2cqj2It/iTXTwa5JxuTNiZm75X9wYgfhS8z2G9OvUVoRTLDCqEQpjhhUUj0YjXCrTONKX4OmsIpbNslSOocQlqux14xUdxWTlkOFNXmTSqGFFq+4vjcMbdXmaSX+6hUyyDxZV9AftNYeNdUW+DEmkfTHrU82JjiTPLIka+s7BRfuudz4Uof53MdlwieOWbEEeQ+jjP8A8lMOF8EhjbPYyS/3szGWQXt6LN6A0GigDTatqKXLMuTa2FU3FJZW/m0DFf72fNDHbvVCOsfbTsgG41qROBFwTiZHxJsT1S/Q4c6aL1YPaB/xGYfhTyaPWvcArmqnsqOtWt2VOAcK6oF3CddJYN1YtHGgJKQRDSyLc62GYksRrYWuKcJ+cBE6148sqvdMpDWuMkiMCrob6qRbQVejWpBWk3q1C2lVCTDfJ3GiBExM62ijiuBGMyx4mTEWdQuVlJlZStrEAV9h+TmERPF10pD4abDk5Yx2cRiOvZgFAAIbQAC1uVbNDcA94r2teieeZNuGLhWmyuzdbI+IIa2jzBUAAHICE6/tGs9xPCDEIY7gMpzRvYNkkAPaynddSpU+kpYHc1qukoOaU/4EVv3p/wBaR8Fw+7tte57zc6KO8k6AV26RzyeeHdGcqq0Mj4VrAssDXw+bmOpkUoFvfUBT5VN86xkVs8Ixic5MICj+ZhlOUjxWQ68u5vJMEsZLZtwu+XwUc2HN/PlpXmPipbW2l/PcbeBqd9Qk6GrG6KuB45FI2RJcsv8Acyq0M+m/0UgDEeIBHjVuWfWxzX8ifPy9tecbBFOOrmhSRTqodVKk203Fla97EUhPAXjY/NsVKmmZEm+nhy3uyFWIkUi/1XGjDTsmtfVvZHNFcmnwOMA1JAXl3/8AU7aeNe8TjlN1BsxF9bejb0rflv4Vi8BxObDl+uw8j5mADYe88S2uMxi/pRfN2sqvbJblTjBYuOQFkljmBAjbqmPWRFVPpRkZlJ1uCL+jpzpbyZEb0xZJw7iANze9iQeXosVvra21OYsWCt76d587VjODJGo7RLWYgAW07TBVCjcna25sRbStZErHU2zH0Re+UW3J7zrr7B3lutpbmNKvYmbGD1W8zlX4Frj2iqcmPUmzKyX2Y2KN5MDp7QKuvKsdtdSDrz0I+NiKq4nq3U7DuPNSNdPKsuU/dGlBVwJeJxlTcVUw/ErMGJsV1PPTnp5XqDpliZMKidUxtJLkIMfWKhyFt8wyA23110tresLiePYiwksgBhwzuuRjczkrKAc2lrX52psXqQtqjejoJioPmwhmjlCYyN1UxyHD4eNIJ1zZJJy7AtIvZVwBuBvV7C/Jv1aovzgEKuGBvFozYfGSYp7KG0VjIVA5Ac6TcM6RY6CBYzOGf51iElknikPzYK8phVyX0WSy5SdFUWF7g1dxvHsZLDiGfqssRwQCRxzDO2I6hpGWXOrZAWewtta+xB7bOUT8W+TmaaKSJMYqRSPiGKGFyoOIn61SMkq3Kjs2bMvPLen3S7okcYVImEeXCYnD6pmucUiLn3Ho5L2535VmsV0zxy9fZELImNJiEEobDDDX+bO8ha0gksvIXzdnY1oukHFcVh8DHKHhaZnTMzRsiBHOZsq5yAwXQZ2AJ56gUALeKdAJpBMqYtUWeR2dTE5Vlkw0UFiUlRrjqibXynNqptUuF6DzxCRYsTEolijDu+FEsyyxYZYFeJ2ksF7CtlZTa7AHWl0fTbFXVSpUyfMDGHw7xuyYiUpimK5mC2Fuel+dxVKDp3jzGzxrHiCIZmZUw8v83aPFrFGzkMesvGXfKACcmldA2PQzo0+DM7SzCVp3RyQsi2KRLHvJJIzE5QblvcLAaYVz3hnSDGzTQxGXDskhxJaWOJ2DRw9QUXVgEciR1JBYaDncBTwzpbjUiw4WNR9BhWjiMU8j4tp5SuIVJWfsdWuuuYjc6UHDrNFZ7odjp50kknZbdfNHGixlCqwzyIGZixzFlCHYbc70UHTy8gUFjsoJPkBc1x13uSTuTc+ZrpXSzE5MLIRu1kH+ogH7t65kG1pGZ70UdOvJZjq7C1KJs+hjYXF7ow7L7fWGqnTfUanTmI8JiVnZg11K6CNjqO+QgaNrcAi47PeTZDjasrUvUkanh+PjY2WRGPcHUn3A08w71jZcdCsaifLrspUsxZN8igXJB5gaVZ4VjsQ/0cY6tbZklxHblZCdhEp1y3tmZr+jcE3rLhatDJXFtPxsbcTBQWYhVA1LEADzJ2pceN9bphIXn/xDeLD+fXMO2PsK29QYTgcRIectiXU3DT2YKb3BSIARofEKD40+VqxUV8mPU/gR/wAjSyG+JnOU/wBlh7wx27mkv1j/ALyg+rTrh2CjhTJFGka+qihRfv03Ne69A2otvY7pI5zrX2OSquMlsagjxFcNaRkTUkVUllq1C1cBovxmvdRRmpCa6hTG+FPYXyqZar4P0F8qsLXox4R50uRH0lXXweJh7YyCo++3upBJiRCiG1/SYch1hAVb+WY+/wAL1q+kMV41b1ZFt457x2P7/wAKQYaBWBSQAg+GxtYMO46nWuzi5RpBF0ytgsO0gLubsdz+nlpTGHBgBhtm3+0De47tb/Ck5nbDylOVxY+f5Hb3U/weMVxe1uR8K85Y/wBypyB4eyO8D47fkKp8SiLISps6uWXc63uR363sbd/Km+TW3hVPEIVA8j/Cb+3Qe+tStHBdwtIpLHZi2bKXa6ujENY3vowIPI695qvxbhME5czRqWQ9iQ5klQOo0WUEMN+R7t69cHcdfMNLqVIP1u2tmtpscinTmT301MKt1iFPSN2zWIkzXsfZawv6ooc2FGM4Vw6eEloZlkVAWAxSk3zLclcQmouo1Zg5sT36sl6U9WD85hlgLa57GaC2g/pYwSgHe6pztzowzGXOEsVeUg2FrRrYDUd6hT+leuP4zskJpk7OmhTuuOYNt+fvszXuaxYtToqTcd63KUZWF+yykMvaGXQg2IJY+6oMLx9LhWzsQVzdXHJKR2GDhurU5TZQbHk1Y7GJGGLhBFKWUZo2MbXJHbBX0hbXK1wLA67Va4fMYUsJMy5CqBoysub6QWZlOV9W1Nhub2rmz3L/AKE3UUvj/Vz/AEblekMPVPKZLqthoCWztHFljEdsxcltFtc3pIuEllkgWRQhmxg+jBv1UdwXRmvZnyoxNtLmwuBcpsHDkInkAEsTKiKCSkcTWjKg/WYKzHPvfQaGx2XRx+sxcLchM7fvQz2/AVRCXg87PjStrj+vB0gUUUU4lCiiigD4arcNwEcEYjiQIgLEKLkAuxZjr3sxPtq1RQAUUUUAFFFFAHL/AJQZ7Qxr60l/Yqn/APQrBKa13yiP2oR3K595Uf7ayC1LlfqLOnXpJ1NVIoleKMMDmUCxBs6sBYkMNje/nUuaow2Qk5SUOpyi5U8+yNSDvpc3v31hX4HrSnclaLEWJ6ojrczKBcvYZVPrOoAsOea1hrtT7DTgzRkG4MMuoNxq8NtfYaRR4xbgqSx2soJPePLzOmteRgZk7WH+jeVu0lx1aILn0rdhyeagi7nQ2BHFH9BufK5tPlUtvbx/PPudCw8tX43rMcK4mshKkFJFF2jewcD1hbRl/aFx7binsMlKaa5OLfdDAGvpqFXr0z1w0kIOMY2z2qOCe9LekMn84I/ZU++/5g1JhpKKGJD6CSmeHNJMLJTSB64ZkNIzUl6rxNUoNaJ2OOHPdB4Ej43/ADq2tK+DyekPEH8j+VNFq7G7ijz8iqTKHSJ/o1HrTR/dcOf4Le2lGMTKQR5fCmXST+w/9SL+XVS/9KrcSXSmmBLxxbmOT1laNvMAul/DsuL+K+2PhM9zYbH8r715x0hKEDWxv7t/helvQ2HrHkLi6K3MXve509t/dU+WO9joPY3EBOZQT/Zk+0MP1qDi+MEcTu9gii55nfYeJ2t41SxEjLKghDHUllXWyqL3F9gSbWHh43j4lOkxWNg62bMyspS5A7K3O+p5eHmE36dzVbnzhYZbN1J6yZs0hYqpjUWCqwvfNlCiy6XuSRe9MHTtsR6WVRl/ZF7annfNVNcec9gjN2iLgdlQo1Yk2FrkjvPK9TOSHzelZACq+lqxOa3P0j7qRK6NrkgkAhQ2XIGu1hYZDZe6437r/CstO+dySMpItyKt3jTw5c7aW0touk+KURqcwW+vaBFr6C45Hlr37bislNxUIwj6vO7qcsWoIPNy31Y76luXLtaMzd7FeCox1FLpBhhEQi5mmurxR2OZu0bhWIyshAZWOyZlJAuRSg4DKwkLK7OCRYMUQC30ShtRY5VJazHs3AtZdqODoqZsQfnE11brblStv7OJb/Rp2iLA9sN2s2Y1nuJYNGLmxvuWV5Ezg2s7ZCMxyrre/oeIFbbilSG4JTctT/T+n+YuxUwzKEbRnRit7lVUlmuTrbS3f2htWw+T6e8iXOoaMfdkQ7eJNY6GIBTYEZtTcknOAQcxNyee/hTboDismI7RsFZL+yWK7eQBb403HVqifqXJxerk7lRRRVJ5gUUUUAFFFFABRRRQAUUUUAcX6fP9Og7oR8Xas2orQ9PP6wv+Uv8AE9IUqTJ3F+DsRBIa9wtXiYUR1gaMYqv4dqXQGmENZkaRbmwiSgBxqpurKSro3rI41U+VSQ46TD/1j6SIf26rqg/x4xsNu2um5IUUYeryagi5FxuLXHiL864peHwdcfK5LmBx6ShjG2YK2W49EkAE5Tsw7VrjS4I5Vad6zcHCjAB8zOUAAGKRmMMlhvfUxyHm435htxfwHFlkJRg0Uyi7RSWzgespBs6ftKSO+xuBxx8x4OxlW0uRH0nNsQp74h8Gb9aiw0lR9K5f5wv+WP4mqHCyV2thiZo8I9NsPLWdwstM4Jqwde4+hkq2p0pThpaYI+lAiSLnDJbSDx09+3xp+tZNWsbjlWpikBAbla/stequnls0RdTHdMW8VOaUd0Y+81iT7AB+8agx7dmrKrcEndjc+Z1t8beylPEMWgOQsAw30NhpfVrWBqq0uSainho7sSdgST49wFWOGrYMtlDZyzZdmZiHJ9oa9GGj2GU5CQTmBUsQQRcNay7eJNtBbWxiJFjlu2mdbg62zINiTzK6+NmpeZXE1je5NhoMkqPuOrkQ/aYo4PlaNx55aodJkHVZj6WdSpvazX1Nz7vI+ypMPxcyHIoVjfmSAMtjf0e/8Kr8VjZrq5DclCq24USHS5LgkIvLfavOyN5JxguFuP4tsrPi2DWVQSctgTluTp2j4W2Hh41bixgZ3yC7IpBvpm7R2bY6lu6xsKpccCQhSq2YEJp9ZgLktb0R2SSxt7b2pYOIMmdMPlbEMC7H0o8PGRnEjkd5Jypu5HIAkVTx+DMZFfp/xcq6xRx9dIoLhCR6BU2ckba5hl+tyFxpDwTCoEzhmeSQBnZxkcncAIf6MDSy8gDfXU1jGqm4Ocs13kkN3dyALSkDwsthYAWA0tTfCYVWTMFs63BAIXN9YXtpm1Fm2OngQqUlwj0oQcI+r/hDOGJtcC47Pq3vta+x2t3+YvDHhte0AQb21uNRdl8uew2Y7GrOIjBHZYnXUHkNiy7EeI5b6WBqKLESBsrKL7gg7kcx57/DlWChPYqnhPacWv2b+ZH6tlNLcNCI52WxtKhUeNwX38zbzFa6BAxDgFToCO+9xbTT0h92svx1bOnekiW8QxIP4X9tVYEeb1cjsHRniXzjDRSfWKWfwkXsv94H2EU0rn/yX47t4iDkMsqj7V0fy9FNPE99dAqkgCiiigAooooAKKKKACiiigDi/T4fSx/5f+4/rWbRq0/T8duI/sN+I/WsstS5O4uwdp6Zb0KlSKKmCUooPMJphCaoWqzBJQwGuHNX42pXA9X0alm0Ww1VeIYZJVAcbG6sCVdG9ZHGqnxFejJVTEYmwNCtcGqT5MnxUsJyHfrCqgBsoUkbjMBoW7W4AB7hVjDSUrkxGeR39ZtPLYfACrcUlPaMRew7w81MsPLWfhlplh5qVJGrNFh5aZQy1n8PNTGCasHGN0anUcv82P2Sum4ubX9xrPQPTiGW2Gl8NfwtTunfqJOpXpLplshPqqW9wJrOcYwhaKwtcjMSBqXOpOvjTnEPeFvs6+Q1PwqnjJNPCn5FqdfBLB0rK+Hn6qBWD5VO3qrrpb1Rr7PLUeIYZMSl/wCkiazI/WBQ3MMrjNm5WYDXv0qriIGKZc46oOC/hFmHWAWtyLe72VsI2FgAAABYAaAAbADkKMEpU4yDJFXaM9wzgRgkMhYHMhB1BOa6kG4jQety5+Oi/AcfRcbLHiCqZY4jAS1y/wA5d/owtvTJQba2HnWm4m/ZbwQ+8g/oKyXFOjkcmL+e9aySxlFisAQqxK3WAgkXDCUqeYtcEGkY4p9TJ+1L+DTv6ZkflA6TKZM0Eqv1IYkIwJJZwH7wbWQX5EGmuD49AqX61Lu26nQskaBiL6kA6X5HQ1k8d0YUnqusfq41aKMWXshnzMLj0rWAv/3q/wAU6NiOBMsrIitKI8qgSRr1tyqy3vbQDUHTkbVVJLlnIXqSRX/lpFmykDq3V79oG2SQR5QOZudNb7DcVrOjnEonLIsqsVB0vcgAkMCOYu2vcT3ntYiHgCyWbrGDKzkEAGzvL1ga3sI53F9rVoejuDEOIMqyMQ6spWwVCXbMTIl7Fr5RmFvG5apZKCR6f/o/A0ydqw0INhvrbkD325b+BFhTqDB51sRY/Ubmp7vI92xG3hSKgyaDISL2PosDysdhfzFP8EMlgRuNt9N9vby79qzjjbDPkcY7EbwjISAA2tx3NufYSAfeedYri4zS3Gws2p3DWA5b9lj7a23EZbag8vPbasa8JM2u2Vj7bEWPlnPuq6MaPKnNyLnyduRxPTZsNKp9jxMD921dbrlPQGL/APpm31YJT7M0a/iw+NdWrRgKKKKACiiigAooooAKKKKAOPfKCNYT4Sf7KySVsen69iI9zMPeB+lY5Kmy9xZ0/aWohVlFqCGrsQpLKkV5oiBcC48N6rLL3U5VK8TcMV9fRbvHPzHOs2doq4fEWpik96XfyLKNirDzsfcasQ8Kl5lR7bmuujqLEmIrPcd4kR2BfMRruLKe7zrR8OwP84iDdpS4BBG+/wCdqo/KTgguLQgWDQKfaHcH8q3jgq1CsmRqSivJkEuOVSpNVqKKpfm45ittnUmRRYir0GKqJcKvq/jV3DQIPq++5/GlujaTL2DmJp1hKWYemWHpMjaQ5wppzg4eshnQbtHYeDFWyn32pJha0fR3dv8AT+dNwdyJuo7GUuHTZksdiPxqFVzKUO63HuJr7GMpHK6j3869OtpAw2YAnuuDlPwK1Tn9KUvYix77GY4ji3iJi9e6i/cRv4itBgONKFUE7AD3C1fMTg1bFdpbkQMV7vSQH29r40vxvDUB9CQeKlWHxIPwrUKdszLbYbYnjKHQ63I+GtvhWb4jxMLmytuxIFgdDbuP/PdVPE4db+lJ+5+Z0qrPPEmojkdv2iqqT5gk/CiOOKbfuDk6ol4VhDK+duyouxOwUbkk+8006R4BmjjRkKsJZWtsQrnrEJ7jlex8QapcJxjyasFCp21RRZcydoMebEEAi+xF7A1rul7gSm+ww5J77DrP+DzPfXcnazeD8RHKIrxgMBut7W5G2x92m4tz3FiHiK33PiPxt+vjz3p3xLAhDGLA6vp9lGYfw/CpZ+iaSLmj7JFxa5sSBfTmDcH9KlS1HpPI8Z8wE65r3JAN9r+9RqD42FaGPHA6b6C3Mf8AP0pFgOElcoe50vrY87EHn7RzNaGHCppp2ttdzfbX6w0NMxJIm6ibkQyAkEk6eP50v4zBliuN7OD7Y308tb+ZFaAwWuSNt/Ef8/ClnHF1RLaFsv74AH3gtVEDJugOG/nmKb1FCbeu9z/B8BW/rMdCIv6y/NsRl8wqKR8XatPXDoUUUUAFFFFABRRRQAUUUUAco6dr9Ah7pR8VasOhroHTVb4UnudD8bfnXPkqfL3FXT8F+EUwgFLsOaaYY0hlaLSJVhI6+QCrkaUtjCNEr3kqwsNfWS1ZO2QYKP6aP/MH41S+VHD64eT7aH7pH+6meDH0sf2xVjp9g+swjEDWNg/sGjfAn3VXh7GR9Q6yROZwircaVVgq7HS2Uk6YcGrMWGrzAaYQilM0gghphAleIUq3GtYNNlmAVoujn1vNfzrOpWi6N7N9ofhT8HcSdT2FTEx9hfBR8KMuaI9+VgPO1/8AbVuePskdzMPYGIH4VHw9dCO4/iLfnVs1cWiCLqR5kX6aNu8MvsZL/ioq3JADyqJ07KHuKn2Ai4916o9KZm6oQREiXFN1KFd41IJmm8MkYYg+tlHOl4fKN5BHgIDiDJL/AGLSssA7447qZb8w75iP2Qh50q41ggtb6DCqirGihURciKBYKq6Ko8ABWX6QRamu4Zak/wA2ZmtyDophAb35i3sNXumchbLbd8FJ/Clv46k6LQ2t5/pVfjsd5MOCd4Sv78UAH4Gu5exjem/FX6/4Yp42+bERop7yPH6LEH8F+FXMFxAx77an3NNp8KS8JmzYyKQ6hZMi992hlc/dYD2mtfjOEo6Zk9Vj91zb95zUqTrY9Cckmoy4KeIYNEe1qJJCGHIq7t/CwHjXnhWKdzZiLgkDxANri52/UeBqnCDHDIrX7MrnvuLIfzHvqlhpTGFa/oEMLa3QqC6i+90AbzFEZ6WYlg1wa/Y2sr6ajVbZvLc/C/wpXxBryJzs6/BxY/AUzSUMA+h0sed7k+/0SP8AvSbEtdwPVZb+QUm33RV1nlmr6IpaAm1s0sh9zZf9tO6X9H4cmGiFrEoGP2n7TfFjTCgAooooAKKKKACiiigAooooA5z0ojzYWUdyg/usG/KuZqa6xxGLNFIvrRsPeprkymkZuSjA+S9AaaYQ0nhplhmpDLIseQGmENKsM1X4pKWxgwWopBX1HokrII8YQfSp9sVpcTAHRkOzKVPtFqzeB1mTzP4GtSKs6dehkPVv1L8jiLxGN2Q7oxU/6Tb8qswvTTp9geqxRcDsyqG/1DRh+B9tI4mpc1uU4pXGxtAaZ4c0lw8lNMM9KkhqG0VWo6oQtVuI0s6Wga0nRv0D9v8AIVl0Naro6Pox4ufyH5VRg7iXqewsTR+n4N+IDfnVbBpqf+bU6ZB76jTDAG9WkAi6QYswwhguYGeKNtSMqzTJGX0B9HOGt4VT4LIJ8TLiSRlBbC4W5HaWM3xUiD9qVcvPTDg7GnHSXhHzjCywq/Vs6jK5F8jKwZZLAjVSoO/Kq3RbovDhUTKTLIsYjEz2LCMAWjjA0jTsjsrYEi5udaxGNM63Zcya/vfxVm+kEWu1bMwi9LsfwjrOdcxx02vkJOxPwOOwv3C/upd01BSTD6eh1Q88xYW/+utdh+H5VI8LfC1UOlvB2nUdWLsCpOw9AkrYn7TUZVcHQ3p5KOVN8HMMLEYljJ/81MQf2UidV+Cr7DWt4ZxHsFSfqG16tzdFpDBEtgXXMW10u0bj8SPfS8cCmXKDGw0I25hdPDc1K1JeD0FPHNbtCzHz3aa2o66NT/qVgduV0T31WLWiUgaLdR/oBj/AUxw/BJjLOvVN6Ya9twL5fyq9B0VnyBctrPm1I2zEnb/mtYab4Q2M4RW7RP0VbrMLruAB+4Aht+5941FDhSzMvMm3vUp+L066LcDkgQrIADvoQRre+3kKsYLg7rMWIst77j11a/wq+HarPIy1rdcWaBRYW7q+0UVoWFFFFABRRRQAUUUUAFFFFAGNrj+KUJI6XHZcr7iRX6SorM46jeOWh2fnOGQd499XYJB3j313+il/R+Ry6h+xxfCyjvpnEw766rRWX0/ybXVv2ObRtXp28a6PRWftvkPu/g51wYXm8lJ/L860y0/op+OGhUT5cmuVnOPlGwOfDdYN4mDf6To35H2VzOOYd499fpOiuSx2ax5nBUfnjDzjvHvprhpx3j313KilvBfkauq+DkGHlHeKvxt411Cis/bfJ37v4OcoaZ8UxE0XDy2GOWW4ysI3lKhpQCQiI5va+uRgNyCAa2dFbx4dDuxWXNrVUcnXi+OUSYwxyo0OBgmkM0EKySxxYuc4iFpOqXeEBgLIR2TlUsa9Y7pLxJY8O6jEM8qLiMgwweExzYg5cOxSBmDpCRe7x23ux0rpfFMOkkTpIiujABlZQysCRcFToRVmMaDyFPJzk+GhxIkMbnESleLYglZcKCkcDR4oxzRTdVpm7GqtpoBlDWLj5Lp8WuHMWKSSMw4aAQRmK0fViBbPnKhmlL5gyE9mwAGtz0KiuUdOTcN4pj5mhM8crtHi79Y2FAjAOExBJhEmHjkjAfq1uQdwM7ZiKkixnEHWBcQJJs38mTnrMLH9FI85GKUARgAqFDEntJe9xpXVaKAM50GmxMmHEmKdzI7yDI8aRZFSaRUsoUHVApud9CN60dFFdA+WotX2igD5ai1faKACiiigAooooAKKKKACiiigAooooAKKKKA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756" name="AutoShape 4" descr="data:image/jpeg;base64,/9j/4AAQSkZJRgABAQAAAQABAAD/2wCEAAkGBxQTEhUUEhIUFBQUEhgWFRcUFBQUFBQUFBQXFxQUFRQYHCggGBolGxUVITEhJSkrLi4uFx8zODMsOCgtLisBCgoKDg0OGxAQGywkHCQsLCwsLDQsLDQsLC8sLCwsLCwsLCwtLCw0NCwsLCwsLCwsLCwsLCwvLCwsLCwsLCwsLP/AABEIAJoBRgMBIgACEQEDEQH/xAAcAAACAwEBAQEAAAAAAAAAAAAABQMEBgcCAQj/xABKEAACAQIEAgYFCQMLAgcBAAABAgMAEQQSITEFQQYTIlFhcTJSgZGhBxQjQnKiscHRYpKyFSQzNENTY3OCwvDh8TVUdIOTo9Il/8QAGQEAAwEBAQAAAAAAAAAAAAAAAAMEAgEF/8QALREAAgIBAwMDAgYDAQAAAAAAAAECEQMSITEEMkEiUWETFDNxgZGhwbHw8SP/2gAMAwEAAhEDEQA/AOp1zPpz/XH+ylv3BXSwa5v0/wD63/7afn/0rGbtGYO8Rw0yw9K4aZYc1DI9KIzgplCKXYcUwiFLYwmZaiUa1ZVajYVgC1hmr7jRcV4wwqxMmldMvkVLHV2CPSoFTWmECaUGm9iFhU8JqOXeo8TimjAKwyzXNisXV5hpuesdRb20JWYb2EWO6RzrjjAOpRFeNVWW4knR0u8kT5tcrG2UKfRNyKqRdLMW+BxBcw/+HRYxcizxkZpCjxFkmDa5QQysLdxptw3prDNiVwqxTiUhif6B0QKLkyNFK2XkPMjvp7xGDDOgXGBmizA5QZrOw9FWSI3kXfskEd40quD0ySaokyLVFuzNdIelmJcY6AmGJUhxaLGcyYoJHh2aLEo2cl1Yi+iAAH0iRUUnT/FR4dTaGN0mMUkTqJJ440hVosqtNGuIeTMrdlr2NlDEE1tYemMLTMikGAYWLELMhZw/XTPEEWNVJ3Tcd+wtU79MsEqqzYlArIXB1tkD9WzHTSz9k3tY72qsjMXiemOIwqzyrGHRsdiMOoImZhiGgjfC3DyHIhfMpRcoFxYDW6w9K8UmJ6lhFmEixNEEfrCnUZ2xatmsI89xax00veuj8WOGxS20lOHxQUAMw6vEIuptcBmVHLC9xexrI8X6R4fDYhUmLgyG6WQlSR9XN6N9Nr327xXUcLvyf8fxE7hJzEQ+BgxSmNGQr1zSKyNd2zegDfStx1lI+HcaEpyiKdOze8kTIp1AsGPPX4GmqyAUHSYsaq4lm8qnEoqvjZdKAPOBO9esSdDXnh+1e8UNDQBDgW0q6VpVw+SmqGgCF1qMtU8lLsSxG1AH3GoGUjwrx0IBCzqdxiLjyaKO3xDVXXGg6HepuByhcQwG0ifeQkqPcz+6gDT0UqPSXCWY/O8PZXyMevisrgFijHNo1lY2OtlPdXkdJMPnKmWMJ1UcglMsHVOszFY8pz5tSNDax5Em4AA3opWekWEtGfnWHtMbQnr4rSkEKRGc3b1IGl9TUPSLpHHhFLSI7AQzTdlor5YFDMArOGJIP1QQOZGlwB1RSSPpThrMZZY4AsojvNNAgZzGsll7ZsbOOy1m52sQTcn41h0cRvPEshUuEaVFcoASWCk3KgAm+2lAF+iqnDuJQzrngljlS5GaJ0kW43GZSRerdABRRRQAgBrl/TWXNjJP2cqj2It/iTXTwa5JxuTNiZm75X9wYgfhS8z2G9OvUVoRTLDCqEQpjhhUUj0YjXCrTONKX4OmsIpbNslSOocQlqux14xUdxWTlkOFNXmTSqGFFq+4vjcMbdXmaSX+6hUyyDxZV9AftNYeNdUW+DEmkfTHrU82JjiTPLIka+s7BRfuudz4Uof53MdlwieOWbEEeQ+jjP8A8lMOF8EhjbPYyS/3szGWQXt6LN6A0GigDTatqKXLMuTa2FU3FJZW/m0DFf72fNDHbvVCOsfbTsgG41qROBFwTiZHxJsT1S/Q4c6aL1YPaB/xGYfhTyaPWvcArmqnsqOtWt2VOAcK6oF3CddJYN1YtHGgJKQRDSyLc62GYksRrYWuKcJ+cBE6148sqvdMpDWuMkiMCrob6qRbQVejWpBWk3q1C2lVCTDfJ3GiBExM62ijiuBGMyx4mTEWdQuVlJlZStrEAV9h+TmERPF10pD4abDk5Yx2cRiOvZgFAAIbQAC1uVbNDcA94r2teieeZNuGLhWmyuzdbI+IIa2jzBUAAHICE6/tGs9xPCDEIY7gMpzRvYNkkAPaynddSpU+kpYHc1qukoOaU/4EVv3p/wBaR8Fw+7tte57zc6KO8k6AV26RzyeeHdGcqq0Mj4VrAssDXw+bmOpkUoFvfUBT5VN86xkVs8Ixic5MICj+ZhlOUjxWQ68u5vJMEsZLZtwu+XwUc2HN/PlpXmPipbW2l/PcbeBqd9Qk6GrG6KuB45FI2RJcsv8Acyq0M+m/0UgDEeIBHjVuWfWxzX8ifPy9tecbBFOOrmhSRTqodVKk203Fla97EUhPAXjY/NsVKmmZEm+nhy3uyFWIkUi/1XGjDTsmtfVvZHNFcmnwOMA1JAXl3/8AU7aeNe8TjlN1BsxF9bejb0rflv4Vi8BxObDl+uw8j5mADYe88S2uMxi/pRfN2sqvbJblTjBYuOQFkljmBAjbqmPWRFVPpRkZlJ1uCL+jpzpbyZEb0xZJw7iANze9iQeXosVvra21OYsWCt76d587VjODJGo7RLWYgAW07TBVCjcna25sRbStZErHU2zH0Re+UW3J7zrr7B3lutpbmNKvYmbGD1W8zlX4Frj2iqcmPUmzKyX2Y2KN5MDp7QKuvKsdtdSDrz0I+NiKq4nq3U7DuPNSNdPKsuU/dGlBVwJeJxlTcVUw/ErMGJsV1PPTnp5XqDpliZMKidUxtJLkIMfWKhyFt8wyA23110tresLiePYiwksgBhwzuuRjczkrKAc2lrX52psXqQtqjejoJioPmwhmjlCYyN1UxyHD4eNIJ1zZJJy7AtIvZVwBuBvV7C/Jv1aovzgEKuGBvFozYfGSYp7KG0VjIVA5Ac6TcM6RY6CBYzOGf51iElknikPzYK8phVyX0WSy5SdFUWF7g1dxvHsZLDiGfqssRwQCRxzDO2I6hpGWXOrZAWewtta+xB7bOUT8W+TmaaKSJMYqRSPiGKGFyoOIn61SMkq3Kjs2bMvPLen3S7okcYVImEeXCYnD6pmucUiLn3Ho5L2535VmsV0zxy9fZELImNJiEEobDDDX+bO8ha0gksvIXzdnY1oukHFcVh8DHKHhaZnTMzRsiBHOZsq5yAwXQZ2AJ56gUALeKdAJpBMqYtUWeR2dTE5Vlkw0UFiUlRrjqibXynNqptUuF6DzxCRYsTEolijDu+FEsyyxYZYFeJ2ksF7CtlZTa7AHWl0fTbFXVSpUyfMDGHw7xuyYiUpimK5mC2Fuel+dxVKDp3jzGzxrHiCIZmZUw8v83aPFrFGzkMesvGXfKACcmldA2PQzo0+DM7SzCVp3RyQsi2KRLHvJJIzE5QblvcLAaYVz3hnSDGzTQxGXDskhxJaWOJ2DRw9QUXVgEciR1JBYaDncBTwzpbjUiw4WNR9BhWjiMU8j4tp5SuIVJWfsdWuuuYjc6UHDrNFZ7odjp50kknZbdfNHGixlCqwzyIGZixzFlCHYbc70UHTy8gUFjsoJPkBc1x13uSTuTc+ZrpXSzE5MLIRu1kH+ogH7t65kG1pGZ70UdOvJZjq7C1KJs+hjYXF7ow7L7fWGqnTfUanTmI8JiVnZg11K6CNjqO+QgaNrcAi47PeTZDjasrUvUkanh+PjY2WRGPcHUn3A08w71jZcdCsaifLrspUsxZN8igXJB5gaVZ4VjsQ/0cY6tbZklxHblZCdhEp1y3tmZr+jcE3rLhatDJXFtPxsbcTBQWYhVA1LEADzJ2pceN9bphIXn/xDeLD+fXMO2PsK29QYTgcRIectiXU3DT2YKb3BSIARofEKD40+VqxUV8mPU/gR/wAjSyG+JnOU/wBlh7wx27mkv1j/ALyg+rTrh2CjhTJFGka+qihRfv03Ne69A2otvY7pI5zrX2OSquMlsagjxFcNaRkTUkVUllq1C1cBovxmvdRRmpCa6hTG+FPYXyqZar4P0F8qsLXox4R50uRH0lXXweJh7YyCo++3upBJiRCiG1/SYch1hAVb+WY+/wAL1q+kMV41b1ZFt457x2P7/wAKQYaBWBSQAg+GxtYMO46nWuzi5RpBF0ytgsO0gLubsdz+nlpTGHBgBhtm3+0De47tb/Ck5nbDylOVxY+f5Hb3U/weMVxe1uR8K85Y/wBypyB4eyO8D47fkKp8SiLISps6uWXc63uR363sbd/Km+TW3hVPEIVA8j/Cb+3Qe+tStHBdwtIpLHZi2bKXa6ujENY3vowIPI695qvxbhME5czRqWQ9iQ5klQOo0WUEMN+R7t69cHcdfMNLqVIP1u2tmtpscinTmT301MKt1iFPSN2zWIkzXsfZawv6ooc2FGM4Vw6eEloZlkVAWAxSk3zLclcQmouo1Zg5sT36sl6U9WD85hlgLa57GaC2g/pYwSgHe6pztzowzGXOEsVeUg2FrRrYDUd6hT+leuP4zskJpk7OmhTuuOYNt+fvszXuaxYtToqTcd63KUZWF+yykMvaGXQg2IJY+6oMLx9LhWzsQVzdXHJKR2GDhurU5TZQbHk1Y7GJGGLhBFKWUZo2MbXJHbBX0hbXK1wLA67Va4fMYUsJMy5CqBoysub6QWZlOV9W1Nhub2rmz3L/AKE3UUvj/Vz/AEblekMPVPKZLqthoCWztHFljEdsxcltFtc3pIuEllkgWRQhmxg+jBv1UdwXRmvZnyoxNtLmwuBcpsHDkInkAEsTKiKCSkcTWjKg/WYKzHPvfQaGx2XRx+sxcLchM7fvQz2/AVRCXg87PjStrj+vB0gUUUU4lCiiigD4arcNwEcEYjiQIgLEKLkAuxZjr3sxPtq1RQAUUUUAFFFFAHL/AJQZ7Qxr60l/Yqn/APQrBKa13yiP2oR3K595Uf7ayC1LlfqLOnXpJ1NVIoleKMMDmUCxBs6sBYkMNje/nUuaow2Qk5SUOpyi5U8+yNSDvpc3v31hX4HrSnclaLEWJ6ojrczKBcvYZVPrOoAsOea1hrtT7DTgzRkG4MMuoNxq8NtfYaRR4xbgqSx2soJPePLzOmteRgZk7WH+jeVu0lx1aILn0rdhyeagi7nQ2BHFH9BufK5tPlUtvbx/PPudCw8tX43rMcK4mshKkFJFF2jewcD1hbRl/aFx7binsMlKaa5OLfdDAGvpqFXr0z1w0kIOMY2z2qOCe9LekMn84I/ZU++/5g1JhpKKGJD6CSmeHNJMLJTSB64ZkNIzUl6rxNUoNaJ2OOHPdB4Ej43/ADq2tK+DyekPEH8j+VNFq7G7ijz8iqTKHSJ/o1HrTR/dcOf4Le2lGMTKQR5fCmXST+w/9SL+XVS/9KrcSXSmmBLxxbmOT1laNvMAul/DsuL+K+2PhM9zYbH8r715x0hKEDWxv7t/helvQ2HrHkLi6K3MXve509t/dU+WO9joPY3EBOZQT/Zk+0MP1qDi+MEcTu9gii55nfYeJ2t41SxEjLKghDHUllXWyqL3F9gSbWHh43j4lOkxWNg62bMyspS5A7K3O+p5eHmE36dzVbnzhYZbN1J6yZs0hYqpjUWCqwvfNlCiy6XuSRe9MHTtsR6WVRl/ZF7annfNVNcec9gjN2iLgdlQo1Yk2FrkjvPK9TOSHzelZACq+lqxOa3P0j7qRK6NrkgkAhQ2XIGu1hYZDZe6437r/CstO+dySMpItyKt3jTw5c7aW0touk+KURqcwW+vaBFr6C45Hlr37bislNxUIwj6vO7qcsWoIPNy31Y76luXLtaMzd7FeCox1FLpBhhEQi5mmurxR2OZu0bhWIyshAZWOyZlJAuRSg4DKwkLK7OCRYMUQC30ShtRY5VJazHs3AtZdqODoqZsQfnE11brblStv7OJb/Rp2iLA9sN2s2Y1nuJYNGLmxvuWV5Ezg2s7ZCMxyrre/oeIFbbilSG4JTctT/T+n+YuxUwzKEbRnRit7lVUlmuTrbS3f2htWw+T6e8iXOoaMfdkQ7eJNY6GIBTYEZtTcknOAQcxNyee/hTboDismI7RsFZL+yWK7eQBb403HVqifqXJxerk7lRRRVJ5gUUUUAFFFFABRRRQAUUUUAcX6fP9Og7oR8Xas2orQ9PP6wv+Uv8AE9IUqTJ3F+DsRBIa9wtXiYUR1gaMYqv4dqXQGmENZkaRbmwiSgBxqpurKSro3rI41U+VSQ46TD/1j6SIf26rqg/x4xsNu2um5IUUYeryagi5FxuLXHiL864peHwdcfK5LmBx6ShjG2YK2W49EkAE5Tsw7VrjS4I5Vad6zcHCjAB8zOUAAGKRmMMlhvfUxyHm435htxfwHFlkJRg0Uyi7RSWzgespBs6ftKSO+xuBxx8x4OxlW0uRH0nNsQp74h8Gb9aiw0lR9K5f5wv+WP4mqHCyV2thiZo8I9NsPLWdwstM4Jqwde4+hkq2p0pThpaYI+lAiSLnDJbSDx09+3xp+tZNWsbjlWpikBAbla/stequnls0RdTHdMW8VOaUd0Y+81iT7AB+8agx7dmrKrcEndjc+Z1t8beylPEMWgOQsAw30NhpfVrWBqq0uSainho7sSdgST49wFWOGrYMtlDZyzZdmZiHJ9oa9GGj2GU5CQTmBUsQQRcNay7eJNtBbWxiJFjlu2mdbg62zINiTzK6+NmpeZXE1je5NhoMkqPuOrkQ/aYo4PlaNx55aodJkHVZj6WdSpvazX1Nz7vI+ypMPxcyHIoVjfmSAMtjf0e/8Kr8VjZrq5DclCq24USHS5LgkIvLfavOyN5JxguFuP4tsrPi2DWVQSctgTluTp2j4W2Hh41bixgZ3yC7IpBvpm7R2bY6lu6xsKpccCQhSq2YEJp9ZgLktb0R2SSxt7b2pYOIMmdMPlbEMC7H0o8PGRnEjkd5Jypu5HIAkVTx+DMZFfp/xcq6xRx9dIoLhCR6BU2ckba5hl+tyFxpDwTCoEzhmeSQBnZxkcncAIf6MDSy8gDfXU1jGqm4Ocs13kkN3dyALSkDwsthYAWA0tTfCYVWTMFs63BAIXN9YXtpm1Fm2OngQqUlwj0oQcI+r/hDOGJtcC47Pq3vta+x2t3+YvDHhte0AQb21uNRdl8uew2Y7GrOIjBHZYnXUHkNiy7EeI5b6WBqKLESBsrKL7gg7kcx57/DlWChPYqnhPacWv2b+ZH6tlNLcNCI52WxtKhUeNwX38zbzFa6BAxDgFToCO+9xbTT0h92svx1bOnekiW8QxIP4X9tVYEeb1cjsHRniXzjDRSfWKWfwkXsv94H2EU0rn/yX47t4iDkMsqj7V0fy9FNPE99dAqkgCiiigAooooAKKKKACiiigDi/T4fSx/5f+4/rWbRq0/T8duI/sN+I/WsstS5O4uwdp6Zb0KlSKKmCUooPMJphCaoWqzBJQwGuHNX42pXA9X0alm0Ww1VeIYZJVAcbG6sCVdG9ZHGqnxFejJVTEYmwNCtcGqT5MnxUsJyHfrCqgBsoUkbjMBoW7W4AB7hVjDSUrkxGeR39ZtPLYfACrcUlPaMRew7w81MsPLWfhlplh5qVJGrNFh5aZQy1n8PNTGCasHGN0anUcv82P2Sum4ubX9xrPQPTiGW2Gl8NfwtTunfqJOpXpLplshPqqW9wJrOcYwhaKwtcjMSBqXOpOvjTnEPeFvs6+Q1PwqnjJNPCn5FqdfBLB0rK+Hn6qBWD5VO3qrrpb1Rr7PLUeIYZMSl/wCkiazI/WBQ3MMrjNm5WYDXv0qriIGKZc46oOC/hFmHWAWtyLe72VsI2FgAAABYAaAAbADkKMEpU4yDJFXaM9wzgRgkMhYHMhB1BOa6kG4jQety5+Oi/AcfRcbLHiCqZY4jAS1y/wA5d/owtvTJQba2HnWm4m/ZbwQ+8g/oKyXFOjkcmL+e9aySxlFisAQqxK3WAgkXDCUqeYtcEGkY4p9TJ+1L+DTv6ZkflA6TKZM0Eqv1IYkIwJJZwH7wbWQX5EGmuD49AqX61Lu26nQskaBiL6kA6X5HQ1k8d0YUnqusfq41aKMWXshnzMLj0rWAv/3q/wAU6NiOBMsrIitKI8qgSRr1tyqy3vbQDUHTkbVVJLlnIXqSRX/lpFmykDq3V79oG2SQR5QOZudNb7DcVrOjnEonLIsqsVB0vcgAkMCOYu2vcT3ntYiHgCyWbrGDKzkEAGzvL1ga3sI53F9rVoejuDEOIMqyMQ6spWwVCXbMTIl7Fr5RmFvG5apZKCR6f/o/A0ydqw0INhvrbkD325b+BFhTqDB51sRY/Ubmp7vI92xG3hSKgyaDISL2PosDysdhfzFP8EMlgRuNt9N9vby79qzjjbDPkcY7EbwjISAA2tx3NufYSAfeedYri4zS3Gws2p3DWA5b9lj7a23EZbag8vPbasa8JM2u2Vj7bEWPlnPuq6MaPKnNyLnyduRxPTZsNKp9jxMD921dbrlPQGL/APpm31YJT7M0a/iw+NdWrRgKKKKACiiigAooooAKKKKAOPfKCNYT4Sf7KySVsen69iI9zMPeB+lY5Kmy9xZ0/aWohVlFqCGrsQpLKkV5oiBcC48N6rLL3U5VK8TcMV9fRbvHPzHOs2doq4fEWpik96XfyLKNirDzsfcasQ8Kl5lR7bmuujqLEmIrPcd4kR2BfMRruLKe7zrR8OwP84iDdpS4BBG+/wCdqo/KTgguLQgWDQKfaHcH8q3jgq1CsmRqSivJkEuOVSpNVqKKpfm45ittnUmRRYir0GKqJcKvq/jV3DQIPq++5/GlujaTL2DmJp1hKWYemWHpMjaQ5wppzg4eshnQbtHYeDFWyn32pJha0fR3dv8AT+dNwdyJuo7GUuHTZksdiPxqFVzKUO63HuJr7GMpHK6j3869OtpAw2YAnuuDlPwK1Tn9KUvYix77GY4ji3iJi9e6i/cRv4itBgONKFUE7AD3C1fMTg1bFdpbkQMV7vSQH29r40vxvDUB9CQeKlWHxIPwrUKdszLbYbYnjKHQ63I+GtvhWb4jxMLmytuxIFgdDbuP/PdVPE4db+lJ+5+Z0qrPPEmojkdv2iqqT5gk/CiOOKbfuDk6ol4VhDK+duyouxOwUbkk+8006R4BmjjRkKsJZWtsQrnrEJ7jlex8QapcJxjyasFCp21RRZcydoMebEEAi+xF7A1rul7gSm+ww5J77DrP+DzPfXcnazeD8RHKIrxgMBut7W5G2x92m4tz3FiHiK33PiPxt+vjz3p3xLAhDGLA6vp9lGYfw/CpZ+iaSLmj7JFxa5sSBfTmDcH9KlS1HpPI8Z8wE65r3JAN9r+9RqD42FaGPHA6b6C3Mf8AP0pFgOElcoe50vrY87EHn7RzNaGHCppp2ttdzfbX6w0NMxJIm6ibkQyAkEk6eP50v4zBliuN7OD7Y308tb+ZFaAwWuSNt/Ef8/ClnHF1RLaFsv74AH3gtVEDJugOG/nmKb1FCbeu9z/B8BW/rMdCIv6y/NsRl8wqKR8XatPXDoUUUUAFFFFABRRRQAUUUUAco6dr9Ah7pR8VasOhroHTVb4UnudD8bfnXPkqfL3FXT8F+EUwgFLsOaaYY0hlaLSJVhI6+QCrkaUtjCNEr3kqwsNfWS1ZO2QYKP6aP/MH41S+VHD64eT7aH7pH+6meDH0sf2xVjp9g+swjEDWNg/sGjfAn3VXh7GR9Q6yROZwircaVVgq7HS2Uk6YcGrMWGrzAaYQilM0gghphAleIUq3GtYNNlmAVoujn1vNfzrOpWi6N7N9ofhT8HcSdT2FTEx9hfBR8KMuaI9+VgPO1/8AbVuePskdzMPYGIH4VHw9dCO4/iLfnVs1cWiCLqR5kX6aNu8MvsZL/ioq3JADyqJ07KHuKn2Ai4916o9KZm6oQREiXFN1KFd41IJmm8MkYYg+tlHOl4fKN5BHgIDiDJL/AGLSssA7447qZb8w75iP2Qh50q41ggtb6DCqirGihURciKBYKq6Ko8ABWX6QRamu4Zak/wA2ZmtyDophAb35i3sNXumchbLbd8FJ/Clv46k6LQ2t5/pVfjsd5MOCd4Sv78UAH4Gu5exjem/FX6/4Yp42+bERop7yPH6LEH8F+FXMFxAx77an3NNp8KS8JmzYyKQ6hZMi992hlc/dYD2mtfjOEo6Zk9Vj91zb95zUqTrY9Cckmoy4KeIYNEe1qJJCGHIq7t/CwHjXnhWKdzZiLgkDxANri52/UeBqnCDHDIrX7MrnvuLIfzHvqlhpTGFa/oEMLa3QqC6i+90AbzFEZ6WYlg1wa/Y2sr6ajVbZvLc/C/wpXxBryJzs6/BxY/AUzSUMA+h0sed7k+/0SP8AvSbEtdwPVZb+QUm33RV1nlmr6IpaAm1s0sh9zZf9tO6X9H4cmGiFrEoGP2n7TfFjTCgAooooAKKKKACiiigAooooA5z0ojzYWUdyg/usG/KuZqa6xxGLNFIvrRsPeprkymkZuSjA+S9AaaYQ0nhplhmpDLIseQGmENKsM1X4pKWxgwWopBX1HokrII8YQfSp9sVpcTAHRkOzKVPtFqzeB1mTzP4GtSKs6dehkPVv1L8jiLxGN2Q7oxU/6Tb8qswvTTp9geqxRcDsyqG/1DRh+B9tI4mpc1uU4pXGxtAaZ4c0lw8lNMM9KkhqG0VWo6oQtVuI0s6Wga0nRv0D9v8AIVl0Naro6Pox4ufyH5VRg7iXqewsTR+n4N+IDfnVbBpqf+bU6ZB76jTDAG9WkAi6QYswwhguYGeKNtSMqzTJGX0B9HOGt4VT4LIJ8TLiSRlBbC4W5HaWM3xUiD9qVcvPTDg7GnHSXhHzjCywq/Vs6jK5F8jKwZZLAjVSoO/Kq3RbovDhUTKTLIsYjEz2LCMAWjjA0jTsjsrYEi5udaxGNM63Zcya/vfxVm+kEWu1bMwi9LsfwjrOdcxx02vkJOxPwOOwv3C/upd01BSTD6eh1Q88xYW/+utdh+H5VI8LfC1UOlvB2nUdWLsCpOw9AkrYn7TUZVcHQ3p5KOVN8HMMLEYljJ/81MQf2UidV+Cr7DWt4ZxHsFSfqG16tzdFpDBEtgXXMW10u0bj8SPfS8cCmXKDGw0I25hdPDc1K1JeD0FPHNbtCzHz3aa2o66NT/qVgduV0T31WLWiUgaLdR/oBj/AUxw/BJjLOvVN6Ya9twL5fyq9B0VnyBctrPm1I2zEnb/mtYab4Q2M4RW7RP0VbrMLruAB+4Aht+5941FDhSzMvMm3vUp+L066LcDkgQrIADvoQRre+3kKsYLg7rMWIst77j11a/wq+HarPIy1rdcWaBRYW7q+0UVoWFFFFABRRRQAUUUUAFFFFAGNrj+KUJI6XHZcr7iRX6SorM46jeOWh2fnOGQd499XYJB3j313+il/R+Ry6h+xxfCyjvpnEw766rRWX0/ybXVv2ObRtXp28a6PRWftvkPu/g51wYXm8lJ/L860y0/op+OGhUT5cmuVnOPlGwOfDdYN4mDf6To35H2VzOOYd499fpOiuSx2ax5nBUfnjDzjvHvprhpx3j313KilvBfkauq+DkGHlHeKvxt411Cis/bfJ37v4OcoaZ8UxE0XDy2GOWW4ysI3lKhpQCQiI5va+uRgNyCAa2dFbx4dDuxWXNrVUcnXi+OUSYwxyo0OBgmkM0EKySxxYuc4iFpOqXeEBgLIR2TlUsa9Y7pLxJY8O6jEM8qLiMgwweExzYg5cOxSBmDpCRe7x23ux0rpfFMOkkTpIiujABlZQysCRcFToRVmMaDyFPJzk+GhxIkMbnESleLYglZcKCkcDR4oxzRTdVpm7GqtpoBlDWLj5Lp8WuHMWKSSMw4aAQRmK0fViBbPnKhmlL5gyE9mwAGtz0KiuUdOTcN4pj5mhM8crtHi79Y2FAjAOExBJhEmHjkjAfq1uQdwM7ZiKkixnEHWBcQJJs38mTnrMLH9FI85GKUARgAqFDEntJe9xpXVaKAM50GmxMmHEmKdzI7yDI8aRZFSaRUsoUHVApud9CN60dFFdA+WotX2igD5ai1faKACiiigAooooAKKKKACiiigAooooAKKKKA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758" name="AutoShape 6" descr="data:image/jpeg;base64,/9j/4AAQSkZJRgABAQAAAQABAAD/2wCEAAkGBxQTEhUUEhIUFBQUEhgWFRcUFBQUFBQUFBQXFxQUFRQYHCggGBolGxUVITEhJSkrLi4uFx8zODMsOCgtLisBCgoKDg0OGxAQGywkHCQsLCwsLDQsLDQsLC8sLCwsLCwsLCwtLCw0NCwsLCwsLCwsLCwsLCwvLCwsLCwsLCwsLP/AABEIAJoBRgMBIgACEQEDEQH/xAAcAAACAwEBAQEAAAAAAAAAAAAABQMEBgcCAQj/xABKEAACAQIEAgYFCQMLAgcBAAABAgMAEQQSITEFQQYTIlFhcTJSgZGhBxQjQnKiscHRYpKyFSQzNENTY3OCwvDh8TVUdIOTo9Il/8QAGQEAAwEBAQAAAAAAAAAAAAAAAAMEAgEF/8QALREAAgIBAwMDAgYDAQAAAAAAAAECEQMSITEEMkEiUWETFDNxgZGhwbHw8SP/2gAMAwEAAhEDEQA/AOp1zPpz/XH+ylv3BXSwa5v0/wD63/7afn/0rGbtGYO8Rw0yw9K4aZYc1DI9KIzgplCKXYcUwiFLYwmZaiUa1ZVajYVgC1hmr7jRcV4wwqxMmldMvkVLHV2CPSoFTWmECaUGm9iFhU8JqOXeo8TimjAKwyzXNisXV5hpuesdRb20JWYb2EWO6RzrjjAOpRFeNVWW4knR0u8kT5tcrG2UKfRNyKqRdLMW+BxBcw/+HRYxcizxkZpCjxFkmDa5QQysLdxptw3prDNiVwqxTiUhif6B0QKLkyNFK2XkPMjvp7xGDDOgXGBmizA5QZrOw9FWSI3kXfskEd40quD0ySaokyLVFuzNdIelmJcY6AmGJUhxaLGcyYoJHh2aLEo2cl1Yi+iAAH0iRUUnT/FR4dTaGN0mMUkTqJJ440hVosqtNGuIeTMrdlr2NlDEE1tYemMLTMikGAYWLELMhZw/XTPEEWNVJ3Tcd+wtU79MsEqqzYlArIXB1tkD9WzHTSz9k3tY72qsjMXiemOIwqzyrGHRsdiMOoImZhiGgjfC3DyHIhfMpRcoFxYDW6w9K8UmJ6lhFmEixNEEfrCnUZ2xatmsI89xax00veuj8WOGxS20lOHxQUAMw6vEIuptcBmVHLC9xexrI8X6R4fDYhUmLgyG6WQlSR9XN6N9Nr327xXUcLvyf8fxE7hJzEQ+BgxSmNGQr1zSKyNd2zegDfStx1lI+HcaEpyiKdOze8kTIp1AsGPPX4GmqyAUHSYsaq4lm8qnEoqvjZdKAPOBO9esSdDXnh+1e8UNDQBDgW0q6VpVw+SmqGgCF1qMtU8lLsSxG1AH3GoGUjwrx0IBCzqdxiLjyaKO3xDVXXGg6HepuByhcQwG0ifeQkqPcz+6gDT0UqPSXCWY/O8PZXyMevisrgFijHNo1lY2OtlPdXkdJMPnKmWMJ1UcglMsHVOszFY8pz5tSNDax5Em4AA3opWekWEtGfnWHtMbQnr4rSkEKRGc3b1IGl9TUPSLpHHhFLSI7AQzTdlor5YFDMArOGJIP1QQOZGlwB1RSSPpThrMZZY4AsojvNNAgZzGsll7ZsbOOy1m52sQTcn41h0cRvPEshUuEaVFcoASWCk3KgAm+2lAF+iqnDuJQzrngljlS5GaJ0kW43GZSRerdABRRRQAgBrl/TWXNjJP2cqj2It/iTXTwa5JxuTNiZm75X9wYgfhS8z2G9OvUVoRTLDCqEQpjhhUUj0YjXCrTONKX4OmsIpbNslSOocQlqux14xUdxWTlkOFNXmTSqGFFq+4vjcMbdXmaSX+6hUyyDxZV9AftNYeNdUW+DEmkfTHrU82JjiTPLIka+s7BRfuudz4Uof53MdlwieOWbEEeQ+jjP8A8lMOF8EhjbPYyS/3szGWQXt6LN6A0GigDTatqKXLMuTa2FU3FJZW/m0DFf72fNDHbvVCOsfbTsgG41qROBFwTiZHxJsT1S/Q4c6aL1YPaB/xGYfhTyaPWvcArmqnsqOtWt2VOAcK6oF3CddJYN1YtHGgJKQRDSyLc62GYksRrYWuKcJ+cBE6148sqvdMpDWuMkiMCrob6qRbQVejWpBWk3q1C2lVCTDfJ3GiBExM62ijiuBGMyx4mTEWdQuVlJlZStrEAV9h+TmERPF10pD4abDk5Yx2cRiOvZgFAAIbQAC1uVbNDcA94r2teieeZNuGLhWmyuzdbI+IIa2jzBUAAHICE6/tGs9xPCDEIY7gMpzRvYNkkAPaynddSpU+kpYHc1qukoOaU/4EVv3p/wBaR8Fw+7tte57zc6KO8k6AV26RzyeeHdGcqq0Mj4VrAssDXw+bmOpkUoFvfUBT5VN86xkVs8Ixic5MICj+ZhlOUjxWQ68u5vJMEsZLZtwu+XwUc2HN/PlpXmPipbW2l/PcbeBqd9Qk6GrG6KuB45FI2RJcsv8Acyq0M+m/0UgDEeIBHjVuWfWxzX8ifPy9tecbBFOOrmhSRTqodVKk203Fla97EUhPAXjY/NsVKmmZEm+nhy3uyFWIkUi/1XGjDTsmtfVvZHNFcmnwOMA1JAXl3/8AU7aeNe8TjlN1BsxF9bejb0rflv4Vi8BxObDl+uw8j5mADYe88S2uMxi/pRfN2sqvbJblTjBYuOQFkljmBAjbqmPWRFVPpRkZlJ1uCL+jpzpbyZEb0xZJw7iANze9iQeXosVvra21OYsWCt76d587VjODJGo7RLWYgAW07TBVCjcna25sRbStZErHU2zH0Re+UW3J7zrr7B3lutpbmNKvYmbGD1W8zlX4Frj2iqcmPUmzKyX2Y2KN5MDp7QKuvKsdtdSDrz0I+NiKq4nq3U7DuPNSNdPKsuU/dGlBVwJeJxlTcVUw/ErMGJsV1PPTnp5XqDpliZMKidUxtJLkIMfWKhyFt8wyA23110tresLiePYiwksgBhwzuuRjczkrKAc2lrX52psXqQtqjejoJioPmwhmjlCYyN1UxyHD4eNIJ1zZJJy7AtIvZVwBuBvV7C/Jv1aovzgEKuGBvFozYfGSYp7KG0VjIVA5Ac6TcM6RY6CBYzOGf51iElknikPzYK8phVyX0WSy5SdFUWF7g1dxvHsZLDiGfqssRwQCRxzDO2I6hpGWXOrZAWewtta+xB7bOUT8W+TmaaKSJMYqRSPiGKGFyoOIn61SMkq3Kjs2bMvPLen3S7okcYVImEeXCYnD6pmucUiLn3Ho5L2535VmsV0zxy9fZELImNJiEEobDDDX+bO8ha0gksvIXzdnY1oukHFcVh8DHKHhaZnTMzRsiBHOZsq5yAwXQZ2AJ56gUALeKdAJpBMqYtUWeR2dTE5Vlkw0UFiUlRrjqibXynNqptUuF6DzxCRYsTEolijDu+FEsyyxYZYFeJ2ksF7CtlZTa7AHWl0fTbFXVSpUyfMDGHw7xuyYiUpimK5mC2Fuel+dxVKDp3jzGzxrHiCIZmZUw8v83aPFrFGzkMesvGXfKACcmldA2PQzo0+DM7SzCVp3RyQsi2KRLHvJJIzE5QblvcLAaYVz3hnSDGzTQxGXDskhxJaWOJ2DRw9QUXVgEciR1JBYaDncBTwzpbjUiw4WNR9BhWjiMU8j4tp5SuIVJWfsdWuuuYjc6UHDrNFZ7odjp50kknZbdfNHGixlCqwzyIGZixzFlCHYbc70UHTy8gUFjsoJPkBc1x13uSTuTc+ZrpXSzE5MLIRu1kH+ogH7t65kG1pGZ70UdOvJZjq7C1KJs+hjYXF7ow7L7fWGqnTfUanTmI8JiVnZg11K6CNjqO+QgaNrcAi47PeTZDjasrUvUkanh+PjY2WRGPcHUn3A08w71jZcdCsaifLrspUsxZN8igXJB5gaVZ4VjsQ/0cY6tbZklxHblZCdhEp1y3tmZr+jcE3rLhatDJXFtPxsbcTBQWYhVA1LEADzJ2pceN9bphIXn/xDeLD+fXMO2PsK29QYTgcRIectiXU3DT2YKb3BSIARofEKD40+VqxUV8mPU/gR/wAjSyG+JnOU/wBlh7wx27mkv1j/ALyg+rTrh2CjhTJFGka+qihRfv03Ne69A2otvY7pI5zrX2OSquMlsagjxFcNaRkTUkVUllq1C1cBovxmvdRRmpCa6hTG+FPYXyqZar4P0F8qsLXox4R50uRH0lXXweJh7YyCo++3upBJiRCiG1/SYch1hAVb+WY+/wAL1q+kMV41b1ZFt457x2P7/wAKQYaBWBSQAg+GxtYMO46nWuzi5RpBF0ytgsO0gLubsdz+nlpTGHBgBhtm3+0De47tb/Ck5nbDylOVxY+f5Hb3U/weMVxe1uR8K85Y/wBypyB4eyO8D47fkKp8SiLISps6uWXc63uR363sbd/Km+TW3hVPEIVA8j/Cb+3Qe+tStHBdwtIpLHZi2bKXa6ujENY3vowIPI695qvxbhME5czRqWQ9iQ5klQOo0WUEMN+R7t69cHcdfMNLqVIP1u2tmtpscinTmT301MKt1iFPSN2zWIkzXsfZawv6ooc2FGM4Vw6eEloZlkVAWAxSk3zLclcQmouo1Zg5sT36sl6U9WD85hlgLa57GaC2g/pYwSgHe6pztzowzGXOEsVeUg2FrRrYDUd6hT+leuP4zskJpk7OmhTuuOYNt+fvszXuaxYtToqTcd63KUZWF+yykMvaGXQg2IJY+6oMLx9LhWzsQVzdXHJKR2GDhurU5TZQbHk1Y7GJGGLhBFKWUZo2MbXJHbBX0hbXK1wLA67Va4fMYUsJMy5CqBoysub6QWZlOV9W1Nhub2rmz3L/AKE3UUvj/Vz/AEblekMPVPKZLqthoCWztHFljEdsxcltFtc3pIuEllkgWRQhmxg+jBv1UdwXRmvZnyoxNtLmwuBcpsHDkInkAEsTKiKCSkcTWjKg/WYKzHPvfQaGx2XRx+sxcLchM7fvQz2/AVRCXg87PjStrj+vB0gUUUU4lCiiigD4arcNwEcEYjiQIgLEKLkAuxZjr3sxPtq1RQAUUUUAFFFFAHL/AJQZ7Qxr60l/Yqn/APQrBKa13yiP2oR3K595Uf7ayC1LlfqLOnXpJ1NVIoleKMMDmUCxBs6sBYkMNje/nUuaow2Qk5SUOpyi5U8+yNSDvpc3v31hX4HrSnclaLEWJ6ojrczKBcvYZVPrOoAsOea1hrtT7DTgzRkG4MMuoNxq8NtfYaRR4xbgqSx2soJPePLzOmteRgZk7WH+jeVu0lx1aILn0rdhyeagi7nQ2BHFH9BufK5tPlUtvbx/PPudCw8tX43rMcK4mshKkFJFF2jewcD1hbRl/aFx7binsMlKaa5OLfdDAGvpqFXr0z1w0kIOMY2z2qOCe9LekMn84I/ZU++/5g1JhpKKGJD6CSmeHNJMLJTSB64ZkNIzUl6rxNUoNaJ2OOHPdB4Ej43/ADq2tK+DyekPEH8j+VNFq7G7ijz8iqTKHSJ/o1HrTR/dcOf4Le2lGMTKQR5fCmXST+w/9SL+XVS/9KrcSXSmmBLxxbmOT1laNvMAul/DsuL+K+2PhM9zYbH8r715x0hKEDWxv7t/helvQ2HrHkLi6K3MXve509t/dU+WO9joPY3EBOZQT/Zk+0MP1qDi+MEcTu9gii55nfYeJ2t41SxEjLKghDHUllXWyqL3F9gSbWHh43j4lOkxWNg62bMyspS5A7K3O+p5eHmE36dzVbnzhYZbN1J6yZs0hYqpjUWCqwvfNlCiy6XuSRe9MHTtsR6WVRl/ZF7annfNVNcec9gjN2iLgdlQo1Yk2FrkjvPK9TOSHzelZACq+lqxOa3P0j7qRK6NrkgkAhQ2XIGu1hYZDZe6437r/CstO+dySMpItyKt3jTw5c7aW0touk+KURqcwW+vaBFr6C45Hlr37bislNxUIwj6vO7qcsWoIPNy31Y76luXLtaMzd7FeCox1FLpBhhEQi5mmurxR2OZu0bhWIyshAZWOyZlJAuRSg4DKwkLK7OCRYMUQC30ShtRY5VJazHs3AtZdqODoqZsQfnE11brblStv7OJb/Rp2iLA9sN2s2Y1nuJYNGLmxvuWV5Ezg2s7ZCMxyrre/oeIFbbilSG4JTctT/T+n+YuxUwzKEbRnRit7lVUlmuTrbS3f2htWw+T6e8iXOoaMfdkQ7eJNY6GIBTYEZtTcknOAQcxNyee/hTboDismI7RsFZL+yWK7eQBb403HVqifqXJxerk7lRRRVJ5gUUUUAFFFFABRRRQAUUUUAcX6fP9Og7oR8Xas2orQ9PP6wv+Uv8AE9IUqTJ3F+DsRBIa9wtXiYUR1gaMYqv4dqXQGmENZkaRbmwiSgBxqpurKSro3rI41U+VSQ46TD/1j6SIf26rqg/x4xsNu2um5IUUYeryagi5FxuLXHiL864peHwdcfK5LmBx6ShjG2YK2W49EkAE5Tsw7VrjS4I5Vad6zcHCjAB8zOUAAGKRmMMlhvfUxyHm435htxfwHFlkJRg0Uyi7RSWzgespBs6ftKSO+xuBxx8x4OxlW0uRH0nNsQp74h8Gb9aiw0lR9K5f5wv+WP4mqHCyV2thiZo8I9NsPLWdwstM4Jqwde4+hkq2p0pThpaYI+lAiSLnDJbSDx09+3xp+tZNWsbjlWpikBAbla/stequnls0RdTHdMW8VOaUd0Y+81iT7AB+8agx7dmrKrcEndjc+Z1t8beylPEMWgOQsAw30NhpfVrWBqq0uSainho7sSdgST49wFWOGrYMtlDZyzZdmZiHJ9oa9GGj2GU5CQTmBUsQQRcNay7eJNtBbWxiJFjlu2mdbg62zINiTzK6+NmpeZXE1je5NhoMkqPuOrkQ/aYo4PlaNx55aodJkHVZj6WdSpvazX1Nz7vI+ypMPxcyHIoVjfmSAMtjf0e/8Kr8VjZrq5DclCq24USHS5LgkIvLfavOyN5JxguFuP4tsrPi2DWVQSctgTluTp2j4W2Hh41bixgZ3yC7IpBvpm7R2bY6lu6xsKpccCQhSq2YEJp9ZgLktb0R2SSxt7b2pYOIMmdMPlbEMC7H0o8PGRnEjkd5Jypu5HIAkVTx+DMZFfp/xcq6xRx9dIoLhCR6BU2ckba5hl+tyFxpDwTCoEzhmeSQBnZxkcncAIf6MDSy8gDfXU1jGqm4Ocs13kkN3dyALSkDwsthYAWA0tTfCYVWTMFs63BAIXN9YXtpm1Fm2OngQqUlwj0oQcI+r/hDOGJtcC47Pq3vta+x2t3+YvDHhte0AQb21uNRdl8uew2Y7GrOIjBHZYnXUHkNiy7EeI5b6WBqKLESBsrKL7gg7kcx57/DlWChPYqnhPacWv2b+ZH6tlNLcNCI52WxtKhUeNwX38zbzFa6BAxDgFToCO+9xbTT0h92svx1bOnekiW8QxIP4X9tVYEeb1cjsHRniXzjDRSfWKWfwkXsv94H2EU0rn/yX47t4iDkMsqj7V0fy9FNPE99dAqkgCiiigAooooAKKKKACiiigDi/T4fSx/5f+4/rWbRq0/T8duI/sN+I/WsstS5O4uwdp6Zb0KlSKKmCUooPMJphCaoWqzBJQwGuHNX42pXA9X0alm0Ww1VeIYZJVAcbG6sCVdG9ZHGqnxFejJVTEYmwNCtcGqT5MnxUsJyHfrCqgBsoUkbjMBoW7W4AB7hVjDSUrkxGeR39ZtPLYfACrcUlPaMRew7w81MsPLWfhlplh5qVJGrNFh5aZQy1n8PNTGCasHGN0anUcv82P2Sum4ubX9xrPQPTiGW2Gl8NfwtTunfqJOpXpLplshPqqW9wJrOcYwhaKwtcjMSBqXOpOvjTnEPeFvs6+Q1PwqnjJNPCn5FqdfBLB0rK+Hn6qBWD5VO3qrrpb1Rr7PLUeIYZMSl/wCkiazI/WBQ3MMrjNm5WYDXv0qriIGKZc46oOC/hFmHWAWtyLe72VsI2FgAAABYAaAAbADkKMEpU4yDJFXaM9wzgRgkMhYHMhB1BOa6kG4jQety5+Oi/AcfRcbLHiCqZY4jAS1y/wA5d/owtvTJQba2HnWm4m/ZbwQ+8g/oKyXFOjkcmL+e9aySxlFisAQqxK3WAgkXDCUqeYtcEGkY4p9TJ+1L+DTv6ZkflA6TKZM0Eqv1IYkIwJJZwH7wbWQX5EGmuD49AqX61Lu26nQskaBiL6kA6X5HQ1k8d0YUnqusfq41aKMWXshnzMLj0rWAv/3q/wAU6NiOBMsrIitKI8qgSRr1tyqy3vbQDUHTkbVVJLlnIXqSRX/lpFmykDq3V79oG2SQR5QOZudNb7DcVrOjnEonLIsqsVB0vcgAkMCOYu2vcT3ntYiHgCyWbrGDKzkEAGzvL1ga3sI53F9rVoejuDEOIMqyMQ6spWwVCXbMTIl7Fr5RmFvG5apZKCR6f/o/A0ydqw0INhvrbkD325b+BFhTqDB51sRY/Ubmp7vI92xG3hSKgyaDISL2PosDysdhfzFP8EMlgRuNt9N9vby79qzjjbDPkcY7EbwjISAA2tx3NufYSAfeedYri4zS3Gws2p3DWA5b9lj7a23EZbag8vPbasa8JM2u2Vj7bEWPlnPuq6MaPKnNyLnyduRxPTZsNKp9jxMD921dbrlPQGL/APpm31YJT7M0a/iw+NdWrRgKKKKACiiigAooooAKKKKAOPfKCNYT4Sf7KySVsen69iI9zMPeB+lY5Kmy9xZ0/aWohVlFqCGrsQpLKkV5oiBcC48N6rLL3U5VK8TcMV9fRbvHPzHOs2doq4fEWpik96XfyLKNirDzsfcasQ8Kl5lR7bmuujqLEmIrPcd4kR2BfMRruLKe7zrR8OwP84iDdpS4BBG+/wCdqo/KTgguLQgWDQKfaHcH8q3jgq1CsmRqSivJkEuOVSpNVqKKpfm45ittnUmRRYir0GKqJcKvq/jV3DQIPq++5/GlujaTL2DmJp1hKWYemWHpMjaQ5wppzg4eshnQbtHYeDFWyn32pJha0fR3dv8AT+dNwdyJuo7GUuHTZksdiPxqFVzKUO63HuJr7GMpHK6j3869OtpAw2YAnuuDlPwK1Tn9KUvYix77GY4ji3iJi9e6i/cRv4itBgONKFUE7AD3C1fMTg1bFdpbkQMV7vSQH29r40vxvDUB9CQeKlWHxIPwrUKdszLbYbYnjKHQ63I+GtvhWb4jxMLmytuxIFgdDbuP/PdVPE4db+lJ+5+Z0qrPPEmojkdv2iqqT5gk/CiOOKbfuDk6ol4VhDK+duyouxOwUbkk+8006R4BmjjRkKsJZWtsQrnrEJ7jlex8QapcJxjyasFCp21RRZcydoMebEEAi+xF7A1rul7gSm+ww5J77DrP+DzPfXcnazeD8RHKIrxgMBut7W5G2x92m4tz3FiHiK33PiPxt+vjz3p3xLAhDGLA6vp9lGYfw/CpZ+iaSLmj7JFxa5sSBfTmDcH9KlS1HpPI8Z8wE65r3JAN9r+9RqD42FaGPHA6b6C3Mf8AP0pFgOElcoe50vrY87EHn7RzNaGHCppp2ttdzfbX6w0NMxJIm6ibkQyAkEk6eP50v4zBliuN7OD7Y308tb+ZFaAwWuSNt/Ef8/ClnHF1RLaFsv74AH3gtVEDJugOG/nmKb1FCbeu9z/B8BW/rMdCIv6y/NsRl8wqKR8XatPXDoUUUUAFFFFABRRRQAUUUUAco6dr9Ah7pR8VasOhroHTVb4UnudD8bfnXPkqfL3FXT8F+EUwgFLsOaaYY0hlaLSJVhI6+QCrkaUtjCNEr3kqwsNfWS1ZO2QYKP6aP/MH41S+VHD64eT7aH7pH+6meDH0sf2xVjp9g+swjEDWNg/sGjfAn3VXh7GR9Q6yROZwircaVVgq7HS2Uk6YcGrMWGrzAaYQilM0gghphAleIUq3GtYNNlmAVoujn1vNfzrOpWi6N7N9ofhT8HcSdT2FTEx9hfBR8KMuaI9+VgPO1/8AbVuePskdzMPYGIH4VHw9dCO4/iLfnVs1cWiCLqR5kX6aNu8MvsZL/ioq3JADyqJ07KHuKn2Ai4916o9KZm6oQREiXFN1KFd41IJmm8MkYYg+tlHOl4fKN5BHgIDiDJL/AGLSssA7447qZb8w75iP2Qh50q41ggtb6DCqirGihURciKBYKq6Ko8ABWX6QRamu4Zak/wA2ZmtyDophAb35i3sNXumchbLbd8FJ/Clv46k6LQ2t5/pVfjsd5MOCd4Sv78UAH4Gu5exjem/FX6/4Yp42+bERop7yPH6LEH8F+FXMFxAx77an3NNp8KS8JmzYyKQ6hZMi992hlc/dYD2mtfjOEo6Zk9Vj91zb95zUqTrY9Cckmoy4KeIYNEe1qJJCGHIq7t/CwHjXnhWKdzZiLgkDxANri52/UeBqnCDHDIrX7MrnvuLIfzHvqlhpTGFa/oEMLa3QqC6i+90AbzFEZ6WYlg1wa/Y2sr6ajVbZvLc/C/wpXxBryJzs6/BxY/AUzSUMA+h0sed7k+/0SP8AvSbEtdwPVZb+QUm33RV1nlmr6IpaAm1s0sh9zZf9tO6X9H4cmGiFrEoGP2n7TfFjTCgAooooAKKKKACiiigAooooA5z0ojzYWUdyg/usG/KuZqa6xxGLNFIvrRsPeprkymkZuSjA+S9AaaYQ0nhplhmpDLIseQGmENKsM1X4pKWxgwWopBX1HokrII8YQfSp9sVpcTAHRkOzKVPtFqzeB1mTzP4GtSKs6dehkPVv1L8jiLxGN2Q7oxU/6Tb8qswvTTp9geqxRcDsyqG/1DRh+B9tI4mpc1uU4pXGxtAaZ4c0lw8lNMM9KkhqG0VWo6oQtVuI0s6Wga0nRv0D9v8AIVl0Naro6Pox4ufyH5VRg7iXqewsTR+n4N+IDfnVbBpqf+bU6ZB76jTDAG9WkAi6QYswwhguYGeKNtSMqzTJGX0B9HOGt4VT4LIJ8TLiSRlBbC4W5HaWM3xUiD9qVcvPTDg7GnHSXhHzjCywq/Vs6jK5F8jKwZZLAjVSoO/Kq3RbovDhUTKTLIsYjEz2LCMAWjjA0jTsjsrYEi5udaxGNM63Zcya/vfxVm+kEWu1bMwi9LsfwjrOdcxx02vkJOxPwOOwv3C/upd01BSTD6eh1Q88xYW/+utdh+H5VI8LfC1UOlvB2nUdWLsCpOw9AkrYn7TUZVcHQ3p5KOVN8HMMLEYljJ/81MQf2UidV+Cr7DWt4ZxHsFSfqG16tzdFpDBEtgXXMW10u0bj8SPfS8cCmXKDGw0I25hdPDc1K1JeD0FPHNbtCzHz3aa2o66NT/qVgduV0T31WLWiUgaLdR/oBj/AUxw/BJjLOvVN6Ya9twL5fyq9B0VnyBctrPm1I2zEnb/mtYab4Q2M4RW7RP0VbrMLruAB+4Aht+5941FDhSzMvMm3vUp+L066LcDkgQrIADvoQRre+3kKsYLg7rMWIst77j11a/wq+HarPIy1rdcWaBRYW7q+0UVoWFFFFABRRRQAUUUUAFFFFAGNrj+KUJI6XHZcr7iRX6SorM46jeOWh2fnOGQd499XYJB3j313+il/R+Ry6h+xxfCyjvpnEw766rRWX0/ybXVv2ObRtXp28a6PRWftvkPu/g51wYXm8lJ/L860y0/op+OGhUT5cmuVnOPlGwOfDdYN4mDf6To35H2VzOOYd499fpOiuSx2ax5nBUfnjDzjvHvprhpx3j313KilvBfkauq+DkGHlHeKvxt411Cis/bfJ37v4OcoaZ8UxE0XDy2GOWW4ysI3lKhpQCQiI5va+uRgNyCAa2dFbx4dDuxWXNrVUcnXi+OUSYwxyo0OBgmkM0EKySxxYuc4iFpOqXeEBgLIR2TlUsa9Y7pLxJY8O6jEM8qLiMgwweExzYg5cOxSBmDpCRe7x23ux0rpfFMOkkTpIiujABlZQysCRcFToRVmMaDyFPJzk+GhxIkMbnESleLYglZcKCkcDR4oxzRTdVpm7GqtpoBlDWLj5Lp8WuHMWKSSMw4aAQRmK0fViBbPnKhmlL5gyE9mwAGtz0KiuUdOTcN4pj5mhM8crtHi79Y2FAjAOExBJhEmHjkjAfq1uQdwM7ZiKkixnEHWBcQJJs38mTnrMLH9FI85GKUARgAqFDEntJe9xpXVaKAM50GmxMmHEmKdzI7yDI8aRZFSaRUsoUHVApud9CN60dFFdA+WotX2igD5ai1faKACiiigAooooAKKKKACiiigAooooAKKKKA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760" name="AutoShape 8" descr="data:image/jpeg;base64,/9j/4AAQSkZJRgABAQAAAQABAAD/2wCEAAkGBxQTEhUUExQWFBQXGBUVFxgYFBcXGBQUGBwcFxUXFxUYHCggGBwlHBcXITEhJSksLi4uFx8zODMsNygtLisBCgoKDg0OGhAQGywkICYtLCwsLCwsLCwsLCwsLCwsLCwsLCwsLCwsLCwsLCwsLCwsLCwsLCwsLCwsLCwsLCwsK//AABEIALYBFAMBIgACEQEDEQH/xAAbAAABBQEBAAAAAAAAAAAAAAAFAAEDBAYCB//EAEcQAAEDAQUCCAsGBAYCAwAAAAEAAhEDBAUSITFBUQYiYXGBkZLREzIzQlJTcqGxssEUI3PS4fBiY4LxBxUWQ5PCg6IkNMP/xAAZAQADAQEBAAAAAAAAAAAAAAABAgMABAX/xAAqEQACAgEDAwQCAgMBAAAAAAAAAQIRAxIhMSIyQQQTUYEzYXGxI0KRFP/aAAwDAQACEQMRAD8A9Guiys8FT4jPEZ5rdw5EUZZKfq2dhvch9zn7qn7DPlCKsKA7O2WOn6tnYb3KUWKn6tnYb3JUypmlEVkX2Gn6tnYb3JfYafq2dhvcrAKSwCD7DT9WzsN7k32Gn6tnYb3KwksYr/Yafq2dhvcl9ip+rZ2G9ynTysYr/Yafq2dhvcl9hp+rZ2G9ysSorTXDG4isY4+w0/Vs7De5N9jperZ2G9yHVb5GxVze8pdSHUGGfsdL1bOw3uXJstL1bOw3uQpl4SpxaltRtBcdZ6fq2dhvco3U6fq2dhvcqrrQq9a1Qg5BUC/hp+rZ2G9y5w0/Vs7De5DKlocNWkcsdyanaDE/uEvuIb2wqGU/Vs7De5SNpU/Vs7De5CaNoJJ5APfPcrH2ghNqFcQmLPS9WzsNTGzUvVs7De5UBa+dR1LdC2o2gKfZ6Xq2dhvcl9nperZ2GoMbxUbr1hbWbQHxZKXq2dhvcqlGx0/tFT7tnkqPmN9KtyIR/nUbVxZL6+/qH+XRHU6r3ra0D22af7DT9WzsN7k/2Gn6tnYb3KpQvVpRCm+QCNqZOxWqIvsNP1bOw3uTfYafq2dhvcrKSICv9hperZ2G9yX2Gl6tnYb3KdOsYwvDKysFZsMYPux5o9JySm4aeXb+GPmcmWMXLnP3VP2GfAIrTKFXP5Kn7DPgEWpoFCwxymYVEwqZpRFOgU8ppTrCilKUkpWMKUpSlMSsYUrGcLb5+8FJujPG9o7OgfVai9raKNJ9Q+aMuV2jR1kLywPLnYnZkmSd5KnkfgtijbsI0rSSrlJxVKzN/fcjlku9+paGje459QUbXksxUpVptRL7O4f7lPsn8yiL6g81jxtwOg9k96KmhdLZOXqCuZEEdaVK1tcSM2v9F2R7j0KO2ZxhcAQdCTB5DGaLe1gS3K7mgZCe0Y+Kkog4RLu+JyzVe0YyM2MnWWk5xnoRBVh1kqOAc5wOWTYgFSf8FPHJdutk+E5Az/upLY2IK6uJpBqAiOKzl9NK3tJwxlp057V1xVxRzN9RUGiiqg7k5cczAJy1McmgUzmGc4GWgnrSuP6GUv2DaryFRtFYhEbZVAyGu4ZnqVKpd9V2wNG9xj3KclRSLBVe1kKpRtx8K/PzafxetA3g1iGdUDmH6ofX4KVRVeKbmvhlI+iczU7kltcjWiSjeZ3rY8E71xh1M6t4w5Rt9/xXnVSk+mcL2lp3EK9dN4GlVZUHmkTyt2jqlGE6YJRtHrUpSuKdQOAIzBEjmXa6jkFKdNKdYxi+Gnl2/hj5nJk/DTy7fwx8zkyxi5c3kqfsM+UIvTQW6qrW0qUkCWsAnacIyRmm4ZZjPIZ6nM5dAJ6CgULLFM0KKmFM1EUcJ0wSa4GYOhg8h3LCjpFJIrGGTJ4UNrrtpsc9xhrQSTyImMnw+tw4lAHXju5tGj4noCzl3WU1HBrRmd+gA2lQ2+2GtVdUdq46bhoB1K7c1qDHneQIPNquPJLydsIUqNfd92spDLN21x16NyuupghA2XwNoVpl8NO1S1xA4SJqllbzIVbqZacsjqCEZZaWuUN4UAWpZJVsGLae4KtlUVaDauXhGGRvka9CH2O+6RqvyJpugPBb4jgAOrLVGrjoA03iNXEcyyN62B1lr+EAlpycNZb3o3sPFJtoP1qzG1BniokSC0yMW5x1965/zF73GAGN8yR42/o0VOy4amAMaMTnAB0RxdZLhuARS8r7otJpuYXxuE6akbd+aHHLM14oIXBaA+XRGTQc9o8ID8ErxqEMDhvmOQEJuDlJkEsJLHCm5v8ACD4QQErVaGNERqSJ3xuXfB9COOS62Uq1UGA3LM4t0Z7dmxQ3vb2gYGGfSdr79q7vJwBfI14wy2EAR1z1oFTdj4x8XQcru4fRJJ0rspCNuqC1KuylLsOI6gnYOUa8qGPtD6hxF5J2AqdtEBhnXed/Ou6Nk0IyK5Jzcmehjxxgiu2rBzyPu61ZsFrc2s8yXDBSkE561MwU1YDRyGsfhqvw+hTynlqaFBSoMoqSpo1L3UrSMLxPzDlBWUvW7HUH4SZac2uG0fQqy23g8ZuThqPqub3vMVGBrvGn9nmT60/5ISxOPHBs+BduFSzhpPGpnCebVp6suhaBeYcFL18BWGI8R3FdybndB+q9OC7McrRw5Y1IeE6ZOnJmL4aeXb+GPmcmT8NPLt/DHzOTLGJrvszX0aQdoGtPThj6qUcHmHVx27AIkOblAyEOOkdKe5vJU/YZ8oRamgUBLrqotcGGoWu1JwiYAZ5xHF8QZ7nEJjcTHMwMrgktJDeKQR94AYBkt+9dvmBnqiFpullQlzsQMRIdGyFLd90MpGWl20kEiC4+dprGW7kWFBb7joOPlxLg9gwuaILsYIpgGGgeEPFz0ClF2UC7E2s1o4tTDxR4NoLXDADnSmACYzBjJWKPBtjXAh78Iji8WDDmuA0yA8G3IQuv9NUcAZDobEHEJkCmAdM48EzqRAXLusbGUGU2GWBoAc0wXfxS3aTmSN67+wN9Kp/zVPzLuxWRtJgY3QTrEkklxJgAakqcrAKhsDfSqf8ANU/MsXw5rgFtBrn5DE/715z80Znp6Qt1VeGgkmAASeQDMryW22k1ar6h8508w2DoGSnllSorijbshoWQb3dt3ergsAI1eNxxuyO/VKztRGjTUOToZVsVME4Xl4cNfvH9B10Kuvugatc//kf3ri32YhoqDVmvK3b1a9atWW15fvNc840yqdqweWGmfGfH4j+9G7KGvb4z5/Ff+ZULwGIFU7ptmAkE5JE2FxTReu6uyjVLKjntDjIPhHgTymURv+nTcwyRvGY1Qu2VG1BORWRtlSoajGNcZc/CJzAHemjJy6TaFyGbEA2qaUkDJ7SDBadDHv8AetZdNiosadpceM4wSTunZzLO2bg64GXPJcdTyfRGbip2ZhfRpu4xONwIdG7izkRzLLd7AnwFbpsYpvqNDiW/dEfwgl+Q6fiu7ws7Swg7Cehc3dZsFSsJMEUYkkxm8ZLm9XU8LmPOTtgkknXQcy74/jRxPeZnr1ZmGAnjENmfN5OgoLfNa1B1NtlZSdTYfvA8w50RkzMAZTrtjYjF8WbAAGyMQBBGwDLLlQZlNweQSTlMrnnPwjuw4rWpl2z3pTrSxsh48em8YXs52nUcokHYUWbRwtyPd+iGvudlUDwgOJubHtJa9p3teMx8CobTaq9ARVmvTH+6xv3jR/NpN8b2mD+nap1ZVumS2yvoIJJyDdpjcdIjeqD7M+XPhuYa3J5kYS47WiZxcnOrtMtqNZVpObUEGIdkWmJhw5QD0KK0Wkxkx3SWwecykY6YOrVARIycMs94ygoc20YjOhmCN28QpbQ0mc+NJcNxO0dAgdCHWg+cNuR+hTRW4zjtuGWL0fgXeXhaOBx41PL+jze7oXmVmfIB5AtHwStng7S3OA/iHp098LoxyqR52SNqj0xOuU66jjMZw08u38MfM5Mn4aeXb+GPmcmWMW7m8lT9hnyhF2IRcvkqfsM+ARamgULNOVM0KGmVQN+NaTiaQyajQ7UudSJDwGDPVroiTxdAiKGAnQh3COgA4lx4pIPFORGIOHQWOHRyiemcIaOLCS4OLi0AtOfGDQ7LYSRHTuKwAqmKhsVrbVY2oycLhLSWlpI2GDmpisABcMrXgsr41fDB06/+oK85pBa3/EO0Z0qftPPuaP8AsstRC58juR1Yl0l2zMzRezUkOs7wNTpryc+5GbJoN2X75UIhkK3CKT/Zd8I+JVCwXe4tBz0GxXbVTNSoGYcTWDE5mKHOmQC0bcMb9Vcuu1hpDHHE104HEQctWu3OC2XC2lIEMtWihUsBhZe/7E9ubZC9MqtEILe9ma5pB2/vIbVyyjp3LQyWZC5rI40Q4vcC6TlGQmM5GZVe8rFgbiaH1HNOLFkA0jXOMzE5LUXbdzbOwC0OAzJZTGbiDmA6NNuX9lNbryxMwMphrOXLLm2LPIv9EHU7IeD15+Golz8y3KRq4bJVu76mKo9rqRaMOVQuBkT4py4vNKzd0sfZ3udIe1xksAiOYk5+5Grqq1Kr3Ox/dwQaeEDDuO8LSjT4M6e6D1ipva6oHOkAUcJ24cTtd6gvit4OHluIaTOh51UslqLXVmudIAogE7Gy5CL4t5quhrh4NhOfpnfyrrc0saI48Lnko4q2gul56joN2WxSWSy556nb9FxZm4jBGW5aCyWWBnpsKjGNnfOSiqIfskNgk9x2f3Q4Uzt/fcUbtT8Ig7cgeffyIZUOEZZj96b0ZIjDcB266OMalF3gKhzLmiWvP82no72sncqoVrwcwhtob4JxyDwZpPOzC/zSfRdHStE+tuz/AHoUOt1UEFsBzSDiaRIDdpg6jkU6vkulXABtBzI2gyCh7nSSNhB69q6vKwOojHQdNPZTecv/ABu1ZzGRzKrZ7c15jNrxmWOEOGw5bRyjJHTQ6mpBC6XyyNrSQegorTeQQRqII59iD2NkOcdhMab9PePeirCVSS4Zwvlo9eu+0eEpsf6TQekhWQs/wKtGKzAeg5zf+w9xWgXWnas4ZKm0Yzhp5dv4Y+ZyZLhp5dv4Y+ZySIpauXyVP2GfKEXpFB7m8lT9hnyhGKZQKFWrfAY9zCw5ECcTQIIZBMkYc6gHQqb72oOLXizh5cXSSKePCKb3udhJkZMjOJB2o0+pDXHDigEwNXQJgc6HNvKs4VnCk0YKRczxz4Spx4E4QS2GgaTJOyFhSF16WZ73NFAPdiz4tPjZVSTLj/LqD+rlK5o3xZi5o8BBxw0hrTlia1ruQmWGNRAO5StvqoC4CzS4EicUA4WvJJhhInwYgbcYUovkgw+hDsTQIlwJcaYlrsA0bUk+w4bJRAEbutbXUGVGsLGFoLW4ZIYfFhrJ2RkF2be3dU/4av5UrstDqlJj3M8GXAOwyThB0Bloz3iFZJWAeZcN7aHWqONxWNHiPG92hbyoVStAjIOnZxH6nTZvV/hZUm2VuQgdTQorsg1KYOkz1CfjHUuSbq2dsFsjY3YWNpBjQdBM03NLidSS4CULeX06rmMaMJhwkmGk6wI05MkXpuQ/hQYYypmC0wSN3L0qGp1aMuaZDXs8cbGfCjR2kfwx6PJ9VTfeLajsJ4lU5PG6oBLKjeeEMqXk5wMnTU8ilpcGqri2riDHghzQSSSNcLogCemFf02WXD3Rs+JVd7hqxX06o1oAl/ix/GNR+9ie8708CcDTirec7XBOxneq12Wd1BlWsW/fPcWMaCDBA45EfvJR2G7hgNV0vLgXae9cuRXNrwh4U1bBF+2hrWEvkuOYM8ad6rXRf5Ih+e4+d+q4uqK1qJqZwHFoOmIERlyCUVvK66Tx4oY7e0R1gZFXhHStgykrpnT7QHCQZ/e0KKw2rBWBDoJGADIB87CToRs6Vna9R1Iw7PZOip1ry2iZBBEuJgjMFPzsbTRpbztVRj3sdl4VokE6BruL8fepLI3IbeT6odeN8UrQaVQGKhBa9p1DssxvEhW7vtGfTnyFTd8M68NadjUXfSB5t+48qMsrYcj17D3FC7tbizGR3bCigcIgjnafoqxObK7ZUtNbXKRtB1HMgNotJExpu/TYiN5GPF7JyI9koNaXh28Hqd+qlke5bEtiGtbYz0Q/7WAeNqc/aOwKvaXZ7SNv6hVqxBJJz3Z6JY7blZpvgv1KBqEg5k5xu5l1ZOCzXwKwnOQQSC3dhIzB5Qp7j4oxH36hGrBVlznaxl3/AEV8cdzz82RvjgDXNdloFWvTqPY+hh4mX3uWhcQAJAmd+SiaCMjqMj0LS2Dy8nQgt60CtzcNR45U+StNEYNuRrf8PquVVvK13XI+i2Kwn+H74q1BvYD1H9Vu1TH2onl7jGcNPLt/DHzOTJ+Gnl2/hj5nJk5Ms3L5Kn7DPlCMU0GubyVP2GfKEZpIFCxTKnaVAwKZqIrJAU6YJ1hRLkrpcuKxjyK/qk2qt+I/4x9E1n2QYIzB5VUtNXHUe70nOPWZVizLke53LZBO6b4IcWunlB2b1radRlWmWmHAiCORed2luGti9JoPSMj7oRyyh4aHNXP2Oiko6lZSvK630J4pczEDIEkNmcxrotbTtTXNLmkFonTk15lBYr3GA4402qGzCWvdoKhED+EgNB6Z+CpjlpTr+Sc7fI1+EtbhGRZTbJGoNQ/eOHRKJ+AaaAa3JuGOfJV7b5ar/R1QqNgtgpsbRc445gYvFI2QeZJGPQgLfYyFss5oVt0GWlGmWxtRsjXaNrTtCIcILnFSHNMuHvWOr2ZwOEtz5kYTrZlaUhr4c1xImYief+30QQWQ66Dei1RobyndsCGWutOp92nMrRTYG0iiyoQ8ACcJJkblqrDWBgj+/OsrZanGdzFXrstWED38iplTkr+BvTTUW4/J6Vc9ogDaNo2jmRx1Zjxnn7nBYK7r0AiTzOH1CNtvAHWB/ENP0UlKis8duye8JmPHG4+MOnaqdRrSIPU4Qeg7VO587j+/3qq1prCCCeg96lIpBGftzCCdo5fo4IRXr9f72hG67QBtHMcu5DnQHAmDHJ3IRLST07Bi4HOqU8MbdfRWjqNFNmEZEDLl3rN2C0hjgRodxV19RzjP7B5OddcJKrPIywadeC1WqlsEZEEEcoUXCGz4Kgd6bQ7p2/FPdoxPZOeDM8rW/sIjwkpg0Wnaxxb/AEnMI6bg2JqqSRzwGqRaSN7He4g/RehLzTgjUi1U9xxN62n6r0sI4e0XN3GL4aeXb+GPmcklw08u38MfM5JVIli5fJU/YZ8oRikg9yeSp+wz5Qi7EChbYqN8vqhrfBYvOnC0GTHFBOFxbntwkZZkbblMLuqDhOHxoMc+z3oisEvt1pEnwWhPFwEwIdhlwd95MNdxIiYzKh+32yZ8ENPFDCBI8MCZJkg4aJw5HjRvViLYHNEtLZEmGyRxS7EMoA44GHPITO3nDbQ0CWF2BjiYaOOYD6bRplxnAn+EHaVgBWzVXmnJAL89Q6mCJgGDic2RnBkqjfFrrMoVXFlMQx3+87WMsvBb1eu7wng2+F8fOdNJOGYMTETG1BuHNXDZXAec5jeiZ+iEnSDFW0jzFof6Le2fyK3Qx+i3tn8iVGmiVns65UdjB1vD+IcLNSPHO0T6H8K0twl7qUYWGP5jh7vBodb7LFMn0S13QCJ90opwdMYh0qcl1DX0Ai/6VRvFwtEyTFRx/wDzRkWh+EcRkcX/AHHaAj+WoeEtPNp51Ws9omnzAjs5IQe0kaW6TDF4kis+QASGEgGROehgT1BULQA4QRI3K1fz4rk72NPxQqrXTYexff8AbJUPQrvpThcCNmIEmN0zmh952sv1I6BHXtStFoQm2WhOoIpbKdsqBBrTUVu01JQ6s1ViTZUoVOMc9iJeDIjDu60JsjJqFaF9mIw8sjrhGTorhjabOLPaPRPONv6q9Zb0LdDHIdP0UN43dHJECdxiULZaDmHNnZIyPSFPSpcF3NwdM1VO+d4jlGnUrAts6Gf3tBWVpPHmOnk0PUphVjUEKbxlY5UaB9YHXLohUbRTB2j98qq07SdjutdGtiyyU9LRbWmi9ZKeQE6Z6rQBwLQSIMRyFBLuoy4CNyvXu3GWsbsE5ZZqmNpRbZwZouUlFBW6GQ4vGYAg8oP1EDrRK9mTZ6g1gA9k/lIWf4GXkTVfSfGIQTPnDTEObQ8601spxTrN/gJHNH9l3RX+M8+dqZlrtrYKtN/ouaeic/dK9bC8bYvWrqrY6NN29jT0xmufC+UVzrhmW4aeXb+GPmcklw08u38MfM5JXOcnuTyVP2GfKEZpoNcnkqfsM+UIzTCBQsMClAUdOVKERSRq6XITrAEVl/8AEEf/AB2/iN+DlqCs5w7pzZSdz2H6fVLPtYYdyMFZW5o5ZGILZdUbsrlzI65E1ppywt3gjrC54PunDyhO85KvdL8Lo3PI6CZHuKXJymGHDQR4Q0Jpg7is06phLhvg9Yj6LY3qyabuRYy9RGA7wR1Z96mtslDR3gFOE1oh9M76TD7lnn2xEOFb8rOd9FnwWXfUKpgXQvv+xWWrRa0PrVio6lTlVStaQN6skLZK8qlabSAoLTbCdAhVoDjmT0QqRiK2ELuq4qvPPwK3LKIxUJ9LPqlef3CJrsy1J+Ur0q0UuJRcPWNHWBCll7js9PtBhC9bBxTvdMcg8Z7uuB0LJ3dd+LHHpFb28Kn3T365BreWO9xPUs/wYs0FwOuI9r+6k9ikd934sBW3g8RprEnkQ2oyozQzyHPJelvoSY38Yn+EcVn1cszfVkABga9cbEVka2YrxRe8dmZyna/SbHKFcsRa5wjNdXVY8YHOQrlK64cSN391pyjuaEZqKbCV0U4qA8qtgzVcdxI9yo3SXNeJ2zB5Vbs7w6XDzi74wlf4/sRb5foC2iubPWp2hvmmXj0mHxh1T0gL0u0nG3EDLXMMHeHNJB9xXn952eWu5AO9afgTaS+wtac3Ui+lztb4vucun00ri4kPW46akgCwL1Tg5/8AWo+wF5YF6vczMNCkP5bPgEuHlks3CMzw08u38MfM5JLhp5dv4Y+ZySucxYuTyVP2GfAIzTQa5PI0/YZ8oRqkgULFNTBRU3KYHJEUcLpchdLCiQnhTSxWWqNzcXZIP0RZQWyljY9p85rm9YhBq0FOmeU2bVF7OhNCZz1Ray7Fyo7GWsEqkBhrOG8Nd8R9AibFQvIQ6m72m/Aj4FDIukEHuaCrmw8rVkL1oSxo/jjrkfVa2zvmmEAvZsB3IQ7qM/RRb6kykOGihwhseNtnG6iwfRAnXSFr7wbIo/gj4lD3tVML6EKzMVbrA2IXbLJC11obkgVvVkxaMzXs6pVqKNVmZqnVpKqYtE9hseAWWqdHVKw7OAfVbyqybO+NWQ8f0mfgULvi7MF1WCptD6p/5SXj5AjFy1Q5jZzDhhPMRhPxHUo5eTp9O7i1+y02oHtoM2ZOPM0E/FUeD7vvHjbjd71PcQ+9NM6sbUH/AFVexgttFRu39IUzpVXQfLeLPpE9hggfXrWcvbUjdmf3zrT1nhrSdjWgfXuWdt9EhkHxn8Z3INyWYcb3BfBqnk7kd9VoG0OPU5SOpw70F4KCX1W8p9+a0bRJJ9IT2T+iGQCeyBdenDeUZ9S4srQA0DaXn3Sr16syJ2EA9aG2U+T6j0gj6JPFGW7sVdst5yB7mq3wNrFr6zNgxO6S0D6KuDxR7UfvqUnBTylc/wADffiXR6Xv+iXrfxfZE1kuA3mOk5L1+iyABuAHUvLuD9LHaaTY88Hobxj8F6o1VxLk8/M+DGcNPLt/DHzOSS4aeXb+GPmckrECxcfkqfsM+UI1TQW4/I0/YZ8oRqklKFpilChpqcFMKOE6ZOsKJM5OmKxjzO9KGC0VW7nE9BzHuKsWVW+GFCLQHbHtHWMj7oVKyLlap0dadxCdNVL6bxAdzm+/i/8AZW6KjvVk0X8gxdk4vojJdLBF1IuXa6aXMqF6U5nlBRG4xxSFXvNi5JLZMqn1MH2lvEs+/wAA2etU6jURtoyo/gt+Ko1Aq4OxCy5BlqCA24I/bCEBtiuYFOYuXWckgDUkAc5yCtinmj/A67PC2ukCOKw+EPM3Me+Ey3YHsrNlwwuof5YaYHkW03D/AMcB3/riWHuCrxMM6afv96L2G00A9jmO8VzS08zhBXjNls7qT3MOrCWnoMLZ15D6OfVQbsFQNtmLZUYDzOJAPvCjr8W3OnQg+5QudBpvHmvg8xz+IVq/B/8AJY70vqFC9jv01ILvGLCNhJceYae8jqQq93cVztpyHIBtRays4vPlzAfqfch19NGEDa4TzMGnWg+BYvegDwXqxXfz+6Fq6IjwfSD0rE3OYru5QO5bcjinkII6EszeP+lO8m/dcxLUGsbsubD7jn8UfvaACP4mnrWcu2t4zdz3joOnvAS+R4E2KA7kcfgVPcRgWgjLKmOkSqlqdGPlLT1ghWrqMUap9KpHUP1Cv6bvv9EfWfi+0HeA1Ca5fHiMJ6XZD3SvQgsnwCs0Unv9Jwb0NHeStYF0Y10nmZX1GM4aeXb+GPmcklw08u38MfM5JOTK1zXzTFKnk/xGbBuHKjFO/Ke5/U38ySSUdlhl/Utz+pv5lIOEFL0X9TfzJJJhWdDhBS9F/U38yX+oaXov6m/mTpLAG/1DS9F/U38yX+oaXov6m/mSSWMDL3tNCvhxeEbhmIazbG88ipso2cedW7LO9JJbQm7G1tKkTsrUBtq9lnenrV6DmuafCw4FujdojekktoQNbO7FaqNMQPCHna3vStFqou18J2W96SST2YcUH3Jc2V6xoOw51RhYGDis0G3VQuo0PSq9lnekkisUI7JG9yXyVqt22d3n1uyzvVSpwdsp/wByv2afekkm0I3uS+TkcGbL62v2afejPB+lZ7KXlpqvLoEuazIDdB/cJJIKKRnOTXIa/wA+pbn9TfzLOXjd1mq1X1cVVpfmQGsiYgnMpJItJrcCk47oiddFnLS3wlfOPNp7DIOqktF3Wd+CX1pZGeFmcb80kkntx+Cv/oy/JdZ4ACJq7R4rNvSobVZrO/FLqoLgB4rOKBsGaZJb241wb38nyC7LwcszHh4qVzplgp7OlGsNCCJq6R4rO9JJZ4oPwb3snyRWizUHDN1bYPFZs6UOs9wWZhnwlY6nxKe0zvTJIPFD4MvUZF5O61x2d0/eVxMeZT2Gd6loXTZ20xTD60AudOBmZP8AUmSTRxxjwLLNOe0maC67xo0ababRUIE5lrZJJknxuVXBwhpei/qb+ZJJPVE7syXC++qbqzSA/wAmNg9J3KkkkgY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762" name="AutoShape 10" descr="data:image/jpeg;base64,/9j/4AAQSkZJRgABAQAAAQABAAD/2wCEAAkGBxQTEhUUExQWFBQXGBUVFxgYFBcXGBQUGBwcFxUXFxUYHCggGBwlHBcXITEhJSksLi4uFx8zODMsNygtLisBCgoKDg0OGhAQGywkICYtLCwsLCwsLCwsLCwsLCwsLCwsLCwsLCwsLCwsLCwsLCwsLCwsLCwsLCwsLCwsLCwsK//AABEIALYBFAMBIgACEQEDEQH/xAAbAAABBQEBAAAAAAAAAAAAAAAFAAEDBAYCB//EAEcQAAEDAQUCCAsGBAYCAwAAAAEAAhEDBAUSITFBUQYiYXGBkZLREzIzQlJTcqGxssEUI3PS4fBiY4LxBxUWQ5PCg6IkNMP/xAAZAQADAQEBAAAAAAAAAAAAAAABAgMABAX/xAAqEQACAgEDAwQCAgMBAAAAAAAAAQIRAxIhMSIyQQQTUYEzYXGxI0KRFP/aAAwDAQACEQMRAD8A9Guiys8FT4jPEZ5rdw5EUZZKfq2dhvch9zn7qn7DPlCKsKA7O2WOn6tnYb3KUWKn6tnYb3JUypmlEVkX2Gn6tnYb3JfYafq2dhvcrAKSwCD7DT9WzsN7k32Gn6tnYb3KwksYr/Yafq2dhvcl9ip+rZ2G9ynTysYr/Yafq2dhvcl9hp+rZ2G9ysSorTXDG4isY4+w0/Vs7De5N9jperZ2G9yHVb5GxVze8pdSHUGGfsdL1bOw3uXJstL1bOw3uQpl4SpxaltRtBcdZ6fq2dhvco3U6fq2dhvcqrrQq9a1Qg5BUC/hp+rZ2G9y5w0/Vs7De5DKlocNWkcsdyanaDE/uEvuIb2wqGU/Vs7De5SNpU/Vs7De5CaNoJJ5APfPcrH2ghNqFcQmLPS9WzsNTGzUvVs7De5UBa+dR1LdC2o2gKfZ6Xq2dhvcl9nperZ2GoMbxUbr1hbWbQHxZKXq2dhvcqlGx0/tFT7tnkqPmN9KtyIR/nUbVxZL6+/qH+XRHU6r3ra0D22af7DT9WzsN7k/2Gn6tnYb3KpQvVpRCm+QCNqZOxWqIvsNP1bOw3uTfYafq2dhvcrKSICv9hperZ2G9yX2Gl6tnYb3KdOsYwvDKysFZsMYPux5o9JySm4aeXb+GPmcmWMXLnP3VP2GfAIrTKFXP5Kn7DPgEWpoFCwxymYVEwqZpRFOgU8ppTrCilKUkpWMKUpSlMSsYUrGcLb5+8FJujPG9o7OgfVai9raKNJ9Q+aMuV2jR1kLywPLnYnZkmSd5KnkfgtijbsI0rSSrlJxVKzN/fcjlku9+paGje459QUbXksxUpVptRL7O4f7lPsn8yiL6g81jxtwOg9k96KmhdLZOXqCuZEEdaVK1tcSM2v9F2R7j0KO2ZxhcAQdCTB5DGaLe1gS3K7mgZCe0Y+Kkog4RLu+JyzVe0YyM2MnWWk5xnoRBVh1kqOAc5wOWTYgFSf8FPHJdutk+E5Az/upLY2IK6uJpBqAiOKzl9NK3tJwxlp057V1xVxRzN9RUGiiqg7k5cczAJy1McmgUzmGc4GWgnrSuP6GUv2DaryFRtFYhEbZVAyGu4ZnqVKpd9V2wNG9xj3KclRSLBVe1kKpRtx8K/PzafxetA3g1iGdUDmH6ofX4KVRVeKbmvhlI+iczU7kltcjWiSjeZ3rY8E71xh1M6t4w5Rt9/xXnVSk+mcL2lp3EK9dN4GlVZUHmkTyt2jqlGE6YJRtHrUpSuKdQOAIzBEjmXa6jkFKdNKdYxi+Gnl2/hj5nJk/DTy7fwx8zkyxi5c3kqfsM+UIvTQW6qrW0qUkCWsAnacIyRmm4ZZjPIZ6nM5dAJ6CgULLFM0KKmFM1EUcJ0wSa4GYOhg8h3LCjpFJIrGGTJ4UNrrtpsc9xhrQSTyImMnw+tw4lAHXju5tGj4noCzl3WU1HBrRmd+gA2lQ2+2GtVdUdq46bhoB1K7c1qDHneQIPNquPJLydsIUqNfd92spDLN21x16NyuupghA2XwNoVpl8NO1S1xA4SJqllbzIVbqZacsjqCEZZaWuUN4UAWpZJVsGLae4KtlUVaDauXhGGRvka9CH2O+6RqvyJpugPBb4jgAOrLVGrjoA03iNXEcyyN62B1lr+EAlpycNZb3o3sPFJtoP1qzG1BniokSC0yMW5x1965/zF73GAGN8yR42/o0VOy4amAMaMTnAB0RxdZLhuARS8r7otJpuYXxuE6akbd+aHHLM14oIXBaA+XRGTQc9o8ID8ErxqEMDhvmOQEJuDlJkEsJLHCm5v8ACD4QQErVaGNERqSJ3xuXfB9COOS62Uq1UGA3LM4t0Z7dmxQ3vb2gYGGfSdr79q7vJwBfI14wy2EAR1z1oFTdj4x8XQcru4fRJJ0rspCNuqC1KuylLsOI6gnYOUa8qGPtD6hxF5J2AqdtEBhnXed/Ou6Nk0IyK5Jzcmehjxxgiu2rBzyPu61ZsFrc2s8yXDBSkE561MwU1YDRyGsfhqvw+hTynlqaFBSoMoqSpo1L3UrSMLxPzDlBWUvW7HUH4SZac2uG0fQqy23g8ZuThqPqub3vMVGBrvGn9nmT60/5ISxOPHBs+BduFSzhpPGpnCebVp6suhaBeYcFL18BWGI8R3FdybndB+q9OC7McrRw5Y1IeE6ZOnJmL4aeXb+GPmcmT8NPLt/DHzOTLGJrvszX0aQdoGtPThj6qUcHmHVx27AIkOblAyEOOkdKe5vJU/YZ8oRamgUBLrqotcGGoWu1JwiYAZ5xHF8QZ7nEJjcTHMwMrgktJDeKQR94AYBkt+9dvmBnqiFpullQlzsQMRIdGyFLd90MpGWl20kEiC4+dprGW7kWFBb7joOPlxLg9gwuaILsYIpgGGgeEPFz0ClF2UC7E2s1o4tTDxR4NoLXDADnSmACYzBjJWKPBtjXAh78Iji8WDDmuA0yA8G3IQuv9NUcAZDobEHEJkCmAdM48EzqRAXLusbGUGU2GWBoAc0wXfxS3aTmSN67+wN9Kp/zVPzLuxWRtJgY3QTrEkklxJgAakqcrAKhsDfSqf8ANU/MsXw5rgFtBrn5DE/715z80Znp6Qt1VeGgkmAASeQDMryW22k1ar6h8508w2DoGSnllSorijbshoWQb3dt3ergsAI1eNxxuyO/VKztRGjTUOToZVsVME4Xl4cNfvH9B10Kuvugatc//kf3ri32YhoqDVmvK3b1a9atWW15fvNc840yqdqweWGmfGfH4j+9G7KGvb4z5/Ff+ZULwGIFU7ptmAkE5JE2FxTReu6uyjVLKjntDjIPhHgTymURv+nTcwyRvGY1Qu2VG1BORWRtlSoajGNcZc/CJzAHemjJy6TaFyGbEA2qaUkDJ7SDBadDHv8AetZdNiosadpceM4wSTunZzLO2bg64GXPJcdTyfRGbip2ZhfRpu4xONwIdG7izkRzLLd7AnwFbpsYpvqNDiW/dEfwgl+Q6fiu7ws7Swg7Cehc3dZsFSsJMEUYkkxm8ZLm9XU8LmPOTtgkknXQcy74/jRxPeZnr1ZmGAnjENmfN5OgoLfNa1B1NtlZSdTYfvA8w50RkzMAZTrtjYjF8WbAAGyMQBBGwDLLlQZlNweQSTlMrnnPwjuw4rWpl2z3pTrSxsh48em8YXs52nUcokHYUWbRwtyPd+iGvudlUDwgOJubHtJa9p3teMx8CobTaq9ARVmvTH+6xv3jR/NpN8b2mD+nap1ZVumS2yvoIJJyDdpjcdIjeqD7M+XPhuYa3J5kYS47WiZxcnOrtMtqNZVpObUEGIdkWmJhw5QD0KK0Wkxkx3SWwecykY6YOrVARIycMs94ygoc20YjOhmCN28QpbQ0mc+NJcNxO0dAgdCHWg+cNuR+hTRW4zjtuGWL0fgXeXhaOBx41PL+jze7oXmVmfIB5AtHwStng7S3OA/iHp098LoxyqR52SNqj0xOuU66jjMZw08u38MfM5Mn4aeXb+GPmcmWMW7m8lT9hnyhF2IRcvkqfsM+ARamgULNOVM0KGmVQN+NaTiaQyajQ7UudSJDwGDPVroiTxdAiKGAnQh3COgA4lx4pIPFORGIOHQWOHRyiemcIaOLCS4OLi0AtOfGDQ7LYSRHTuKwAqmKhsVrbVY2oycLhLSWlpI2GDmpisABcMrXgsr41fDB06/+oK85pBa3/EO0Z0qftPPuaP8AsstRC58juR1Yl0l2zMzRezUkOs7wNTpryc+5GbJoN2X75UIhkK3CKT/Zd8I+JVCwXe4tBz0GxXbVTNSoGYcTWDE5mKHOmQC0bcMb9Vcuu1hpDHHE104HEQctWu3OC2XC2lIEMtWihUsBhZe/7E9ubZC9MqtEILe9ma5pB2/vIbVyyjp3LQyWZC5rI40Q4vcC6TlGQmM5GZVe8rFgbiaH1HNOLFkA0jXOMzE5LUXbdzbOwC0OAzJZTGbiDmA6NNuX9lNbryxMwMphrOXLLm2LPIv9EHU7IeD15+Golz8y3KRq4bJVu76mKo9rqRaMOVQuBkT4py4vNKzd0sfZ3udIe1xksAiOYk5+5Grqq1Kr3Ox/dwQaeEDDuO8LSjT4M6e6D1ipva6oHOkAUcJ24cTtd6gvit4OHluIaTOh51UslqLXVmudIAogE7Gy5CL4t5quhrh4NhOfpnfyrrc0saI48Lnko4q2gul56joN2WxSWSy556nb9FxZm4jBGW5aCyWWBnpsKjGNnfOSiqIfskNgk9x2f3Q4Uzt/fcUbtT8Ig7cgeffyIZUOEZZj96b0ZIjDcB266OMalF3gKhzLmiWvP82no72sncqoVrwcwhtob4JxyDwZpPOzC/zSfRdHStE+tuz/AHoUOt1UEFsBzSDiaRIDdpg6jkU6vkulXABtBzI2gyCh7nSSNhB69q6vKwOojHQdNPZTecv/ABu1ZzGRzKrZ7c15jNrxmWOEOGw5bRyjJHTQ6mpBC6XyyNrSQegorTeQQRqII59iD2NkOcdhMab9PePeirCVSS4Zwvlo9eu+0eEpsf6TQekhWQs/wKtGKzAeg5zf+w9xWgXWnas4ZKm0Yzhp5dv4Y+ZyZLhp5dv4Y+ZySIpauXyVP2GfKEXpFB7m8lT9hnyhGKZQKFWrfAY9zCw5ECcTQIIZBMkYc6gHQqb72oOLXizh5cXSSKePCKb3udhJkZMjOJB2o0+pDXHDigEwNXQJgc6HNvKs4VnCk0YKRczxz4Spx4E4QS2GgaTJOyFhSF16WZ73NFAPdiz4tPjZVSTLj/LqD+rlK5o3xZi5o8BBxw0hrTlia1ruQmWGNRAO5StvqoC4CzS4EicUA4WvJJhhInwYgbcYUovkgw+hDsTQIlwJcaYlrsA0bUk+w4bJRAEbutbXUGVGsLGFoLW4ZIYfFhrJ2RkF2be3dU/4av5UrstDqlJj3M8GXAOwyThB0Bloz3iFZJWAeZcN7aHWqONxWNHiPG92hbyoVStAjIOnZxH6nTZvV/hZUm2VuQgdTQorsg1KYOkz1CfjHUuSbq2dsFsjY3YWNpBjQdBM03NLidSS4CULeX06rmMaMJhwkmGk6wI05MkXpuQ/hQYYypmC0wSN3L0qGp1aMuaZDXs8cbGfCjR2kfwx6PJ9VTfeLajsJ4lU5PG6oBLKjeeEMqXk5wMnTU8ilpcGqri2riDHghzQSSSNcLogCemFf02WXD3Rs+JVd7hqxX06o1oAl/ix/GNR+9ie8708CcDTirec7XBOxneq12Wd1BlWsW/fPcWMaCDBA45EfvJR2G7hgNV0vLgXae9cuRXNrwh4U1bBF+2hrWEvkuOYM8ad6rXRf5Ih+e4+d+q4uqK1qJqZwHFoOmIERlyCUVvK66Tx4oY7e0R1gZFXhHStgykrpnT7QHCQZ/e0KKw2rBWBDoJGADIB87CToRs6Vna9R1Iw7PZOip1ry2iZBBEuJgjMFPzsbTRpbztVRj3sdl4VokE6BruL8fepLI3IbeT6odeN8UrQaVQGKhBa9p1DssxvEhW7vtGfTnyFTd8M68NadjUXfSB5t+48qMsrYcj17D3FC7tbizGR3bCigcIgjnafoqxObK7ZUtNbXKRtB1HMgNotJExpu/TYiN5GPF7JyI9koNaXh28Hqd+qlke5bEtiGtbYz0Q/7WAeNqc/aOwKvaXZ7SNv6hVqxBJJz3Z6JY7blZpvgv1KBqEg5k5xu5l1ZOCzXwKwnOQQSC3dhIzB5Qp7j4oxH36hGrBVlznaxl3/AEV8cdzz82RvjgDXNdloFWvTqPY+hh4mX3uWhcQAJAmd+SiaCMjqMj0LS2Dy8nQgt60CtzcNR45U+StNEYNuRrf8PquVVvK13XI+i2Kwn+H74q1BvYD1H9Vu1TH2onl7jGcNPLt/DHzOTJ+Gnl2/hj5nJk5Ms3L5Kn7DPlCMU0GubyVP2GfKEZpIFCxTKnaVAwKZqIrJAU6YJ1hRLkrpcuKxjyK/qk2qt+I/4x9E1n2QYIzB5VUtNXHUe70nOPWZVizLke53LZBO6b4IcWunlB2b1radRlWmWmHAiCORed2luGti9JoPSMj7oRyyh4aHNXP2Oiko6lZSvK630J4pczEDIEkNmcxrotbTtTXNLmkFonTk15lBYr3GA4402qGzCWvdoKhED+EgNB6Z+CpjlpTr+Sc7fI1+EtbhGRZTbJGoNQ/eOHRKJ+AaaAa3JuGOfJV7b5ar/R1QqNgtgpsbRc445gYvFI2QeZJGPQgLfYyFss5oVt0GWlGmWxtRsjXaNrTtCIcILnFSHNMuHvWOr2ZwOEtz5kYTrZlaUhr4c1xImYief+30QQWQ66Dei1RobyndsCGWutOp92nMrRTYG0iiyoQ8ACcJJkblqrDWBgj+/OsrZanGdzFXrstWED38iplTkr+BvTTUW4/J6Vc9ogDaNo2jmRx1Zjxnn7nBYK7r0AiTzOH1CNtvAHWB/ENP0UlKis8duye8JmPHG4+MOnaqdRrSIPU4Qeg7VO587j+/3qq1prCCCeg96lIpBGftzCCdo5fo4IRXr9f72hG67QBtHMcu5DnQHAmDHJ3IRLST07Bi4HOqU8MbdfRWjqNFNmEZEDLl3rN2C0hjgRodxV19RzjP7B5OddcJKrPIywadeC1WqlsEZEEEcoUXCGz4Kgd6bQ7p2/FPdoxPZOeDM8rW/sIjwkpg0Wnaxxb/AEnMI6bg2JqqSRzwGqRaSN7He4g/RehLzTgjUi1U9xxN62n6r0sI4e0XN3GL4aeXb+GPmcklw08u38MfM5JVIli5fJU/YZ8oRikg9yeSp+wz5Qi7EChbYqN8vqhrfBYvOnC0GTHFBOFxbntwkZZkbblMLuqDhOHxoMc+z3oisEvt1pEnwWhPFwEwIdhlwd95MNdxIiYzKh+32yZ8ENPFDCBI8MCZJkg4aJw5HjRvViLYHNEtLZEmGyRxS7EMoA44GHPITO3nDbQ0CWF2BjiYaOOYD6bRplxnAn+EHaVgBWzVXmnJAL89Q6mCJgGDic2RnBkqjfFrrMoVXFlMQx3+87WMsvBb1eu7wng2+F8fOdNJOGYMTETG1BuHNXDZXAec5jeiZ+iEnSDFW0jzFof6Le2fyK3Qx+i3tn8iVGmiVns65UdjB1vD+IcLNSPHO0T6H8K0twl7qUYWGP5jh7vBodb7LFMn0S13QCJ90opwdMYh0qcl1DX0Ai/6VRvFwtEyTFRx/wDzRkWh+EcRkcX/AHHaAj+WoeEtPNp51Ws9omnzAjs5IQe0kaW6TDF4kis+QASGEgGROehgT1BULQA4QRI3K1fz4rk72NPxQqrXTYexff8AbJUPQrvpThcCNmIEmN0zmh952sv1I6BHXtStFoQm2WhOoIpbKdsqBBrTUVu01JQ6s1ViTZUoVOMc9iJeDIjDu60JsjJqFaF9mIw8sjrhGTorhjabOLPaPRPONv6q9Zb0LdDHIdP0UN43dHJECdxiULZaDmHNnZIyPSFPSpcF3NwdM1VO+d4jlGnUrAts6Gf3tBWVpPHmOnk0PUphVjUEKbxlY5UaB9YHXLohUbRTB2j98qq07SdjutdGtiyyU9LRbWmi9ZKeQE6Z6rQBwLQSIMRyFBLuoy4CNyvXu3GWsbsE5ZZqmNpRbZwZouUlFBW6GQ4vGYAg8oP1EDrRK9mTZ6g1gA9k/lIWf4GXkTVfSfGIQTPnDTEObQ8601spxTrN/gJHNH9l3RX+M8+dqZlrtrYKtN/ouaeic/dK9bC8bYvWrqrY6NN29jT0xmufC+UVzrhmW4aeXb+GPmcklw08u38MfM5JXOcnuTyVP2GfKEZpoNcnkqfsM+UIzTCBQsMClAUdOVKERSRq6XITrAEVl/8AEEf/AB2/iN+DlqCs5w7pzZSdz2H6fVLPtYYdyMFZW5o5ZGILZdUbsrlzI65E1ppywt3gjrC54PunDyhO85KvdL8Lo3PI6CZHuKXJymGHDQR4Q0Jpg7is06phLhvg9Yj6LY3qyabuRYy9RGA7wR1Z96mtslDR3gFOE1oh9M76TD7lnn2xEOFb8rOd9FnwWXfUKpgXQvv+xWWrRa0PrVio6lTlVStaQN6skLZK8qlabSAoLTbCdAhVoDjmT0QqRiK2ELuq4qvPPwK3LKIxUJ9LPqlef3CJrsy1J+Ur0q0UuJRcPWNHWBCll7js9PtBhC9bBxTvdMcg8Z7uuB0LJ3dd+LHHpFb28Kn3T365BreWO9xPUs/wYs0FwOuI9r+6k9ikd934sBW3g8RprEnkQ2oyozQzyHPJelvoSY38Yn+EcVn1cszfVkABga9cbEVka2YrxRe8dmZyna/SbHKFcsRa5wjNdXVY8YHOQrlK64cSN391pyjuaEZqKbCV0U4qA8qtgzVcdxI9yo3SXNeJ2zB5Vbs7w6XDzi74wlf4/sRb5foC2iubPWp2hvmmXj0mHxh1T0gL0u0nG3EDLXMMHeHNJB9xXn952eWu5AO9afgTaS+wtac3Ui+lztb4vucun00ri4kPW46akgCwL1Tg5/8AWo+wF5YF6vczMNCkP5bPgEuHlks3CMzw08u38MfM5JLhp5dv4Y+ZySucxYuTyVP2GfAIzTQa5PI0/YZ8oRqkgULFNTBRU3KYHJEUcLpchdLCiQnhTSxWWqNzcXZIP0RZQWyljY9p85rm9YhBq0FOmeU2bVF7OhNCZz1Ray7Fyo7GWsEqkBhrOG8Nd8R9AibFQvIQ6m72m/Aj4FDIukEHuaCrmw8rVkL1oSxo/jjrkfVa2zvmmEAvZsB3IQ7qM/RRb6kykOGihwhseNtnG6iwfRAnXSFr7wbIo/gj4lD3tVML6EKzMVbrA2IXbLJC11obkgVvVkxaMzXs6pVqKNVmZqnVpKqYtE9hseAWWqdHVKw7OAfVbyqybO+NWQ8f0mfgULvi7MF1WCptD6p/5SXj5AjFy1Q5jZzDhhPMRhPxHUo5eTp9O7i1+y02oHtoM2ZOPM0E/FUeD7vvHjbjd71PcQ+9NM6sbUH/AFVexgttFRu39IUzpVXQfLeLPpE9hggfXrWcvbUjdmf3zrT1nhrSdjWgfXuWdt9EhkHxn8Z3INyWYcb3BfBqnk7kd9VoG0OPU5SOpw70F4KCX1W8p9+a0bRJJ9IT2T+iGQCeyBdenDeUZ9S4srQA0DaXn3Sr16syJ2EA9aG2U+T6j0gj6JPFGW7sVdst5yB7mq3wNrFr6zNgxO6S0D6KuDxR7UfvqUnBTylc/wADffiXR6Xv+iXrfxfZE1kuA3mOk5L1+iyABuAHUvLuD9LHaaTY88Hobxj8F6o1VxLk8/M+DGcNPLt/DHzOSS4aeXb+GPmckrECxcfkqfsM+UI1TQW4/I0/YZ8oRqklKFpilChpqcFMKOE6ZOsKJM5OmKxjzO9KGC0VW7nE9BzHuKsWVW+GFCLQHbHtHWMj7oVKyLlap0dadxCdNVL6bxAdzm+/i/8AZW6KjvVk0X8gxdk4vojJdLBF1IuXa6aXMqF6U5nlBRG4xxSFXvNi5JLZMqn1MH2lvEs+/wAA2etU6jURtoyo/gt+Ko1Aq4OxCy5BlqCA24I/bCEBtiuYFOYuXWckgDUkAc5yCtinmj/A67PC2ukCOKw+EPM3Me+Ey3YHsrNlwwuof5YaYHkW03D/AMcB3/riWHuCrxMM6afv96L2G00A9jmO8VzS08zhBXjNls7qT3MOrCWnoMLZ15D6OfVQbsFQNtmLZUYDzOJAPvCjr8W3OnQg+5QudBpvHmvg8xz+IVq/B/8AJY70vqFC9jv01ILvGLCNhJceYae8jqQq93cVztpyHIBtRays4vPlzAfqfch19NGEDa4TzMGnWg+BYvegDwXqxXfz+6Fq6IjwfSD0rE3OYru5QO5bcjinkII6EszeP+lO8m/dcxLUGsbsubD7jn8UfvaACP4mnrWcu2t4zdz3joOnvAS+R4E2KA7kcfgVPcRgWgjLKmOkSqlqdGPlLT1ghWrqMUap9KpHUP1Cv6bvv9EfWfi+0HeA1Ca5fHiMJ6XZD3SvQgsnwCs0Unv9Jwb0NHeStYF0Y10nmZX1GM4aeXb+GPmcklw08u38MfM5JOTK1zXzTFKnk/xGbBuHKjFO/Ke5/U38ySSUdlhl/Utz+pv5lIOEFL0X9TfzJJJhWdDhBS9F/U38yX+oaXov6m/mTpLAG/1DS9F/U38yX+oaXov6m/mSSWMDL3tNCvhxeEbhmIazbG88ipso2cedW7LO9JJbQm7G1tKkTsrUBtq9lnenrV6DmuafCw4FujdojekktoQNbO7FaqNMQPCHna3vStFqou18J2W96SST2YcUH3Jc2V6xoOw51RhYGDis0G3VQuo0PSq9lnekkisUI7JG9yXyVqt22d3n1uyzvVSpwdsp/wByv2afekkm0I3uS+TkcGbL62v2afejPB+lZ7KXlpqvLoEuazIDdB/cJJIKKRnOTXIa/wA+pbn9TfzLOXjd1mq1X1cVVpfmQGsiYgnMpJItJrcCk47oiddFnLS3wlfOPNp7DIOqktF3Wd+CX1pZGeFmcb80kkntx+Cv/oy/JdZ4ACJq7R4rNvSobVZrO/FLqoLgB4rOKBsGaZJb241wb38nyC7LwcszHh4qVzplgp7OlGsNCCJq6R4rO9JJZ4oPwb3snyRWizUHDN1bYPFZs6UOs9wWZhnwlY6nxKe0zvTJIPFD4MvUZF5O61x2d0/eVxMeZT2Gd6loXTZ20xTD60AudOBmZP8AUmSTRxxjwLLNOe0maC67xo0ababRUIE5lrZJJknxuVXBwhpei/qb+ZJJPVE7syXC++qbqzSA/wAmNg9J3KkkkgY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764" name="AutoShape 12" descr="data:image/jpeg;base64,/9j/4AAQSkZJRgABAQAAAQABAAD/2wCEAAkGBxQTEhUUExQWFBQXGBUVFxgYFBcXGBQUGBwcFxUXFxUYHCggGBwlHBcXITEhJSksLi4uFx8zODMsNygtLisBCgoKDg0OGhAQGywkICYtLCwsLCwsLCwsLCwsLCwsLCwsLCwsLCwsLCwsLCwsLCwsLCwsLCwsLCwsLCwsLCwsK//AABEIALYBFAMBIgACEQEDEQH/xAAbAAABBQEBAAAAAAAAAAAAAAAFAAEDBAYCB//EAEcQAAEDAQUCCAsGBAYCAwAAAAEAAhEDBAUSITFBUQYiYXGBkZLREzIzQlJTcqGxssEUI3PS4fBiY4LxBxUWQ5PCg6IkNMP/xAAZAQADAQEBAAAAAAAAAAAAAAABAgMABAX/xAAqEQACAgEDAwQCAgMBAAAAAAAAAQIRAxIhMSIyQQQTUYEzYXGxI0KRFP/aAAwDAQACEQMRAD8A9Guiys8FT4jPEZ5rdw5EUZZKfq2dhvch9zn7qn7DPlCKsKA7O2WOn6tnYb3KUWKn6tnYb3JUypmlEVkX2Gn6tnYb3JfYafq2dhvcrAKSwCD7DT9WzsN7k32Gn6tnYb3KwksYr/Yafq2dhvcl9ip+rZ2G9ynTysYr/Yafq2dhvcl9hp+rZ2G9ysSorTXDG4isY4+w0/Vs7De5N9jperZ2G9yHVb5GxVze8pdSHUGGfsdL1bOw3uXJstL1bOw3uQpl4SpxaltRtBcdZ6fq2dhvco3U6fq2dhvcqrrQq9a1Qg5BUC/hp+rZ2G9y5w0/Vs7De5DKlocNWkcsdyanaDE/uEvuIb2wqGU/Vs7De5SNpU/Vs7De5CaNoJJ5APfPcrH2ghNqFcQmLPS9WzsNTGzUvVs7De5UBa+dR1LdC2o2gKfZ6Xq2dhvcl9nperZ2GoMbxUbr1hbWbQHxZKXq2dhvcqlGx0/tFT7tnkqPmN9KtyIR/nUbVxZL6+/qH+XRHU6r3ra0D22af7DT9WzsN7k/2Gn6tnYb3KpQvVpRCm+QCNqZOxWqIvsNP1bOw3uTfYafq2dhvcrKSICv9hperZ2G9yX2Gl6tnYb3KdOsYwvDKysFZsMYPux5o9JySm4aeXb+GPmcmWMXLnP3VP2GfAIrTKFXP5Kn7DPgEWpoFCwxymYVEwqZpRFOgU8ppTrCilKUkpWMKUpSlMSsYUrGcLb5+8FJujPG9o7OgfVai9raKNJ9Q+aMuV2jR1kLywPLnYnZkmSd5KnkfgtijbsI0rSSrlJxVKzN/fcjlku9+paGje459QUbXksxUpVptRL7O4f7lPsn8yiL6g81jxtwOg9k96KmhdLZOXqCuZEEdaVK1tcSM2v9F2R7j0KO2ZxhcAQdCTB5DGaLe1gS3K7mgZCe0Y+Kkog4RLu+JyzVe0YyM2MnWWk5xnoRBVh1kqOAc5wOWTYgFSf8FPHJdutk+E5Az/upLY2IK6uJpBqAiOKzl9NK3tJwxlp057V1xVxRzN9RUGiiqg7k5cczAJy1McmgUzmGc4GWgnrSuP6GUv2DaryFRtFYhEbZVAyGu4ZnqVKpd9V2wNG9xj3KclRSLBVe1kKpRtx8K/PzafxetA3g1iGdUDmH6ofX4KVRVeKbmvhlI+iczU7kltcjWiSjeZ3rY8E71xh1M6t4w5Rt9/xXnVSk+mcL2lp3EK9dN4GlVZUHmkTyt2jqlGE6YJRtHrUpSuKdQOAIzBEjmXa6jkFKdNKdYxi+Gnl2/hj5nJk/DTy7fwx8zkyxi5c3kqfsM+UIvTQW6qrW0qUkCWsAnacIyRmm4ZZjPIZ6nM5dAJ6CgULLFM0KKmFM1EUcJ0wSa4GYOhg8h3LCjpFJIrGGTJ4UNrrtpsc9xhrQSTyImMnw+tw4lAHXju5tGj4noCzl3WU1HBrRmd+gA2lQ2+2GtVdUdq46bhoB1K7c1qDHneQIPNquPJLydsIUqNfd92spDLN21x16NyuupghA2XwNoVpl8NO1S1xA4SJqllbzIVbqZacsjqCEZZaWuUN4UAWpZJVsGLae4KtlUVaDauXhGGRvka9CH2O+6RqvyJpugPBb4jgAOrLVGrjoA03iNXEcyyN62B1lr+EAlpycNZb3o3sPFJtoP1qzG1BniokSC0yMW5x1965/zF73GAGN8yR42/o0VOy4amAMaMTnAB0RxdZLhuARS8r7otJpuYXxuE6akbd+aHHLM14oIXBaA+XRGTQc9o8ID8ErxqEMDhvmOQEJuDlJkEsJLHCm5v8ACD4QQErVaGNERqSJ3xuXfB9COOS62Uq1UGA3LM4t0Z7dmxQ3vb2gYGGfSdr79q7vJwBfI14wy2EAR1z1oFTdj4x8XQcru4fRJJ0rspCNuqC1KuylLsOI6gnYOUa8qGPtD6hxF5J2AqdtEBhnXed/Ou6Nk0IyK5Jzcmehjxxgiu2rBzyPu61ZsFrc2s8yXDBSkE561MwU1YDRyGsfhqvw+hTynlqaFBSoMoqSpo1L3UrSMLxPzDlBWUvW7HUH4SZac2uG0fQqy23g8ZuThqPqub3vMVGBrvGn9nmT60/5ISxOPHBs+BduFSzhpPGpnCebVp6suhaBeYcFL18BWGI8R3FdybndB+q9OC7McrRw5Y1IeE6ZOnJmL4aeXb+GPmcmT8NPLt/DHzOTLGJrvszX0aQdoGtPThj6qUcHmHVx27AIkOblAyEOOkdKe5vJU/YZ8oRamgUBLrqotcGGoWu1JwiYAZ5xHF8QZ7nEJjcTHMwMrgktJDeKQR94AYBkt+9dvmBnqiFpullQlzsQMRIdGyFLd90MpGWl20kEiC4+dprGW7kWFBb7joOPlxLg9gwuaILsYIpgGGgeEPFz0ClF2UC7E2s1o4tTDxR4NoLXDADnSmACYzBjJWKPBtjXAh78Iji8WDDmuA0yA8G3IQuv9NUcAZDobEHEJkCmAdM48EzqRAXLusbGUGU2GWBoAc0wXfxS3aTmSN67+wN9Kp/zVPzLuxWRtJgY3QTrEkklxJgAakqcrAKhsDfSqf8ANU/MsXw5rgFtBrn5DE/715z80Znp6Qt1VeGgkmAASeQDMryW22k1ar6h8508w2DoGSnllSorijbshoWQb3dt3ergsAI1eNxxuyO/VKztRGjTUOToZVsVME4Xl4cNfvH9B10Kuvugatc//kf3ri32YhoqDVmvK3b1a9atWW15fvNc840yqdqweWGmfGfH4j+9G7KGvb4z5/Ff+ZULwGIFU7ptmAkE5JE2FxTReu6uyjVLKjntDjIPhHgTymURv+nTcwyRvGY1Qu2VG1BORWRtlSoajGNcZc/CJzAHemjJy6TaFyGbEA2qaUkDJ7SDBadDHv8AetZdNiosadpceM4wSTunZzLO2bg64GXPJcdTyfRGbip2ZhfRpu4xONwIdG7izkRzLLd7AnwFbpsYpvqNDiW/dEfwgl+Q6fiu7ws7Swg7Cehc3dZsFSsJMEUYkkxm8ZLm9XU8LmPOTtgkknXQcy74/jRxPeZnr1ZmGAnjENmfN5OgoLfNa1B1NtlZSdTYfvA8w50RkzMAZTrtjYjF8WbAAGyMQBBGwDLLlQZlNweQSTlMrnnPwjuw4rWpl2z3pTrSxsh48em8YXs52nUcokHYUWbRwtyPd+iGvudlUDwgOJubHtJa9p3teMx8CobTaq9ARVmvTH+6xv3jR/NpN8b2mD+nap1ZVumS2yvoIJJyDdpjcdIjeqD7M+XPhuYa3J5kYS47WiZxcnOrtMtqNZVpObUEGIdkWmJhw5QD0KK0Wkxkx3SWwecykY6YOrVARIycMs94ygoc20YjOhmCN28QpbQ0mc+NJcNxO0dAgdCHWg+cNuR+hTRW4zjtuGWL0fgXeXhaOBx41PL+jze7oXmVmfIB5AtHwStng7S3OA/iHp098LoxyqR52SNqj0xOuU66jjMZw08u38MfM5Mn4aeXb+GPmcmWMW7m8lT9hnyhF2IRcvkqfsM+ARamgULNOVM0KGmVQN+NaTiaQyajQ7UudSJDwGDPVroiTxdAiKGAnQh3COgA4lx4pIPFORGIOHQWOHRyiemcIaOLCS4OLi0AtOfGDQ7LYSRHTuKwAqmKhsVrbVY2oycLhLSWlpI2GDmpisABcMrXgsr41fDB06/+oK85pBa3/EO0Z0qftPPuaP8AsstRC58juR1Yl0l2zMzRezUkOs7wNTpryc+5GbJoN2X75UIhkK3CKT/Zd8I+JVCwXe4tBz0GxXbVTNSoGYcTWDE5mKHOmQC0bcMb9Vcuu1hpDHHE104HEQctWu3OC2XC2lIEMtWihUsBhZe/7E9ubZC9MqtEILe9ma5pB2/vIbVyyjp3LQyWZC5rI40Q4vcC6TlGQmM5GZVe8rFgbiaH1HNOLFkA0jXOMzE5LUXbdzbOwC0OAzJZTGbiDmA6NNuX9lNbryxMwMphrOXLLm2LPIv9EHU7IeD15+Golz8y3KRq4bJVu76mKo9rqRaMOVQuBkT4py4vNKzd0sfZ3udIe1xksAiOYk5+5Grqq1Kr3Ox/dwQaeEDDuO8LSjT4M6e6D1ipva6oHOkAUcJ24cTtd6gvit4OHluIaTOh51UslqLXVmudIAogE7Gy5CL4t5quhrh4NhOfpnfyrrc0saI48Lnko4q2gul56joN2WxSWSy556nb9FxZm4jBGW5aCyWWBnpsKjGNnfOSiqIfskNgk9x2f3Q4Uzt/fcUbtT8Ig7cgeffyIZUOEZZj96b0ZIjDcB266OMalF3gKhzLmiWvP82no72sncqoVrwcwhtob4JxyDwZpPOzC/zSfRdHStE+tuz/AHoUOt1UEFsBzSDiaRIDdpg6jkU6vkulXABtBzI2gyCh7nSSNhB69q6vKwOojHQdNPZTecv/ABu1ZzGRzKrZ7c15jNrxmWOEOGw5bRyjJHTQ6mpBC6XyyNrSQegorTeQQRqII59iD2NkOcdhMab9PePeirCVSS4Zwvlo9eu+0eEpsf6TQekhWQs/wKtGKzAeg5zf+w9xWgXWnas4ZKm0Yzhp5dv4Y+ZyZLhp5dv4Y+ZySIpauXyVP2GfKEXpFB7m8lT9hnyhGKZQKFWrfAY9zCw5ECcTQIIZBMkYc6gHQqb72oOLXizh5cXSSKePCKb3udhJkZMjOJB2o0+pDXHDigEwNXQJgc6HNvKs4VnCk0YKRczxz4Spx4E4QS2GgaTJOyFhSF16WZ73NFAPdiz4tPjZVSTLj/LqD+rlK5o3xZi5o8BBxw0hrTlia1ruQmWGNRAO5StvqoC4CzS4EicUA4WvJJhhInwYgbcYUovkgw+hDsTQIlwJcaYlrsA0bUk+w4bJRAEbutbXUGVGsLGFoLW4ZIYfFhrJ2RkF2be3dU/4av5UrstDqlJj3M8GXAOwyThB0Bloz3iFZJWAeZcN7aHWqONxWNHiPG92hbyoVStAjIOnZxH6nTZvV/hZUm2VuQgdTQorsg1KYOkz1CfjHUuSbq2dsFsjY3YWNpBjQdBM03NLidSS4CULeX06rmMaMJhwkmGk6wI05MkXpuQ/hQYYypmC0wSN3L0qGp1aMuaZDXs8cbGfCjR2kfwx6PJ9VTfeLajsJ4lU5PG6oBLKjeeEMqXk5wMnTU8ilpcGqri2riDHghzQSSSNcLogCemFf02WXD3Rs+JVd7hqxX06o1oAl/ix/GNR+9ie8708CcDTirec7XBOxneq12Wd1BlWsW/fPcWMaCDBA45EfvJR2G7hgNV0vLgXae9cuRXNrwh4U1bBF+2hrWEvkuOYM8ad6rXRf5Ih+e4+d+q4uqK1qJqZwHFoOmIERlyCUVvK66Tx4oY7e0R1gZFXhHStgykrpnT7QHCQZ/e0KKw2rBWBDoJGADIB87CToRs6Vna9R1Iw7PZOip1ry2iZBBEuJgjMFPzsbTRpbztVRj3sdl4VokE6BruL8fepLI3IbeT6odeN8UrQaVQGKhBa9p1DssxvEhW7vtGfTnyFTd8M68NadjUXfSB5t+48qMsrYcj17D3FC7tbizGR3bCigcIgjnafoqxObK7ZUtNbXKRtB1HMgNotJExpu/TYiN5GPF7JyI9koNaXh28Hqd+qlke5bEtiGtbYz0Q/7WAeNqc/aOwKvaXZ7SNv6hVqxBJJz3Z6JY7blZpvgv1KBqEg5k5xu5l1ZOCzXwKwnOQQSC3dhIzB5Qp7j4oxH36hGrBVlznaxl3/AEV8cdzz82RvjgDXNdloFWvTqPY+hh4mX3uWhcQAJAmd+SiaCMjqMj0LS2Dy8nQgt60CtzcNR45U+StNEYNuRrf8PquVVvK13XI+i2Kwn+H74q1BvYD1H9Vu1TH2onl7jGcNPLt/DHzOTJ+Gnl2/hj5nJk5Ms3L5Kn7DPlCMU0GubyVP2GfKEZpIFCxTKnaVAwKZqIrJAU6YJ1hRLkrpcuKxjyK/qk2qt+I/4x9E1n2QYIzB5VUtNXHUe70nOPWZVizLke53LZBO6b4IcWunlB2b1radRlWmWmHAiCORed2luGti9JoPSMj7oRyyh4aHNXP2Oiko6lZSvK630J4pczEDIEkNmcxrotbTtTXNLmkFonTk15lBYr3GA4402qGzCWvdoKhED+EgNB6Z+CpjlpTr+Sc7fI1+EtbhGRZTbJGoNQ/eOHRKJ+AaaAa3JuGOfJV7b5ar/R1QqNgtgpsbRc445gYvFI2QeZJGPQgLfYyFss5oVt0GWlGmWxtRsjXaNrTtCIcILnFSHNMuHvWOr2ZwOEtz5kYTrZlaUhr4c1xImYief+30QQWQ66Dei1RobyndsCGWutOp92nMrRTYG0iiyoQ8ACcJJkblqrDWBgj+/OsrZanGdzFXrstWED38iplTkr+BvTTUW4/J6Vc9ogDaNo2jmRx1Zjxnn7nBYK7r0AiTzOH1CNtvAHWB/ENP0UlKis8duye8JmPHG4+MOnaqdRrSIPU4Qeg7VO587j+/3qq1prCCCeg96lIpBGftzCCdo5fo4IRXr9f72hG67QBtHMcu5DnQHAmDHJ3IRLST07Bi4HOqU8MbdfRWjqNFNmEZEDLl3rN2C0hjgRodxV19RzjP7B5OddcJKrPIywadeC1WqlsEZEEEcoUXCGz4Kgd6bQ7p2/FPdoxPZOeDM8rW/sIjwkpg0Wnaxxb/AEnMI6bg2JqqSRzwGqRaSN7He4g/RehLzTgjUi1U9xxN62n6r0sI4e0XN3GL4aeXb+GPmcklw08u38MfM5JVIli5fJU/YZ8oRikg9yeSp+wz5Qi7EChbYqN8vqhrfBYvOnC0GTHFBOFxbntwkZZkbblMLuqDhOHxoMc+z3oisEvt1pEnwWhPFwEwIdhlwd95MNdxIiYzKh+32yZ8ENPFDCBI8MCZJkg4aJw5HjRvViLYHNEtLZEmGyRxS7EMoA44GHPITO3nDbQ0CWF2BjiYaOOYD6bRplxnAn+EHaVgBWzVXmnJAL89Q6mCJgGDic2RnBkqjfFrrMoVXFlMQx3+87WMsvBb1eu7wng2+F8fOdNJOGYMTETG1BuHNXDZXAec5jeiZ+iEnSDFW0jzFof6Le2fyK3Qx+i3tn8iVGmiVns65UdjB1vD+IcLNSPHO0T6H8K0twl7qUYWGP5jh7vBodb7LFMn0S13QCJ90opwdMYh0qcl1DX0Ai/6VRvFwtEyTFRx/wDzRkWh+EcRkcX/AHHaAj+WoeEtPNp51Ws9omnzAjs5IQe0kaW6TDF4kis+QASGEgGROehgT1BULQA4QRI3K1fz4rk72NPxQqrXTYexff8AbJUPQrvpThcCNmIEmN0zmh952sv1I6BHXtStFoQm2WhOoIpbKdsqBBrTUVu01JQ6s1ViTZUoVOMc9iJeDIjDu60JsjJqFaF9mIw8sjrhGTorhjabOLPaPRPONv6q9Zb0LdDHIdP0UN43dHJECdxiULZaDmHNnZIyPSFPSpcF3NwdM1VO+d4jlGnUrAts6Gf3tBWVpPHmOnk0PUphVjUEKbxlY5UaB9YHXLohUbRTB2j98qq07SdjutdGtiyyU9LRbWmi9ZKeQE6Z6rQBwLQSIMRyFBLuoy4CNyvXu3GWsbsE5ZZqmNpRbZwZouUlFBW6GQ4vGYAg8oP1EDrRK9mTZ6g1gA9k/lIWf4GXkTVfSfGIQTPnDTEObQ8601spxTrN/gJHNH9l3RX+M8+dqZlrtrYKtN/ouaeic/dK9bC8bYvWrqrY6NN29jT0xmufC+UVzrhmW4aeXb+GPmcklw08u38MfM5JXOcnuTyVP2GfKEZpoNcnkqfsM+UIzTCBQsMClAUdOVKERSRq6XITrAEVl/8AEEf/AB2/iN+DlqCs5w7pzZSdz2H6fVLPtYYdyMFZW5o5ZGILZdUbsrlzI65E1ppywt3gjrC54PunDyhO85KvdL8Lo3PI6CZHuKXJymGHDQR4Q0Jpg7is06phLhvg9Yj6LY3qyabuRYy9RGA7wR1Z96mtslDR3gFOE1oh9M76TD7lnn2xEOFb8rOd9FnwWXfUKpgXQvv+xWWrRa0PrVio6lTlVStaQN6skLZK8qlabSAoLTbCdAhVoDjmT0QqRiK2ELuq4qvPPwK3LKIxUJ9LPqlef3CJrsy1J+Ur0q0UuJRcPWNHWBCll7js9PtBhC9bBxTvdMcg8Z7uuB0LJ3dd+LHHpFb28Kn3T365BreWO9xPUs/wYs0FwOuI9r+6k9ikd934sBW3g8RprEnkQ2oyozQzyHPJelvoSY38Yn+EcVn1cszfVkABga9cbEVka2YrxRe8dmZyna/SbHKFcsRa5wjNdXVY8YHOQrlK64cSN391pyjuaEZqKbCV0U4qA8qtgzVcdxI9yo3SXNeJ2zB5Vbs7w6XDzi74wlf4/sRb5foC2iubPWp2hvmmXj0mHxh1T0gL0u0nG3EDLXMMHeHNJB9xXn952eWu5AO9afgTaS+wtac3Ui+lztb4vucun00ri4kPW46akgCwL1Tg5/8AWo+wF5YF6vczMNCkP5bPgEuHlks3CMzw08u38MfM5JLhp5dv4Y+ZySucxYuTyVP2GfAIzTQa5PI0/YZ8oRqkgULFNTBRU3KYHJEUcLpchdLCiQnhTSxWWqNzcXZIP0RZQWyljY9p85rm9YhBq0FOmeU2bVF7OhNCZz1Ray7Fyo7GWsEqkBhrOG8Nd8R9AibFQvIQ6m72m/Aj4FDIukEHuaCrmw8rVkL1oSxo/jjrkfVa2zvmmEAvZsB3IQ7qM/RRb6kykOGihwhseNtnG6iwfRAnXSFr7wbIo/gj4lD3tVML6EKzMVbrA2IXbLJC11obkgVvVkxaMzXs6pVqKNVmZqnVpKqYtE9hseAWWqdHVKw7OAfVbyqybO+NWQ8f0mfgULvi7MF1WCptD6p/5SXj5AjFy1Q5jZzDhhPMRhPxHUo5eTp9O7i1+y02oHtoM2ZOPM0E/FUeD7vvHjbjd71PcQ+9NM6sbUH/AFVexgttFRu39IUzpVXQfLeLPpE9hggfXrWcvbUjdmf3zrT1nhrSdjWgfXuWdt9EhkHxn8Z3INyWYcb3BfBqnk7kd9VoG0OPU5SOpw70F4KCX1W8p9+a0bRJJ9IT2T+iGQCeyBdenDeUZ9S4srQA0DaXn3Sr16syJ2EA9aG2U+T6j0gj6JPFGW7sVdst5yB7mq3wNrFr6zNgxO6S0D6KuDxR7UfvqUnBTylc/wADffiXR6Xv+iXrfxfZE1kuA3mOk5L1+iyABuAHUvLuD9LHaaTY88Hobxj8F6o1VxLk8/M+DGcNPLt/DHzOSS4aeXb+GPmckrECxcfkqfsM+UI1TQW4/I0/YZ8oRqklKFpilChpqcFMKOE6ZOsKJM5OmKxjzO9KGC0VW7nE9BzHuKsWVW+GFCLQHbHtHWMj7oVKyLlap0dadxCdNVL6bxAdzm+/i/8AZW6KjvVk0X8gxdk4vojJdLBF1IuXa6aXMqF6U5nlBRG4xxSFXvNi5JLZMqn1MH2lvEs+/wAA2etU6jURtoyo/gt+Ko1Aq4OxCy5BlqCA24I/bCEBtiuYFOYuXWckgDUkAc5yCtinmj/A67PC2ukCOKw+EPM3Me+Ey3YHsrNlwwuof5YaYHkW03D/AMcB3/riWHuCrxMM6afv96L2G00A9jmO8VzS08zhBXjNls7qT3MOrCWnoMLZ15D6OfVQbsFQNtmLZUYDzOJAPvCjr8W3OnQg+5QudBpvHmvg8xz+IVq/B/8AJY70vqFC9jv01ILvGLCNhJceYae8jqQq93cVztpyHIBtRays4vPlzAfqfch19NGEDa4TzMGnWg+BYvegDwXqxXfz+6Fq6IjwfSD0rE3OYru5QO5bcjinkII6EszeP+lO8m/dcxLUGsbsubD7jn8UfvaACP4mnrWcu2t4zdz3joOnvAS+R4E2KA7kcfgVPcRgWgjLKmOkSqlqdGPlLT1ghWrqMUap9KpHUP1Cv6bvv9EfWfi+0HeA1Ca5fHiMJ6XZD3SvQgsnwCs0Unv9Jwb0NHeStYF0Y10nmZX1GM4aeXb+GPmcklw08u38MfM5JOTK1zXzTFKnk/xGbBuHKjFO/Ke5/U38ySSUdlhl/Utz+pv5lIOEFL0X9TfzJJJhWdDhBS9F/U38yX+oaXov6m/mTpLAG/1DS9F/U38yX+oaXov6m/mSSWMDL3tNCvhxeEbhmIazbG88ipso2cedW7LO9JJbQm7G1tKkTsrUBtq9lnenrV6DmuafCw4FujdojekktoQNbO7FaqNMQPCHna3vStFqou18J2W96SST2YcUH3Jc2V6xoOw51RhYGDis0G3VQuo0PSq9lnekkisUI7JG9yXyVqt22d3n1uyzvVSpwdsp/wByv2afekkm0I3uS+TkcGbL62v2afejPB+lZ7KXlpqvLoEuazIDdB/cJJIKKRnOTXIa/wA+pbn9TfzLOXjd1mq1X1cVVpfmQGsiYgnMpJItJrcCk47oiddFnLS3wlfOPNp7DIOqktF3Wd+CX1pZGeFmcb80kkntx+Cv/oy/JdZ4ACJq7R4rNvSobVZrO/FLqoLgB4rOKBsGaZJb241wb38nyC7LwcszHh4qVzplgp7OlGsNCCJq6R4rO9JJZ4oPwb3snyRWizUHDN1bYPFZs6UOs9wWZhnwlY6nxKe0zvTJIPFD4MvUZF5O61x2d0/eVxMeZT2Gd6loXTZ20xTD60AudOBmZP8AUmSTRxxjwLLNOe0maC67xo0ababRUIE5lrZJJknxuVXBwhpei/qb+ZJJPVE7syXC++qbqzSA/wAmNg9J3KkkkgY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766" name="AutoShape 14" descr="data:image/jpeg;base64,/9j/4AAQSkZJRgABAQAAAQABAAD/2wCEAAkGBxQTEhUUExQWFBQXGBUVFxgYFBcXGBQUGBwcFxUXFxUYHCggGBwlHBcXITEhJSksLi4uFx8zODMsNygtLisBCgoKDg0OGhAQGywkICYtLCwsLCwsLCwsLCwsLCwsLCwsLCwsLCwsLCwsLCwsLCwsLCwsLCwsLCwsLCwsLCwsK//AABEIALYBFAMBIgACEQEDEQH/xAAbAAABBQEBAAAAAAAAAAAAAAAFAAEDBAYCB//EAEcQAAEDAQUCCAsGBAYCAwAAAAEAAhEDBAUSITFBUQYiYXGBkZLREzIzQlJTcqGxssEUI3PS4fBiY4LxBxUWQ5PCg6IkNMP/xAAZAQADAQEBAAAAAAAAAAAAAAABAgMABAX/xAAqEQACAgEDAwQCAgMBAAAAAAAAAQIRAxIhMSIyQQQTUYEzYXGxI0KRFP/aAAwDAQACEQMRAD8A9Guiys8FT4jPEZ5rdw5EUZZKfq2dhvch9zn7qn7DPlCKsKA7O2WOn6tnYb3KUWKn6tnYb3JUypmlEVkX2Gn6tnYb3JfYafq2dhvcrAKSwCD7DT9WzsN7k32Gn6tnYb3KwksYr/Yafq2dhvcl9ip+rZ2G9ynTysYr/Yafq2dhvcl9hp+rZ2G9ysSorTXDG4isY4+w0/Vs7De5N9jperZ2G9yHVb5GxVze8pdSHUGGfsdL1bOw3uXJstL1bOw3uQpl4SpxaltRtBcdZ6fq2dhvco3U6fq2dhvcqrrQq9a1Qg5BUC/hp+rZ2G9y5w0/Vs7De5DKlocNWkcsdyanaDE/uEvuIb2wqGU/Vs7De5SNpU/Vs7De5CaNoJJ5APfPcrH2ghNqFcQmLPS9WzsNTGzUvVs7De5UBa+dR1LdC2o2gKfZ6Xq2dhvcl9nperZ2GoMbxUbr1hbWbQHxZKXq2dhvcqlGx0/tFT7tnkqPmN9KtyIR/nUbVxZL6+/qH+XRHU6r3ra0D22af7DT9WzsN7k/2Gn6tnYb3KpQvVpRCm+QCNqZOxWqIvsNP1bOw3uTfYafq2dhvcrKSICv9hperZ2G9yX2Gl6tnYb3KdOsYwvDKysFZsMYPux5o9JySm4aeXb+GPmcmWMXLnP3VP2GfAIrTKFXP5Kn7DPgEWpoFCwxymYVEwqZpRFOgU8ppTrCilKUkpWMKUpSlMSsYUrGcLb5+8FJujPG9o7OgfVai9raKNJ9Q+aMuV2jR1kLywPLnYnZkmSd5KnkfgtijbsI0rSSrlJxVKzN/fcjlku9+paGje459QUbXksxUpVptRL7O4f7lPsn8yiL6g81jxtwOg9k96KmhdLZOXqCuZEEdaVK1tcSM2v9F2R7j0KO2ZxhcAQdCTB5DGaLe1gS3K7mgZCe0Y+Kkog4RLu+JyzVe0YyM2MnWWk5xnoRBVh1kqOAc5wOWTYgFSf8FPHJdutk+E5Az/upLY2IK6uJpBqAiOKzl9NK3tJwxlp057V1xVxRzN9RUGiiqg7k5cczAJy1McmgUzmGc4GWgnrSuP6GUv2DaryFRtFYhEbZVAyGu4ZnqVKpd9V2wNG9xj3KclRSLBVe1kKpRtx8K/PzafxetA3g1iGdUDmH6ofX4KVRVeKbmvhlI+iczU7kltcjWiSjeZ3rY8E71xh1M6t4w5Rt9/xXnVSk+mcL2lp3EK9dN4GlVZUHmkTyt2jqlGE6YJRtHrUpSuKdQOAIzBEjmXa6jkFKdNKdYxi+Gnl2/hj5nJk/DTy7fwx8zkyxi5c3kqfsM+UIvTQW6qrW0qUkCWsAnacIyRmm4ZZjPIZ6nM5dAJ6CgULLFM0KKmFM1EUcJ0wSa4GYOhg8h3LCjpFJIrGGTJ4UNrrtpsc9xhrQSTyImMnw+tw4lAHXju5tGj4noCzl3WU1HBrRmd+gA2lQ2+2GtVdUdq46bhoB1K7c1qDHneQIPNquPJLydsIUqNfd92spDLN21x16NyuupghA2XwNoVpl8NO1S1xA4SJqllbzIVbqZacsjqCEZZaWuUN4UAWpZJVsGLae4KtlUVaDauXhGGRvka9CH2O+6RqvyJpugPBb4jgAOrLVGrjoA03iNXEcyyN62B1lr+EAlpycNZb3o3sPFJtoP1qzG1BniokSC0yMW5x1965/zF73GAGN8yR42/o0VOy4amAMaMTnAB0RxdZLhuARS8r7otJpuYXxuE6akbd+aHHLM14oIXBaA+XRGTQc9o8ID8ErxqEMDhvmOQEJuDlJkEsJLHCm5v8ACD4QQErVaGNERqSJ3xuXfB9COOS62Uq1UGA3LM4t0Z7dmxQ3vb2gYGGfSdr79q7vJwBfI14wy2EAR1z1oFTdj4x8XQcru4fRJJ0rspCNuqC1KuylLsOI6gnYOUa8qGPtD6hxF5J2AqdtEBhnXed/Ou6Nk0IyK5Jzcmehjxxgiu2rBzyPu61ZsFrc2s8yXDBSkE561MwU1YDRyGsfhqvw+hTynlqaFBSoMoqSpo1L3UrSMLxPzDlBWUvW7HUH4SZac2uG0fQqy23g8ZuThqPqub3vMVGBrvGn9nmT60/5ISxOPHBs+BduFSzhpPGpnCebVp6suhaBeYcFL18BWGI8R3FdybndB+q9OC7McrRw5Y1IeE6ZOnJmL4aeXb+GPmcmT8NPLt/DHzOTLGJrvszX0aQdoGtPThj6qUcHmHVx27AIkOblAyEOOkdKe5vJU/YZ8oRamgUBLrqotcGGoWu1JwiYAZ5xHF8QZ7nEJjcTHMwMrgktJDeKQR94AYBkt+9dvmBnqiFpullQlzsQMRIdGyFLd90MpGWl20kEiC4+dprGW7kWFBb7joOPlxLg9gwuaILsYIpgGGgeEPFz0ClF2UC7E2s1o4tTDxR4NoLXDADnSmACYzBjJWKPBtjXAh78Iji8WDDmuA0yA8G3IQuv9NUcAZDobEHEJkCmAdM48EzqRAXLusbGUGU2GWBoAc0wXfxS3aTmSN67+wN9Kp/zVPzLuxWRtJgY3QTrEkklxJgAakqcrAKhsDfSqf8ANU/MsXw5rgFtBrn5DE/715z80Znp6Qt1VeGgkmAASeQDMryW22k1ar6h8508w2DoGSnllSorijbshoWQb3dt3ergsAI1eNxxuyO/VKztRGjTUOToZVsVME4Xl4cNfvH9B10Kuvugatc//kf3ri32YhoqDVmvK3b1a9atWW15fvNc840yqdqweWGmfGfH4j+9G7KGvb4z5/Ff+ZULwGIFU7ptmAkE5JE2FxTReu6uyjVLKjntDjIPhHgTymURv+nTcwyRvGY1Qu2VG1BORWRtlSoajGNcZc/CJzAHemjJy6TaFyGbEA2qaUkDJ7SDBadDHv8AetZdNiosadpceM4wSTunZzLO2bg64GXPJcdTyfRGbip2ZhfRpu4xONwIdG7izkRzLLd7AnwFbpsYpvqNDiW/dEfwgl+Q6fiu7ws7Swg7Cehc3dZsFSsJMEUYkkxm8ZLm9XU8LmPOTtgkknXQcy74/jRxPeZnr1ZmGAnjENmfN5OgoLfNa1B1NtlZSdTYfvA8w50RkzMAZTrtjYjF8WbAAGyMQBBGwDLLlQZlNweQSTlMrnnPwjuw4rWpl2z3pTrSxsh48em8YXs52nUcokHYUWbRwtyPd+iGvudlUDwgOJubHtJa9p3teMx8CobTaq9ARVmvTH+6xv3jR/NpN8b2mD+nap1ZVumS2yvoIJJyDdpjcdIjeqD7M+XPhuYa3J5kYS47WiZxcnOrtMtqNZVpObUEGIdkWmJhw5QD0KK0Wkxkx3SWwecykY6YOrVARIycMs94ygoc20YjOhmCN28QpbQ0mc+NJcNxO0dAgdCHWg+cNuR+hTRW4zjtuGWL0fgXeXhaOBx41PL+jze7oXmVmfIB5AtHwStng7S3OA/iHp098LoxyqR52SNqj0xOuU66jjMZw08u38MfM5Mn4aeXb+GPmcmWMW7m8lT9hnyhF2IRcvkqfsM+ARamgULNOVM0KGmVQN+NaTiaQyajQ7UudSJDwGDPVroiTxdAiKGAnQh3COgA4lx4pIPFORGIOHQWOHRyiemcIaOLCS4OLi0AtOfGDQ7LYSRHTuKwAqmKhsVrbVY2oycLhLSWlpI2GDmpisABcMrXgsr41fDB06/+oK85pBa3/EO0Z0qftPPuaP8AsstRC58juR1Yl0l2zMzRezUkOs7wNTpryc+5GbJoN2X75UIhkK3CKT/Zd8I+JVCwXe4tBz0GxXbVTNSoGYcTWDE5mKHOmQC0bcMb9Vcuu1hpDHHE104HEQctWu3OC2XC2lIEMtWihUsBhZe/7E9ubZC9MqtEILe9ma5pB2/vIbVyyjp3LQyWZC5rI40Q4vcC6TlGQmM5GZVe8rFgbiaH1HNOLFkA0jXOMzE5LUXbdzbOwC0OAzJZTGbiDmA6NNuX9lNbryxMwMphrOXLLm2LPIv9EHU7IeD15+Golz8y3KRq4bJVu76mKo9rqRaMOVQuBkT4py4vNKzd0sfZ3udIe1xksAiOYk5+5Grqq1Kr3Ox/dwQaeEDDuO8LSjT4M6e6D1ipva6oHOkAUcJ24cTtd6gvit4OHluIaTOh51UslqLXVmudIAogE7Gy5CL4t5quhrh4NhOfpnfyrrc0saI48Lnko4q2gul56joN2WxSWSy556nb9FxZm4jBGW5aCyWWBnpsKjGNnfOSiqIfskNgk9x2f3Q4Uzt/fcUbtT8Ig7cgeffyIZUOEZZj96b0ZIjDcB266OMalF3gKhzLmiWvP82no72sncqoVrwcwhtob4JxyDwZpPOzC/zSfRdHStE+tuz/AHoUOt1UEFsBzSDiaRIDdpg6jkU6vkulXABtBzI2gyCh7nSSNhB69q6vKwOojHQdNPZTecv/ABu1ZzGRzKrZ7c15jNrxmWOEOGw5bRyjJHTQ6mpBC6XyyNrSQegorTeQQRqII59iD2NkOcdhMab9PePeirCVSS4Zwvlo9eu+0eEpsf6TQekhWQs/wKtGKzAeg5zf+w9xWgXWnas4ZKm0Yzhp5dv4Y+ZyZLhp5dv4Y+ZySIpauXyVP2GfKEXpFB7m8lT9hnyhGKZQKFWrfAY9zCw5ECcTQIIZBMkYc6gHQqb72oOLXizh5cXSSKePCKb3udhJkZMjOJB2o0+pDXHDigEwNXQJgc6HNvKs4VnCk0YKRczxz4Spx4E4QS2GgaTJOyFhSF16WZ73NFAPdiz4tPjZVSTLj/LqD+rlK5o3xZi5o8BBxw0hrTlia1ruQmWGNRAO5StvqoC4CzS4EicUA4WvJJhhInwYgbcYUovkgw+hDsTQIlwJcaYlrsA0bUk+w4bJRAEbutbXUGVGsLGFoLW4ZIYfFhrJ2RkF2be3dU/4av5UrstDqlJj3M8GXAOwyThB0Bloz3iFZJWAeZcN7aHWqONxWNHiPG92hbyoVStAjIOnZxH6nTZvV/hZUm2VuQgdTQorsg1KYOkz1CfjHUuSbq2dsFsjY3YWNpBjQdBM03NLidSS4CULeX06rmMaMJhwkmGk6wI05MkXpuQ/hQYYypmC0wSN3L0qGp1aMuaZDXs8cbGfCjR2kfwx6PJ9VTfeLajsJ4lU5PG6oBLKjeeEMqXk5wMnTU8ilpcGqri2riDHghzQSSSNcLogCemFf02WXD3Rs+JVd7hqxX06o1oAl/ix/GNR+9ie8708CcDTirec7XBOxneq12Wd1BlWsW/fPcWMaCDBA45EfvJR2G7hgNV0vLgXae9cuRXNrwh4U1bBF+2hrWEvkuOYM8ad6rXRf5Ih+e4+d+q4uqK1qJqZwHFoOmIERlyCUVvK66Tx4oY7e0R1gZFXhHStgykrpnT7QHCQZ/e0KKw2rBWBDoJGADIB87CToRs6Vna9R1Iw7PZOip1ry2iZBBEuJgjMFPzsbTRpbztVRj3sdl4VokE6BruL8fepLI3IbeT6odeN8UrQaVQGKhBa9p1DssxvEhW7vtGfTnyFTd8M68NadjUXfSB5t+48qMsrYcj17D3FC7tbizGR3bCigcIgjnafoqxObK7ZUtNbXKRtB1HMgNotJExpu/TYiN5GPF7JyI9koNaXh28Hqd+qlke5bEtiGtbYz0Q/7WAeNqc/aOwKvaXZ7SNv6hVqxBJJz3Z6JY7blZpvgv1KBqEg5k5xu5l1ZOCzXwKwnOQQSC3dhIzB5Qp7j4oxH36hGrBVlznaxl3/AEV8cdzz82RvjgDXNdloFWvTqPY+hh4mX3uWhcQAJAmd+SiaCMjqMj0LS2Dy8nQgt60CtzcNR45U+StNEYNuRrf8PquVVvK13XI+i2Kwn+H74q1BvYD1H9Vu1TH2onl7jGcNPLt/DHzOTJ+Gnl2/hj5nJk5Ms3L5Kn7DPlCMU0GubyVP2GfKEZpIFCxTKnaVAwKZqIrJAU6YJ1hRLkrpcuKxjyK/qk2qt+I/4x9E1n2QYIzB5VUtNXHUe70nOPWZVizLke53LZBO6b4IcWunlB2b1radRlWmWmHAiCORed2luGti9JoPSMj7oRyyh4aHNXP2Oiko6lZSvK630J4pczEDIEkNmcxrotbTtTXNLmkFonTk15lBYr3GA4402qGzCWvdoKhED+EgNB6Z+CpjlpTr+Sc7fI1+EtbhGRZTbJGoNQ/eOHRKJ+AaaAa3JuGOfJV7b5ar/R1QqNgtgpsbRc445gYvFI2QeZJGPQgLfYyFss5oVt0GWlGmWxtRsjXaNrTtCIcILnFSHNMuHvWOr2ZwOEtz5kYTrZlaUhr4c1xImYief+30QQWQ66Dei1RobyndsCGWutOp92nMrRTYG0iiyoQ8ACcJJkblqrDWBgj+/OsrZanGdzFXrstWED38iplTkr+BvTTUW4/J6Vc9ogDaNo2jmRx1Zjxnn7nBYK7r0AiTzOH1CNtvAHWB/ENP0UlKis8duye8JmPHG4+MOnaqdRrSIPU4Qeg7VO587j+/3qq1prCCCeg96lIpBGftzCCdo5fo4IRXr9f72hG67QBtHMcu5DnQHAmDHJ3IRLST07Bi4HOqU8MbdfRWjqNFNmEZEDLl3rN2C0hjgRodxV19RzjP7B5OddcJKrPIywadeC1WqlsEZEEEcoUXCGz4Kgd6bQ7p2/FPdoxPZOeDM8rW/sIjwkpg0Wnaxxb/AEnMI6bg2JqqSRzwGqRaSN7He4g/RehLzTgjUi1U9xxN62n6r0sI4e0XN3GL4aeXb+GPmcklw08u38MfM5JVIli5fJU/YZ8oRikg9yeSp+wz5Qi7EChbYqN8vqhrfBYvOnC0GTHFBOFxbntwkZZkbblMLuqDhOHxoMc+z3oisEvt1pEnwWhPFwEwIdhlwd95MNdxIiYzKh+32yZ8ENPFDCBI8MCZJkg4aJw5HjRvViLYHNEtLZEmGyRxS7EMoA44GHPITO3nDbQ0CWF2BjiYaOOYD6bRplxnAn+EHaVgBWzVXmnJAL89Q6mCJgGDic2RnBkqjfFrrMoVXFlMQx3+87WMsvBb1eu7wng2+F8fOdNJOGYMTETG1BuHNXDZXAec5jeiZ+iEnSDFW0jzFof6Le2fyK3Qx+i3tn8iVGmiVns65UdjB1vD+IcLNSPHO0T6H8K0twl7qUYWGP5jh7vBodb7LFMn0S13QCJ90opwdMYh0qcl1DX0Ai/6VRvFwtEyTFRx/wDzRkWh+EcRkcX/AHHaAj+WoeEtPNp51Ws9omnzAjs5IQe0kaW6TDF4kis+QASGEgGROehgT1BULQA4QRI3K1fz4rk72NPxQqrXTYexff8AbJUPQrvpThcCNmIEmN0zmh952sv1I6BHXtStFoQm2WhOoIpbKdsqBBrTUVu01JQ6s1ViTZUoVOMc9iJeDIjDu60JsjJqFaF9mIw8sjrhGTorhjabOLPaPRPONv6q9Zb0LdDHIdP0UN43dHJECdxiULZaDmHNnZIyPSFPSpcF3NwdM1VO+d4jlGnUrAts6Gf3tBWVpPHmOnk0PUphVjUEKbxlY5UaB9YHXLohUbRTB2j98qq07SdjutdGtiyyU9LRbWmi9ZKeQE6Z6rQBwLQSIMRyFBLuoy4CNyvXu3GWsbsE5ZZqmNpRbZwZouUlFBW6GQ4vGYAg8oP1EDrRK9mTZ6g1gA9k/lIWf4GXkTVfSfGIQTPnDTEObQ8601spxTrN/gJHNH9l3RX+M8+dqZlrtrYKtN/ouaeic/dK9bC8bYvWrqrY6NN29jT0xmufC+UVzrhmW4aeXb+GPmcklw08u38MfM5JXOcnuTyVP2GfKEZpoNcnkqfsM+UIzTCBQsMClAUdOVKERSRq6XITrAEVl/8AEEf/AB2/iN+DlqCs5w7pzZSdz2H6fVLPtYYdyMFZW5o5ZGILZdUbsrlzI65E1ppywt3gjrC54PunDyhO85KvdL8Lo3PI6CZHuKXJymGHDQR4Q0Jpg7is06phLhvg9Yj6LY3qyabuRYy9RGA7wR1Z96mtslDR3gFOE1oh9M76TD7lnn2xEOFb8rOd9FnwWXfUKpgXQvv+xWWrRa0PrVio6lTlVStaQN6skLZK8qlabSAoLTbCdAhVoDjmT0QqRiK2ELuq4qvPPwK3LKIxUJ9LPqlef3CJrsy1J+Ur0q0UuJRcPWNHWBCll7js9PtBhC9bBxTvdMcg8Z7uuB0LJ3dd+LHHpFb28Kn3T365BreWO9xPUs/wYs0FwOuI9r+6k9ikd934sBW3g8RprEnkQ2oyozQzyHPJelvoSY38Yn+EcVn1cszfVkABga9cbEVka2YrxRe8dmZyna/SbHKFcsRa5wjNdXVY8YHOQrlK64cSN391pyjuaEZqKbCV0U4qA8qtgzVcdxI9yo3SXNeJ2zB5Vbs7w6XDzi74wlf4/sRb5foC2iubPWp2hvmmXj0mHxh1T0gL0u0nG3EDLXMMHeHNJB9xXn952eWu5AO9afgTaS+wtac3Ui+lztb4vucun00ri4kPW46akgCwL1Tg5/8AWo+wF5YF6vczMNCkP5bPgEuHlks3CMzw08u38MfM5JLhp5dv4Y+ZySucxYuTyVP2GfAIzTQa5PI0/YZ8oRqkgULFNTBRU3KYHJEUcLpchdLCiQnhTSxWWqNzcXZIP0RZQWyljY9p85rm9YhBq0FOmeU2bVF7OhNCZz1Ray7Fyo7GWsEqkBhrOG8Nd8R9AibFQvIQ6m72m/Aj4FDIukEHuaCrmw8rVkL1oSxo/jjrkfVa2zvmmEAvZsB3IQ7qM/RRb6kykOGihwhseNtnG6iwfRAnXSFr7wbIo/gj4lD3tVML6EKzMVbrA2IXbLJC11obkgVvVkxaMzXs6pVqKNVmZqnVpKqYtE9hseAWWqdHVKw7OAfVbyqybO+NWQ8f0mfgULvi7MF1WCptD6p/5SXj5AjFy1Q5jZzDhhPMRhPxHUo5eTp9O7i1+y02oHtoM2ZOPM0E/FUeD7vvHjbjd71PcQ+9NM6sbUH/AFVexgttFRu39IUzpVXQfLeLPpE9hggfXrWcvbUjdmf3zrT1nhrSdjWgfXuWdt9EhkHxn8Z3INyWYcb3BfBqnk7kd9VoG0OPU5SOpw70F4KCX1W8p9+a0bRJJ9IT2T+iGQCeyBdenDeUZ9S4srQA0DaXn3Sr16syJ2EA9aG2U+T6j0gj6JPFGW7sVdst5yB7mq3wNrFr6zNgxO6S0D6KuDxR7UfvqUnBTylc/wADffiXR6Xv+iXrfxfZE1kuA3mOk5L1+iyABuAHUvLuD9LHaaTY88Hobxj8F6o1VxLk8/M+DGcNPLt/DHzOSS4aeXb+GPmckrECxcfkqfsM+UI1TQW4/I0/YZ8oRqklKFpilChpqcFMKOE6ZOsKJM5OmKxjzO9KGC0VW7nE9BzHuKsWVW+GFCLQHbHtHWMj7oVKyLlap0dadxCdNVL6bxAdzm+/i/8AZW6KjvVk0X8gxdk4vojJdLBF1IuXa6aXMqF6U5nlBRG4xxSFXvNi5JLZMqn1MH2lvEs+/wAA2etU6jURtoyo/gt+Ko1Aq4OxCy5BlqCA24I/bCEBtiuYFOYuXWckgDUkAc5yCtinmj/A67PC2ukCOKw+EPM3Me+Ey3YHsrNlwwuof5YaYHkW03D/AMcB3/riWHuCrxMM6afv96L2G00A9jmO8VzS08zhBXjNls7qT3MOrCWnoMLZ15D6OfVQbsFQNtmLZUYDzOJAPvCjr8W3OnQg+5QudBpvHmvg8xz+IVq/B/8AJY70vqFC9jv01ILvGLCNhJceYae8jqQq93cVztpyHIBtRays4vPlzAfqfch19NGEDa4TzMGnWg+BYvegDwXqxXfz+6Fq6IjwfSD0rE3OYru5QO5bcjinkII6EszeP+lO8m/dcxLUGsbsubD7jn8UfvaACP4mnrWcu2t4zdz3joOnvAS+R4E2KA7kcfgVPcRgWgjLKmOkSqlqdGPlLT1ghWrqMUap9KpHUP1Cv6bvv9EfWfi+0HeA1Ca5fHiMJ6XZD3SvQgsnwCs0Unv9Jwb0NHeStYF0Y10nmZX1GM4aeXb+GPmcklw08u38MfM5JOTK1zXzTFKnk/xGbBuHKjFO/Ke5/U38ySSUdlhl/Utz+pv5lIOEFL0X9TfzJJJhWdDhBS9F/U38yX+oaXov6m/mTpLAG/1DS9F/U38yX+oaXov6m/mSSWMDL3tNCvhxeEbhmIazbG88ipso2cedW7LO9JJbQm7G1tKkTsrUBtq9lnenrV6DmuafCw4FujdojekktoQNbO7FaqNMQPCHna3vStFqou18J2W96SST2YcUH3Jc2V6xoOw51RhYGDis0G3VQuo0PSq9lnekkisUI7JG9yXyVqt22d3n1uyzvVSpwdsp/wByv2afekkm0I3uS+TkcGbL62v2afejPB+lZ7KXlpqvLoEuazIDdB/cJJIKKRnOTXIa/wA+pbn9TfzLOXjd1mq1X1cVVpfmQGsiYgnMpJItJrcCk47oiddFnLS3wlfOPNp7DIOqktF3Wd+CX1pZGeFmcb80kkntx+Cv/oy/JdZ4ACJq7R4rNvSobVZrO/FLqoLgB4rOKBsGaZJb241wb38nyC7LwcszHh4qVzplgp7OlGsNCCJq6R4rO9JJZ4oPwb3snyRWizUHDN1bYPFZs6UOs9wWZhnwlY6nxKe0zvTJIPFD4MvUZF5O61x2d0/eVxMeZT2Gd6loXTZ20xTD60AudOBmZP8AUmSTRxxjwLLNOe0maC67xo0ababRUIE5lrZJJknxuVXBwhpei/qb+ZJJPVE7syXC++qbqzSA/wAmNg9J3KkkkgY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4" descr="Dorsoglute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012160" y="1928802"/>
            <a:ext cx="3131840" cy="4286280"/>
          </a:xfrm>
          <a:prstGeom prst="rect">
            <a:avLst/>
          </a:prstGeom>
          <a:noFill/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xmlns="" id="{5774AFF1-DB3A-433A-BF46-3E85494B2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1143000"/>
          </a:xfrm>
        </p:spPr>
        <p:txBody>
          <a:bodyPr>
            <a:no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KAS İÇİ (İNTRA MÜSKÜLER-IM) ENJEKSİYON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15328" cy="4686320"/>
          </a:xfrm>
        </p:spPr>
        <p:txBody>
          <a:bodyPr/>
          <a:lstStyle/>
          <a:p>
            <a:pPr>
              <a:buNone/>
            </a:pPr>
            <a:r>
              <a:rPr lang="tr-TR" altLang="tr-TR" sz="2800" dirty="0">
                <a:latin typeface="Calibri" pitchFamily="34" charset="0"/>
              </a:rPr>
              <a:t>    </a:t>
            </a:r>
          </a:p>
          <a:p>
            <a:pPr>
              <a:buNone/>
            </a:pPr>
            <a:endParaRPr lang="tr-TR" altLang="tr-TR" sz="2800" dirty="0">
              <a:latin typeface="Calibri" pitchFamily="34" charset="0"/>
            </a:endParaRPr>
          </a:p>
          <a:p>
            <a:pPr>
              <a:buNone/>
            </a:pPr>
            <a:r>
              <a:rPr lang="tr-TR" altLang="tr-TR" sz="2800" dirty="0">
                <a:latin typeface="Calibri" pitchFamily="34" charset="0"/>
              </a:rPr>
              <a:t>    Gluteus maksimus kası çocuk yürümeye başladıktan sonra geliştiği için </a:t>
            </a:r>
            <a:r>
              <a:rPr lang="tr-TR" altLang="tr-TR" sz="2800" b="1" dirty="0">
                <a:solidFill>
                  <a:srgbClr val="FF0000"/>
                </a:solidFill>
                <a:latin typeface="Calibri" pitchFamily="34" charset="0"/>
              </a:rPr>
              <a:t>3 yaşın altındaki çocuklarda dorsogluteal bölge kesinlikle kullanılmamalıdır.</a:t>
            </a:r>
            <a:r>
              <a:rPr lang="tr-TR" altLang="tr-TR" sz="2800" dirty="0">
                <a:latin typeface="Calibri" pitchFamily="34" charset="0"/>
              </a:rPr>
              <a:t> Ayrıca bu bölge çocuklarda dışkı ve idrarla kontamine olabileceği için de tercih edilmemelidir.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02046BC6-6B28-4429-9F86-3F23F063B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KAS İÇİ (İNTRA MÜSKÜLER-IM) ENJEKSİYON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86370" cy="461488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altLang="tr-TR" sz="2800" b="1" u="sng" dirty="0">
                <a:solidFill>
                  <a:srgbClr val="FF0000"/>
                </a:solidFill>
                <a:latin typeface="Comic Sans MS" pitchFamily="66" charset="0"/>
              </a:rPr>
              <a:t>Ventrogluteal bölge</a:t>
            </a:r>
            <a:r>
              <a:rPr lang="tr-TR" altLang="tr-TR" sz="2800" b="1" dirty="0">
                <a:solidFill>
                  <a:srgbClr val="FF0000"/>
                </a:solidFill>
                <a:latin typeface="Comic Sans MS" pitchFamily="66" charset="0"/>
              </a:rPr>
              <a:t>:</a:t>
            </a:r>
            <a:endParaRPr lang="tr-TR" altLang="tr-TR" sz="2800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tr-TR" altLang="tr-TR" sz="2800" dirty="0">
                <a:latin typeface="Calibri" pitchFamily="34" charset="0"/>
              </a:rPr>
              <a:t>Bölge gluteus medius ve gluteus minimus kaslarını içerir. </a:t>
            </a:r>
          </a:p>
          <a:p>
            <a:pPr>
              <a:buFont typeface="Wingdings" pitchFamily="2" charset="2"/>
              <a:buChar char="§"/>
            </a:pPr>
            <a:endParaRPr lang="tr-TR" altLang="tr-TR" sz="2800" dirty="0">
              <a:latin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tr-TR" altLang="tr-TR" sz="2800" dirty="0">
                <a:latin typeface="Calibri" pitchFamily="34" charset="0"/>
              </a:rPr>
              <a:t>Ventrogluteal bölgede SC tabakanın ince olması, büyük damar ve sinirlerin az olması, kemik dokusuna uzak olması, feçes kontaminasyon riskinin düşük olması, hastaya verilecek pozisyonun kolay olması nedeniyle tercih edilir. </a:t>
            </a:r>
          </a:p>
          <a:p>
            <a:pPr algn="ctr"/>
            <a:endParaRPr lang="tr-TR" altLang="tr-TR" dirty="0">
              <a:latin typeface="Comic Sans MS" pitchFamily="66" charset="0"/>
            </a:endParaRPr>
          </a:p>
          <a:p>
            <a:pPr algn="ctr"/>
            <a:endParaRPr lang="tr-TR" altLang="tr-TR" dirty="0">
              <a:latin typeface="Comic Sans MS" pitchFamily="66" charset="0"/>
            </a:endParaRPr>
          </a:p>
          <a:p>
            <a:endParaRPr lang="en-US" dirty="0"/>
          </a:p>
        </p:txBody>
      </p:sp>
      <p:pic>
        <p:nvPicPr>
          <p:cNvPr id="4" name="Picture 9" descr="Ventroglute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500694" y="1643050"/>
            <a:ext cx="3643306" cy="4857784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0A25C150-3D8E-4EAE-85A6-F803810A7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KAS İÇİ (İNTRA MÜSKÜLER-IM) ENJEKSİYON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72122" cy="4829196"/>
          </a:xfrm>
        </p:spPr>
        <p:txBody>
          <a:bodyPr>
            <a:normAutofit/>
          </a:bodyPr>
          <a:lstStyle/>
          <a:p>
            <a:r>
              <a:rPr lang="tr-TR" altLang="tr-TR" sz="2800" b="1" dirty="0">
                <a:latin typeface="Calibri" pitchFamily="34" charset="0"/>
              </a:rPr>
              <a:t>Ventrogluteal bölge </a:t>
            </a:r>
            <a:r>
              <a:rPr lang="tr-TR" altLang="tr-TR" sz="2800" dirty="0">
                <a:latin typeface="Calibri" pitchFamily="34" charset="0"/>
              </a:rPr>
              <a:t>IM enjeksiyonlarda </a:t>
            </a:r>
            <a:r>
              <a:rPr lang="tr-TR" altLang="tr-TR" sz="2800" u="sng" dirty="0">
                <a:solidFill>
                  <a:srgbClr val="FF0000"/>
                </a:solidFill>
                <a:latin typeface="Calibri" pitchFamily="34" charset="0"/>
              </a:rPr>
              <a:t>en güvenli ve en az ağrılı bölge</a:t>
            </a:r>
            <a:r>
              <a:rPr lang="tr-TR" altLang="tr-TR" sz="2800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tr-TR" altLang="tr-TR" sz="2800" dirty="0">
                <a:latin typeface="Calibri" pitchFamily="34" charset="0"/>
              </a:rPr>
              <a:t>olarak kabul edilmektedir. </a:t>
            </a:r>
          </a:p>
          <a:p>
            <a:pPr>
              <a:buNone/>
            </a:pPr>
            <a:endParaRPr lang="tr-TR" altLang="tr-TR" sz="2800" dirty="0">
              <a:latin typeface="Calibri" pitchFamily="34" charset="0"/>
            </a:endParaRPr>
          </a:p>
          <a:p>
            <a:r>
              <a:rPr lang="tr-TR" altLang="tr-TR" sz="2800" dirty="0">
                <a:latin typeface="Calibri" pitchFamily="34" charset="0"/>
              </a:rPr>
              <a:t>Bir defada 1.5-2.5 ml ilaç verilebilir.</a:t>
            </a:r>
          </a:p>
          <a:p>
            <a:endParaRPr lang="en-US" dirty="0"/>
          </a:p>
        </p:txBody>
      </p:sp>
      <p:pic>
        <p:nvPicPr>
          <p:cNvPr id="4" name="Picture 4" descr="download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86446" y="1357298"/>
            <a:ext cx="3357554" cy="5500702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2FC760C3-3AD0-4F51-833F-385CE5320E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txBody>
          <a:bodyPr>
            <a:no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KAS İÇİ (İNTRA MÜSKÜLER-IM) ENJEKSİYON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altLang="tr-TR" sz="2800" b="1" dirty="0">
                <a:solidFill>
                  <a:srgbClr val="FF0000"/>
                </a:solidFill>
                <a:latin typeface="Calibri" pitchFamily="34" charset="0"/>
              </a:rPr>
              <a:t>Hastanın hazırlığı:</a:t>
            </a:r>
          </a:p>
          <a:p>
            <a:r>
              <a:rPr lang="tr-TR" altLang="tr-TR" sz="2800" dirty="0">
                <a:latin typeface="Calibri" pitchFamily="34" charset="0"/>
              </a:rPr>
              <a:t>Hastaya supine, prone ya da lateral pozisyon verilir.</a:t>
            </a:r>
          </a:p>
          <a:p>
            <a:pPr>
              <a:buNone/>
            </a:pPr>
            <a:r>
              <a:rPr lang="tr-TR" altLang="tr-TR" sz="2800" dirty="0">
                <a:solidFill>
                  <a:srgbClr val="FF0000"/>
                </a:solidFill>
                <a:latin typeface="Calibri" pitchFamily="34" charset="0"/>
              </a:rPr>
              <a:t>Pronede;</a:t>
            </a:r>
            <a:r>
              <a:rPr lang="tr-TR" altLang="tr-TR" sz="2800" dirty="0">
                <a:latin typeface="Calibri" pitchFamily="34" charset="0"/>
              </a:rPr>
              <a:t> ayaklar içe çevrilmeli, başparmaklar birbirine bakmalıdır.</a:t>
            </a:r>
          </a:p>
          <a:p>
            <a:pPr>
              <a:buNone/>
            </a:pPr>
            <a:r>
              <a:rPr lang="tr-TR" altLang="tr-TR" sz="2800" dirty="0">
                <a:solidFill>
                  <a:srgbClr val="FF0000"/>
                </a:solidFill>
                <a:latin typeface="Calibri" pitchFamily="34" charset="0"/>
              </a:rPr>
              <a:t>Lateralde;</a:t>
            </a:r>
            <a:r>
              <a:rPr lang="tr-TR" altLang="tr-TR" sz="2800" dirty="0">
                <a:latin typeface="Calibri" pitchFamily="34" charset="0"/>
              </a:rPr>
              <a:t> üstteki bacak kalçadan ve dizden bükülerek alttaki bacağın önüne alınmalıdır. Böylece kasların gevşemesi sağlanır.</a:t>
            </a:r>
          </a:p>
          <a:p>
            <a:pPr>
              <a:buNone/>
            </a:pPr>
            <a:r>
              <a:rPr lang="tr-TR" altLang="tr-TR" sz="2800" dirty="0">
                <a:solidFill>
                  <a:srgbClr val="FF0000"/>
                </a:solidFill>
                <a:latin typeface="Calibri" pitchFamily="34" charset="0"/>
              </a:rPr>
              <a:t>Supinede; </a:t>
            </a:r>
            <a:r>
              <a:rPr lang="tr-TR" altLang="tr-TR" sz="2800" dirty="0">
                <a:latin typeface="Calibri" pitchFamily="34" charset="0"/>
              </a:rPr>
              <a:t>dizler karna doğru bükülmelidir.</a:t>
            </a:r>
          </a:p>
          <a:p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2B082F43-5F09-4371-A2FA-652A917EC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flipH="1">
            <a:off x="411481" y="1600201"/>
            <a:ext cx="45719" cy="542916"/>
          </a:xfrm>
        </p:spPr>
        <p:txBody>
          <a:bodyPr>
            <a:normAutofit lnSpcReduction="10000"/>
          </a:bodyPr>
          <a:lstStyle/>
          <a:p>
            <a:endParaRPr lang="en-US"/>
          </a:p>
        </p:txBody>
      </p:sp>
      <p:pic>
        <p:nvPicPr>
          <p:cNvPr id="4" name="Picture 8" descr="ventrogl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3059113" cy="306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ventr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0"/>
            <a:ext cx="3132137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spirasy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2143116"/>
            <a:ext cx="3311525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ilacı verme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33825"/>
            <a:ext cx="30480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baskı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0" y="3860800"/>
            <a:ext cx="304800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PARANTERAL İLAÇ UYGULAMALARI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043626" cy="4543444"/>
          </a:xfrm>
        </p:spPr>
        <p:txBody>
          <a:bodyPr/>
          <a:lstStyle/>
          <a:p>
            <a:pPr>
              <a:buClr>
                <a:srgbClr val="FF0000"/>
              </a:buClr>
              <a:buNone/>
            </a:pPr>
            <a:r>
              <a:rPr lang="tr-TR" altLang="tr-TR" sz="2800" dirty="0"/>
              <a:t>Parenteral uygulamaların </a:t>
            </a:r>
            <a:r>
              <a:rPr lang="tr-TR" altLang="tr-TR" sz="2800" u="sng" dirty="0"/>
              <a:t>dezavantajları</a:t>
            </a:r>
            <a:r>
              <a:rPr lang="tr-TR" altLang="tr-TR" sz="2800" dirty="0"/>
              <a:t> arasında; </a:t>
            </a:r>
          </a:p>
          <a:p>
            <a:pPr>
              <a:buClr>
                <a:srgbClr val="FF0000"/>
              </a:buClr>
            </a:pPr>
            <a:r>
              <a:rPr lang="tr-TR" altLang="tr-TR" sz="2800" dirty="0"/>
              <a:t>enfeksiyon,</a:t>
            </a:r>
          </a:p>
          <a:p>
            <a:pPr>
              <a:buClr>
                <a:srgbClr val="FF0000"/>
              </a:buClr>
            </a:pPr>
            <a:r>
              <a:rPr lang="tr-TR" altLang="tr-TR" sz="2800" dirty="0"/>
              <a:t>toksik ve allerjik reaksiyonlar,</a:t>
            </a:r>
          </a:p>
          <a:p>
            <a:pPr>
              <a:buClr>
                <a:srgbClr val="FF0000"/>
              </a:buClr>
            </a:pPr>
            <a:r>
              <a:rPr lang="tr-TR" altLang="tr-TR" sz="2800" dirty="0"/>
              <a:t>doku travması </a:t>
            </a:r>
          </a:p>
          <a:p>
            <a:pPr>
              <a:buClr>
                <a:srgbClr val="FF0000"/>
              </a:buClr>
            </a:pPr>
            <a:r>
              <a:rPr lang="tr-TR" altLang="tr-TR" sz="2800" dirty="0"/>
              <a:t>ağrı sayılabilir.</a:t>
            </a:r>
          </a:p>
          <a:p>
            <a:pPr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pic>
        <p:nvPicPr>
          <p:cNvPr id="6146" name="Picture 2" descr="http://angels3453.weebly.com/uploads/8/6/8/5/8685577/395692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2750" y="5038724"/>
            <a:ext cx="2381250" cy="1819276"/>
          </a:xfrm>
          <a:prstGeom prst="rect">
            <a:avLst/>
          </a:prstGeom>
          <a:noFill/>
        </p:spPr>
      </p:pic>
      <p:pic>
        <p:nvPicPr>
          <p:cNvPr id="6148" name="Picture 4" descr="http://static4.depositphotos.com/1012002/509/i/950/depositphotos_5096706-Introduction-of-intravenous-injec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3601119"/>
            <a:ext cx="2168070" cy="3256881"/>
          </a:xfrm>
          <a:prstGeom prst="rect">
            <a:avLst/>
          </a:prstGeom>
          <a:noFill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C27846AB-30EB-45E3-994A-173673E5CB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KAS İÇİ (İNTRA MÜSKÜLER-IM) ENJEKSİYON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329246" cy="4972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altLang="tr-TR" sz="2800" b="1" u="sng" dirty="0">
                <a:solidFill>
                  <a:srgbClr val="FF0000"/>
                </a:solidFill>
                <a:latin typeface="Calibri" pitchFamily="34" charset="0"/>
              </a:rPr>
              <a:t>Vastus lateralis kası (laterofemoral bölge):</a:t>
            </a:r>
          </a:p>
          <a:p>
            <a:pPr>
              <a:lnSpc>
                <a:spcPct val="90000"/>
              </a:lnSpc>
            </a:pPr>
            <a:r>
              <a:rPr lang="tr-TR" altLang="tr-TR" sz="2800" dirty="0">
                <a:latin typeface="Calibri" pitchFamily="34" charset="0"/>
              </a:rPr>
              <a:t>Vastus lateralis kası, uyluğun ön yüzünde üst bacağın ön dış yanında uzun bir şerit halinde yer alan iyi gelişmiş kalın bir kastır. </a:t>
            </a:r>
          </a:p>
          <a:p>
            <a:pPr>
              <a:lnSpc>
                <a:spcPct val="90000"/>
              </a:lnSpc>
            </a:pPr>
            <a:endParaRPr lang="tr-TR" altLang="tr-TR" sz="2800" dirty="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tr-TR" altLang="tr-TR" sz="2800" dirty="0">
                <a:latin typeface="Calibri" pitchFamily="34" charset="0"/>
              </a:rPr>
              <a:t>Kas yakınında büyük sinir ve kan damarları yoktur. Dolayısıyla ciddi yaralanma riski yoktur. </a:t>
            </a:r>
          </a:p>
          <a:p>
            <a:pPr>
              <a:buNone/>
            </a:pPr>
            <a:endParaRPr lang="en-US" sz="2800" u="sng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4" name="Picture 4" descr="Vastuslaterali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86446" y="1857364"/>
            <a:ext cx="3357554" cy="4572032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81AACD6B-0DFD-4EF2-8DD2-62A8BF403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KAS İÇİ (İNTRA MÜSKÜLER-IM) ENJEKSİYON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5257808" cy="5072098"/>
          </a:xfrm>
        </p:spPr>
        <p:txBody>
          <a:bodyPr>
            <a:normAutofit/>
          </a:bodyPr>
          <a:lstStyle/>
          <a:p>
            <a:pPr>
              <a:buNone/>
            </a:pPr>
            <a:endParaRPr lang="tr-TR" altLang="tr-TR" sz="2800" b="1" u="sng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buNone/>
            </a:pPr>
            <a:r>
              <a:rPr lang="tr-TR" altLang="tr-TR" sz="2800" b="1" u="sng" dirty="0">
                <a:solidFill>
                  <a:srgbClr val="FF0000"/>
                </a:solidFill>
                <a:latin typeface="Calibri" pitchFamily="34" charset="0"/>
              </a:rPr>
              <a:t>Rektus femoris kası:</a:t>
            </a:r>
          </a:p>
          <a:p>
            <a:pPr>
              <a:buNone/>
            </a:pPr>
            <a:r>
              <a:rPr lang="tr-TR" altLang="tr-TR" sz="2800" b="1" dirty="0">
                <a:solidFill>
                  <a:srgbClr val="FF0000"/>
                </a:solidFill>
                <a:latin typeface="Calibri" pitchFamily="34" charset="0"/>
              </a:rPr>
              <a:t>    </a:t>
            </a:r>
            <a:r>
              <a:rPr lang="tr-TR" altLang="tr-TR" sz="2800" dirty="0">
                <a:latin typeface="Calibri" pitchFamily="34" charset="0"/>
              </a:rPr>
              <a:t>Uyluğun ön yüzünde yer alan kastır. Bu kas, eğer başka bir bölge kullanılamıyor ve kontrendike değilse yetişkinlerde kullanılır.</a:t>
            </a:r>
          </a:p>
          <a:p>
            <a:pPr>
              <a:buNone/>
            </a:pPr>
            <a:endParaRPr lang="tr-TR" altLang="tr-TR" sz="2800" dirty="0">
              <a:latin typeface="Comic Sans MS" pitchFamily="66" charset="0"/>
            </a:endParaRPr>
          </a:p>
          <a:p>
            <a:pPr>
              <a:buNone/>
            </a:pPr>
            <a:endParaRPr lang="en-US" sz="2800" u="sng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4" name="Picture 7" descr="male_muscle_anatomy_upper_l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857884" y="1285860"/>
            <a:ext cx="3286115" cy="5572140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0C93A0EE-61B5-49E3-9BA1-3BBC91E63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66" y="274638"/>
            <a:ext cx="8186733" cy="1143000"/>
          </a:xfrm>
        </p:spPr>
        <p:txBody>
          <a:bodyPr>
            <a:no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KAS İÇİ (İNTRA MÜSKÜLER-IM) ENJEKSİYON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43494" cy="4525963"/>
          </a:xfrm>
        </p:spPr>
        <p:txBody>
          <a:bodyPr>
            <a:normAutofit lnSpcReduction="10000"/>
          </a:bodyPr>
          <a:lstStyle/>
          <a:p>
            <a:r>
              <a:rPr lang="tr-TR" altLang="tr-TR" sz="2800" b="1" u="sng" dirty="0">
                <a:solidFill>
                  <a:srgbClr val="FF0000"/>
                </a:solidFill>
                <a:latin typeface="Calibri" pitchFamily="34" charset="0"/>
              </a:rPr>
              <a:t>Deltoid bölge:</a:t>
            </a:r>
          </a:p>
          <a:p>
            <a:pPr>
              <a:buNone/>
            </a:pPr>
            <a:r>
              <a:rPr lang="tr-TR" altLang="tr-TR" sz="2800" dirty="0">
                <a:latin typeface="Comic Sans MS" pitchFamily="66" charset="0"/>
              </a:rPr>
              <a:t>   </a:t>
            </a:r>
            <a:r>
              <a:rPr lang="tr-TR" altLang="tr-TR" sz="2800" dirty="0">
                <a:latin typeface="Calibri" pitchFamily="34" charset="0"/>
              </a:rPr>
              <a:t>Deltoid kas üst kolun dış yan yüzünde yer alan küçük bir kastır.</a:t>
            </a:r>
          </a:p>
          <a:p>
            <a:pPr>
              <a:buNone/>
            </a:pPr>
            <a:r>
              <a:rPr lang="tr-TR" altLang="tr-TR" sz="2800" dirty="0">
                <a:latin typeface="Calibri" pitchFamily="34" charset="0"/>
              </a:rPr>
              <a:t>    Deltoid kas, bebeklerde, çocuklarda ve bazı yetişkinlerde yeterince gelişmemiştir. Bu nedenle diğer bölgeler uygun olmadığı durumlarda (yanık, dermatit) kullanılır.</a:t>
            </a:r>
            <a:endParaRPr lang="en-US" sz="2800" u="sng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4" name="Picture 4" descr="deltoid k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429388" y="1142984"/>
            <a:ext cx="2214545" cy="3224916"/>
          </a:xfrm>
          <a:prstGeom prst="rect">
            <a:avLst/>
          </a:prstGeom>
          <a:noFill/>
        </p:spPr>
      </p:pic>
      <p:pic>
        <p:nvPicPr>
          <p:cNvPr id="5" name="Picture 7" descr="deltoid S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72166" y="4031913"/>
            <a:ext cx="3071834" cy="2826087"/>
          </a:xfrm>
          <a:prstGeom prst="rect">
            <a:avLst/>
          </a:prstGeom>
          <a:noFill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68F06A78-8BC9-4A8A-8256-0A73F7682F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HAVA KİLİDİ TEKNİĞİ</a:t>
            </a:r>
            <a:endParaRPr lang="en-US" sz="32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800" dirty="0">
                <a:latin typeface="Calibri" pitchFamily="34" charset="0"/>
              </a:rPr>
              <a:t>IM enjeksiyonda hava kilidi tekniğinin uygulanması irritan ilaçların cilt altı dokusunu tahriş etme olasılığını azaltır. </a:t>
            </a:r>
          </a:p>
          <a:p>
            <a:r>
              <a:rPr lang="tr-TR" altLang="tr-TR" sz="2800" dirty="0">
                <a:latin typeface="Calibri" pitchFamily="34" charset="0"/>
              </a:rPr>
              <a:t>SC enjeksiyonda (</a:t>
            </a:r>
            <a:r>
              <a:rPr lang="tr-TR" altLang="tr-TR" sz="2800" b="1" dirty="0">
                <a:solidFill>
                  <a:srgbClr val="FF0000"/>
                </a:solidFill>
                <a:latin typeface="Calibri" pitchFamily="34" charset="0"/>
              </a:rPr>
              <a:t>heparin uygulaması</a:t>
            </a:r>
            <a:r>
              <a:rPr lang="tr-TR" altLang="tr-TR" sz="2800" dirty="0">
                <a:latin typeface="Calibri" pitchFamily="34" charset="0"/>
              </a:rPr>
              <a:t>) hava kilidi tekniği, ilacın iğnenin girdiği yerden sızarak ekimoza neden olmasını önler. Ayrıca bu yöntemle iğne içinde kalan ilaç, hava ile itilerek ilaç dozunun tam olarak kas içine verilmesi sağlanır.</a:t>
            </a:r>
          </a:p>
          <a:p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9448389B-07ED-410E-8A14-C599CB869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HAVA KİLİDİ TEKNİĞİ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tr-TR" sz="2800" dirty="0"/>
              <a:t>Hastaya verilmesi gereken ilaç doğru dozda çekilir ve kontrol edilir. Daha sonra enjektöre 0.2- 0.3 ml hava çekilir. </a:t>
            </a:r>
          </a:p>
          <a:p>
            <a:pPr>
              <a:lnSpc>
                <a:spcPct val="90000"/>
              </a:lnSpc>
            </a:pPr>
            <a:endParaRPr lang="tr-TR" altLang="tr-TR" sz="2800" dirty="0"/>
          </a:p>
          <a:p>
            <a:pPr>
              <a:lnSpc>
                <a:spcPct val="90000"/>
              </a:lnSpc>
            </a:pPr>
            <a:r>
              <a:rPr lang="tr-TR" altLang="tr-TR" sz="2800" dirty="0"/>
              <a:t>Enjeksiyon uygularken enjektör dik tutulur. Önce tüm ilaç daha sonra hava kabarcığı kas dokusuna verilir. </a:t>
            </a:r>
          </a:p>
          <a:p>
            <a:pPr>
              <a:lnSpc>
                <a:spcPct val="90000"/>
              </a:lnSpc>
            </a:pPr>
            <a:endParaRPr lang="tr-TR" altLang="tr-TR" sz="2800" dirty="0"/>
          </a:p>
          <a:p>
            <a:pPr>
              <a:lnSpc>
                <a:spcPct val="90000"/>
              </a:lnSpc>
            </a:pPr>
            <a:r>
              <a:rPr lang="tr-TR" altLang="tr-TR" sz="2800" dirty="0"/>
              <a:t>Böylece verilen hava iğnenin dokuya girdiği yerde kilit oluşturur. </a:t>
            </a:r>
          </a:p>
          <a:p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89BCA90E-A78B-4846-B47A-5047D371F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Z TEKNİĞİ İLE IM ENJEKSİYON</a:t>
            </a:r>
            <a:endParaRPr lang="en-US" sz="32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972056" cy="4757758"/>
          </a:xfrm>
        </p:spPr>
        <p:txBody>
          <a:bodyPr/>
          <a:lstStyle/>
          <a:p>
            <a:r>
              <a:rPr lang="tr-TR" altLang="tr-TR" sz="2800" dirty="0">
                <a:latin typeface="Calibri" pitchFamily="34" charset="0"/>
              </a:rPr>
              <a:t>Z tekniği ya da zig-zag yöntemi subkutan dokunun irritasyonuna neden (demir preparatları gibi) olan ilaçların uygulanması için kullanılır. </a:t>
            </a:r>
          </a:p>
          <a:p>
            <a:r>
              <a:rPr lang="tr-TR" altLang="tr-TR" sz="2800" dirty="0">
                <a:latin typeface="Calibri" pitchFamily="34" charset="0"/>
              </a:rPr>
              <a:t>Z tekniği ile uygulanan enjeksiyonlarda ağrı ve rahatsızlık hissi daha azdır.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4" descr="Z tekni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643570" y="1357298"/>
            <a:ext cx="3500430" cy="4929198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A9E98BE2-E99F-47D1-B87B-BBAD5D8000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Z TEKNİĞİ İLE IM ENJEKSİYON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altLang="tr-TR" sz="3000" dirty="0">
                <a:latin typeface="Calibri" pitchFamily="34" charset="0"/>
              </a:rPr>
              <a:t>Z tekniği hava kilidi tekniğiyle birlikte kullanılması gerekir. Eğer hazır enjeksiyonlarda hava varsa tekrar hava eklemeye gerek yoktur.</a:t>
            </a:r>
          </a:p>
          <a:p>
            <a:endParaRPr lang="tr-TR" altLang="tr-TR" sz="3000" dirty="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tr-TR" altLang="tr-TR" sz="3000" dirty="0">
                <a:solidFill>
                  <a:srgbClr val="FF0000"/>
                </a:solidFill>
                <a:latin typeface="Calibri" pitchFamily="34" charset="0"/>
              </a:rPr>
              <a:t>Z tekniği ile ilaç uygularken iğne ucu mutlaka değiştirilmelidir. </a:t>
            </a:r>
            <a:r>
              <a:rPr lang="tr-TR" altLang="tr-TR" sz="3000" dirty="0">
                <a:latin typeface="Calibri" pitchFamily="34" charset="0"/>
              </a:rPr>
              <a:t>Derin kas dokusu içine ilaç uygulayabilmek için iğne uzunluğunun en az 3.8 cm olması gerekir.</a:t>
            </a:r>
          </a:p>
          <a:p>
            <a:pPr>
              <a:lnSpc>
                <a:spcPct val="90000"/>
              </a:lnSpc>
            </a:pPr>
            <a:endParaRPr lang="tr-TR" altLang="tr-TR" sz="3000" dirty="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tr-TR" altLang="tr-TR" sz="3000" dirty="0">
                <a:latin typeface="Calibri" pitchFamily="34" charset="0"/>
              </a:rPr>
              <a:t>Ventrogluteal, dorsogluteal ya da vastus lateralis bölgelerine Z tekniği ile ilaç uygulanabilir.</a:t>
            </a:r>
          </a:p>
          <a:p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20991001-E414-46C3-9B39-40EE89900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1543032" cy="97154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5" descr="F0329-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BAED9742-1180-4705-AE7C-6B8DBD19F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İNTRAVENÖZ (IV) ENJEKSİYON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/>
              <a:t>    </a:t>
            </a:r>
            <a:r>
              <a:rPr lang="en-US" sz="2800" dirty="0" err="1"/>
              <a:t>Emilim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etki</a:t>
            </a:r>
            <a:r>
              <a:rPr lang="en-US" sz="2800" dirty="0"/>
              <a:t> </a:t>
            </a:r>
            <a:r>
              <a:rPr lang="en-US" sz="2800" dirty="0" err="1"/>
              <a:t>hızlı</a:t>
            </a:r>
            <a:r>
              <a:rPr lang="en-US" sz="2800" dirty="0"/>
              <a:t> </a:t>
            </a:r>
            <a:r>
              <a:rPr lang="en-US" sz="2800" dirty="0" err="1"/>
              <a:t>olduğundan</a:t>
            </a:r>
            <a:r>
              <a:rPr lang="en-US" sz="2800" dirty="0"/>
              <a:t> </a:t>
            </a:r>
            <a:r>
              <a:rPr lang="en-US" sz="2800" dirty="0" err="1"/>
              <a:t>ilaç</a:t>
            </a:r>
            <a:r>
              <a:rPr lang="en-US" sz="2800" dirty="0"/>
              <a:t> </a:t>
            </a:r>
            <a:r>
              <a:rPr lang="en-US" sz="2800" dirty="0" err="1"/>
              <a:t>uygulama</a:t>
            </a:r>
            <a:r>
              <a:rPr lang="en-US" sz="2800" dirty="0"/>
              <a:t> </a:t>
            </a:r>
            <a:r>
              <a:rPr lang="en-US" sz="2800" dirty="0" err="1"/>
              <a:t>yolları</a:t>
            </a:r>
            <a:r>
              <a:rPr lang="en-US" sz="2800" dirty="0"/>
              <a:t> </a:t>
            </a:r>
            <a:r>
              <a:rPr lang="en-US" sz="2800" dirty="0" err="1"/>
              <a:t>arasında</a:t>
            </a:r>
            <a:r>
              <a:rPr lang="en-US" sz="2800" dirty="0"/>
              <a:t> </a:t>
            </a:r>
            <a:r>
              <a:rPr lang="en-US" sz="2800" u="sng" dirty="0"/>
              <a:t>en </a:t>
            </a:r>
            <a:r>
              <a:rPr lang="en-US" sz="2800" u="sng" dirty="0" err="1"/>
              <a:t>riskli</a:t>
            </a:r>
            <a:r>
              <a:rPr lang="en-US" sz="2800" u="sng" dirty="0"/>
              <a:t> </a:t>
            </a:r>
            <a:r>
              <a:rPr lang="en-US" sz="2800" dirty="0" err="1"/>
              <a:t>uygulama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kabul</a:t>
            </a:r>
            <a:r>
              <a:rPr lang="en-US" sz="2800" dirty="0"/>
              <a:t> </a:t>
            </a:r>
            <a:r>
              <a:rPr lang="en-US" sz="2800" dirty="0" err="1"/>
              <a:t>edilir</a:t>
            </a:r>
            <a:r>
              <a:rPr lang="en-US" sz="2800" dirty="0"/>
              <a:t>. </a:t>
            </a:r>
            <a:endParaRPr lang="tr-TR" sz="2800" dirty="0"/>
          </a:p>
          <a:p>
            <a:pPr fontAlgn="base">
              <a:buNone/>
            </a:pPr>
            <a:r>
              <a:rPr lang="en-US" sz="2800" dirty="0" err="1"/>
              <a:t>İntravenöz</a:t>
            </a:r>
            <a:r>
              <a:rPr lang="en-US" sz="2800" dirty="0"/>
              <a:t> </a:t>
            </a:r>
            <a:r>
              <a:rPr lang="en-US" sz="2800" dirty="0" err="1"/>
              <a:t>yolla</a:t>
            </a:r>
            <a:r>
              <a:rPr lang="en-US" sz="2800" dirty="0"/>
              <a:t> </a:t>
            </a:r>
            <a:r>
              <a:rPr lang="en-US" sz="2800" dirty="0" err="1"/>
              <a:t>ilaç</a:t>
            </a:r>
            <a:r>
              <a:rPr lang="en-US" sz="2800" dirty="0"/>
              <a:t> </a:t>
            </a:r>
            <a:r>
              <a:rPr lang="en-US" sz="2800" dirty="0" err="1"/>
              <a:t>uygulaması</a:t>
            </a:r>
            <a:r>
              <a:rPr lang="en-US" sz="2800" dirty="0"/>
              <a:t> </a:t>
            </a:r>
            <a:r>
              <a:rPr lang="en-US" sz="2800" u="sng" dirty="0" err="1"/>
              <a:t>iki</a:t>
            </a:r>
            <a:r>
              <a:rPr lang="en-US" sz="2800" u="sng" dirty="0"/>
              <a:t> </a:t>
            </a:r>
            <a:r>
              <a:rPr lang="en-US" sz="2800" u="sng" dirty="0" err="1"/>
              <a:t>şekilde</a:t>
            </a:r>
            <a:r>
              <a:rPr lang="en-US" sz="2800" u="sng" dirty="0"/>
              <a:t> </a:t>
            </a:r>
            <a:r>
              <a:rPr lang="en-US" sz="2800" dirty="0" err="1"/>
              <a:t>yapılır</a:t>
            </a:r>
            <a:r>
              <a:rPr lang="en-US" sz="2800" dirty="0"/>
              <a:t>:</a:t>
            </a:r>
          </a:p>
          <a:p>
            <a:pPr fontAlgn="base"/>
            <a:r>
              <a:rPr lang="en-US" sz="2800" dirty="0" err="1">
                <a:solidFill>
                  <a:srgbClr val="FF0000"/>
                </a:solidFill>
              </a:rPr>
              <a:t>İntravenöz</a:t>
            </a:r>
            <a:r>
              <a:rPr lang="en-US" sz="2800" dirty="0">
                <a:solidFill>
                  <a:srgbClr val="FF0000"/>
                </a:solidFill>
              </a:rPr>
              <a:t> bolus </a:t>
            </a:r>
            <a:r>
              <a:rPr lang="en-US" sz="2800" dirty="0" err="1">
                <a:solidFill>
                  <a:srgbClr val="FF0000"/>
                </a:solidFill>
              </a:rPr>
              <a:t>enjeksiyon</a:t>
            </a:r>
            <a:r>
              <a:rPr lang="en-US" sz="2800" dirty="0"/>
              <a:t>; </a:t>
            </a:r>
            <a:r>
              <a:rPr lang="en-US" sz="2800" dirty="0" err="1"/>
              <a:t>küçük</a:t>
            </a:r>
            <a:r>
              <a:rPr lang="en-US" sz="2800" dirty="0"/>
              <a:t> </a:t>
            </a:r>
            <a:r>
              <a:rPr lang="en-US" sz="2800" dirty="0" err="1"/>
              <a:t>hacimdeki</a:t>
            </a:r>
            <a:r>
              <a:rPr lang="en-US" sz="2800" dirty="0"/>
              <a:t> </a:t>
            </a:r>
            <a:r>
              <a:rPr lang="en-US" sz="2800" dirty="0" err="1"/>
              <a:t>genellikle</a:t>
            </a:r>
            <a:r>
              <a:rPr lang="en-US" sz="2800" dirty="0"/>
              <a:t> 10</a:t>
            </a:r>
            <a:r>
              <a:rPr lang="tr-TR" sz="2800" dirty="0"/>
              <a:t>-20 </a:t>
            </a:r>
            <a:r>
              <a:rPr lang="en-US" sz="2800" dirty="0" err="1"/>
              <a:t>ml’ye</a:t>
            </a:r>
            <a:r>
              <a:rPr lang="en-US" sz="2800" dirty="0"/>
              <a:t> </a:t>
            </a:r>
            <a:r>
              <a:rPr lang="en-US" sz="2800" dirty="0" err="1"/>
              <a:t>kadar</a:t>
            </a:r>
            <a:r>
              <a:rPr lang="en-US" sz="2800" dirty="0"/>
              <a:t> </a:t>
            </a:r>
            <a:r>
              <a:rPr lang="en-US" sz="2800" dirty="0" err="1"/>
              <a:t>ilacın</a:t>
            </a:r>
            <a:r>
              <a:rPr lang="en-US" sz="2800" dirty="0"/>
              <a:t>, </a:t>
            </a:r>
            <a:r>
              <a:rPr lang="en-US" sz="2800" dirty="0" err="1"/>
              <a:t>kısa</a:t>
            </a:r>
            <a:r>
              <a:rPr lang="en-US" sz="2800" dirty="0"/>
              <a:t> </a:t>
            </a:r>
            <a:r>
              <a:rPr lang="en-US" sz="2800" dirty="0" err="1"/>
              <a:t>zamanda</a:t>
            </a:r>
            <a:r>
              <a:rPr lang="en-US" sz="2800" dirty="0"/>
              <a:t> (1–5 </a:t>
            </a:r>
            <a:r>
              <a:rPr lang="en-US" sz="2800" dirty="0" err="1"/>
              <a:t>dk</a:t>
            </a:r>
            <a:r>
              <a:rPr lang="en-US" sz="2800" dirty="0"/>
              <a:t> </a:t>
            </a:r>
            <a:r>
              <a:rPr lang="en-US" sz="2800" dirty="0" err="1"/>
              <a:t>içinde</a:t>
            </a:r>
            <a:r>
              <a:rPr lang="en-US" sz="2800" dirty="0"/>
              <a:t>) </a:t>
            </a:r>
            <a:r>
              <a:rPr lang="en-US" sz="2800" dirty="0" err="1"/>
              <a:t>ven</a:t>
            </a:r>
            <a:r>
              <a:rPr lang="en-US" sz="2800" dirty="0"/>
              <a:t> </a:t>
            </a:r>
            <a:r>
              <a:rPr lang="en-US" sz="2800" dirty="0" err="1"/>
              <a:t>içine</a:t>
            </a:r>
            <a:r>
              <a:rPr lang="en-US" sz="2800" dirty="0"/>
              <a:t> </a:t>
            </a:r>
            <a:r>
              <a:rPr lang="en-US" sz="2800" dirty="0" err="1"/>
              <a:t>verilmesidir</a:t>
            </a:r>
            <a:r>
              <a:rPr lang="en-US" sz="2800" dirty="0"/>
              <a:t>.</a:t>
            </a:r>
          </a:p>
          <a:p>
            <a:pPr fontAlgn="base"/>
            <a:r>
              <a:rPr lang="en-US" sz="2800" dirty="0" err="1">
                <a:solidFill>
                  <a:srgbClr val="FF0000"/>
                </a:solidFill>
              </a:rPr>
              <a:t>İntravenöz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sıvı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uygulaması</a:t>
            </a:r>
            <a:r>
              <a:rPr lang="en-US" sz="2800" dirty="0"/>
              <a:t>; </a:t>
            </a:r>
            <a:r>
              <a:rPr lang="en-US" sz="2800" dirty="0" err="1"/>
              <a:t>büyük</a:t>
            </a:r>
            <a:r>
              <a:rPr lang="en-US" sz="2800" dirty="0"/>
              <a:t> </a:t>
            </a:r>
            <a:r>
              <a:rPr lang="en-US" sz="2800" dirty="0" err="1"/>
              <a:t>hacimdeki</a:t>
            </a:r>
            <a:r>
              <a:rPr lang="en-US" sz="2800" dirty="0"/>
              <a:t> </a:t>
            </a:r>
            <a:r>
              <a:rPr lang="en-US" sz="2800" dirty="0" err="1"/>
              <a:t>sıvıların</a:t>
            </a:r>
            <a:r>
              <a:rPr lang="en-US" sz="2800" dirty="0"/>
              <a:t> </a:t>
            </a:r>
            <a:r>
              <a:rPr lang="en-US" sz="2800" dirty="0" err="1"/>
              <a:t>ya</a:t>
            </a:r>
            <a:r>
              <a:rPr lang="en-US" sz="2800" dirty="0"/>
              <a:t> </a:t>
            </a:r>
            <a:r>
              <a:rPr lang="en-US" sz="2800" dirty="0" err="1"/>
              <a:t>da</a:t>
            </a:r>
            <a:r>
              <a:rPr lang="en-US" sz="2800" dirty="0"/>
              <a:t> </a:t>
            </a:r>
            <a:r>
              <a:rPr lang="en-US" sz="2800" dirty="0" err="1"/>
              <a:t>izotonik</a:t>
            </a:r>
            <a:r>
              <a:rPr lang="en-US" sz="2800" dirty="0"/>
              <a:t> </a:t>
            </a:r>
            <a:r>
              <a:rPr lang="en-US" sz="2800" dirty="0" err="1"/>
              <a:t>sıvılara</a:t>
            </a:r>
            <a:r>
              <a:rPr lang="tr-TR" sz="2800" dirty="0"/>
              <a:t> </a:t>
            </a:r>
            <a:r>
              <a:rPr lang="en-US" sz="2800" dirty="0" err="1"/>
              <a:t>karıştırılmış</a:t>
            </a:r>
            <a:r>
              <a:rPr lang="en-US" sz="2800" dirty="0"/>
              <a:t> </a:t>
            </a:r>
            <a:r>
              <a:rPr lang="en-US" sz="2800" dirty="0" err="1"/>
              <a:t>ilacın</a:t>
            </a:r>
            <a:r>
              <a:rPr lang="en-US" sz="2800" dirty="0"/>
              <a:t> </a:t>
            </a:r>
            <a:r>
              <a:rPr lang="en-US" sz="2800" dirty="0" err="1"/>
              <a:t>yavaşça</a:t>
            </a:r>
            <a:r>
              <a:rPr lang="en-US" sz="2800" dirty="0"/>
              <a:t> </a:t>
            </a:r>
            <a:r>
              <a:rPr lang="en-US" sz="2800" dirty="0" err="1"/>
              <a:t>uzun</a:t>
            </a:r>
            <a:r>
              <a:rPr lang="en-US" sz="2800" dirty="0"/>
              <a:t> </a:t>
            </a:r>
            <a:r>
              <a:rPr lang="en-US" sz="2800" dirty="0" err="1"/>
              <a:t>sürede</a:t>
            </a:r>
            <a:r>
              <a:rPr lang="en-US" sz="2800" dirty="0"/>
              <a:t>, </a:t>
            </a:r>
            <a:r>
              <a:rPr lang="en-US" sz="2800" dirty="0" err="1"/>
              <a:t>genellikle</a:t>
            </a:r>
            <a:r>
              <a:rPr lang="en-US" sz="2800" dirty="0"/>
              <a:t> </a:t>
            </a:r>
            <a:r>
              <a:rPr lang="en-US" sz="2800" dirty="0" err="1"/>
              <a:t>sabit</a:t>
            </a:r>
            <a:r>
              <a:rPr lang="en-US" sz="2800" dirty="0"/>
              <a:t> </a:t>
            </a:r>
            <a:r>
              <a:rPr lang="en-US" sz="2800" dirty="0" err="1"/>
              <a:t>hızda</a:t>
            </a:r>
            <a:r>
              <a:rPr lang="en-US" sz="2800" dirty="0"/>
              <a:t> </a:t>
            </a:r>
            <a:r>
              <a:rPr lang="en-US" sz="2800" dirty="0" err="1"/>
              <a:t>verilmesidir</a:t>
            </a:r>
            <a:r>
              <a:rPr lang="en-US" sz="2800" dirty="0"/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DAA0120E-0B04-409D-A9CF-9B38C80DC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İNTRAVENÖZ (IV) ENJEKSİYON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b="1" dirty="0" err="1"/>
              <a:t>Damar</a:t>
            </a:r>
            <a:r>
              <a:rPr lang="en-US" sz="2800" b="1" dirty="0"/>
              <a:t> </a:t>
            </a:r>
            <a:r>
              <a:rPr lang="en-US" sz="2800" b="1" dirty="0" err="1"/>
              <a:t>Yolu</a:t>
            </a:r>
            <a:r>
              <a:rPr lang="en-US" sz="2800" b="1" dirty="0"/>
              <a:t> </a:t>
            </a:r>
            <a:r>
              <a:rPr lang="en-US" sz="2800" b="1" dirty="0" err="1"/>
              <a:t>Açma</a:t>
            </a:r>
            <a:r>
              <a:rPr lang="en-US" sz="2800" b="1" dirty="0"/>
              <a:t> </a:t>
            </a:r>
            <a:r>
              <a:rPr lang="en-US" sz="2800" b="1" dirty="0" err="1"/>
              <a:t>Endikasyonları</a:t>
            </a:r>
            <a:r>
              <a:rPr lang="en-US" sz="2800" b="1" dirty="0"/>
              <a:t> </a:t>
            </a:r>
          </a:p>
          <a:p>
            <a:r>
              <a:rPr lang="en-US" sz="2800" dirty="0" err="1"/>
              <a:t>Ven</a:t>
            </a:r>
            <a:r>
              <a:rPr lang="en-US" sz="2800" dirty="0"/>
              <a:t> </a:t>
            </a:r>
            <a:r>
              <a:rPr lang="en-US" sz="2800" dirty="0" err="1"/>
              <a:t>içine</a:t>
            </a:r>
            <a:r>
              <a:rPr lang="en-US" sz="2800" dirty="0"/>
              <a:t> </a:t>
            </a:r>
            <a:r>
              <a:rPr lang="en-US" sz="2800" dirty="0" err="1"/>
              <a:t>ilaç</a:t>
            </a:r>
            <a:r>
              <a:rPr lang="en-US" sz="2800" dirty="0"/>
              <a:t> </a:t>
            </a:r>
            <a:r>
              <a:rPr lang="en-US" sz="2800" dirty="0" err="1"/>
              <a:t>uygulaması</a:t>
            </a:r>
            <a:r>
              <a:rPr lang="en-US" sz="2800" dirty="0"/>
              <a:t>, </a:t>
            </a:r>
          </a:p>
          <a:p>
            <a:r>
              <a:rPr lang="en-US" sz="2800" dirty="0" err="1"/>
              <a:t>Sıvı</a:t>
            </a:r>
            <a:r>
              <a:rPr lang="en-US" sz="2800" dirty="0"/>
              <a:t> </a:t>
            </a:r>
            <a:r>
              <a:rPr lang="en-US" sz="2800" dirty="0" err="1"/>
              <a:t>elektrolit</a:t>
            </a:r>
            <a:r>
              <a:rPr lang="en-US" sz="2800" dirty="0"/>
              <a:t> </a:t>
            </a:r>
            <a:r>
              <a:rPr lang="en-US" sz="2800" dirty="0" err="1"/>
              <a:t>kayıplarının</a:t>
            </a:r>
            <a:r>
              <a:rPr lang="en-US" sz="2800" dirty="0"/>
              <a:t> </a:t>
            </a:r>
            <a:r>
              <a:rPr lang="en-US" sz="2800" dirty="0" err="1"/>
              <a:t>yerine</a:t>
            </a:r>
            <a:r>
              <a:rPr lang="en-US" sz="2800" dirty="0"/>
              <a:t> </a:t>
            </a:r>
            <a:r>
              <a:rPr lang="en-US" sz="2800" dirty="0" err="1"/>
              <a:t>konması</a:t>
            </a:r>
            <a:r>
              <a:rPr lang="en-US" sz="2800" dirty="0"/>
              <a:t> </a:t>
            </a:r>
            <a:r>
              <a:rPr lang="en-US" sz="2800" dirty="0" err="1"/>
              <a:t>amacıyla</a:t>
            </a:r>
            <a:r>
              <a:rPr lang="en-US" sz="2800" dirty="0"/>
              <a:t> </a:t>
            </a:r>
            <a:r>
              <a:rPr lang="en-US" sz="2800" dirty="0" err="1"/>
              <a:t>sıvı</a:t>
            </a:r>
            <a:r>
              <a:rPr lang="en-US" sz="2800" dirty="0"/>
              <a:t> </a:t>
            </a:r>
            <a:r>
              <a:rPr lang="en-US" sz="2800" dirty="0" err="1"/>
              <a:t>uygulaması</a:t>
            </a:r>
            <a:r>
              <a:rPr lang="en-US" sz="2800" dirty="0"/>
              <a:t>,</a:t>
            </a:r>
            <a:endParaRPr lang="tr-TR" sz="2800" dirty="0"/>
          </a:p>
          <a:p>
            <a:r>
              <a:rPr lang="tr-TR" sz="2800" dirty="0"/>
              <a:t>Acil müdahaleler,</a:t>
            </a:r>
            <a:r>
              <a:rPr lang="en-US" sz="2800" dirty="0"/>
              <a:t> </a:t>
            </a:r>
          </a:p>
          <a:p>
            <a:r>
              <a:rPr lang="en-US" sz="2800" dirty="0"/>
              <a:t>Kan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kan</a:t>
            </a:r>
            <a:r>
              <a:rPr lang="en-US" sz="2800" dirty="0"/>
              <a:t> </a:t>
            </a:r>
            <a:r>
              <a:rPr lang="en-US" sz="2800" dirty="0" err="1"/>
              <a:t>ürünleri</a:t>
            </a:r>
            <a:r>
              <a:rPr lang="en-US" sz="2800" dirty="0"/>
              <a:t> </a:t>
            </a:r>
            <a:r>
              <a:rPr lang="en-US" sz="2800" dirty="0" err="1"/>
              <a:t>transfüzyonu</a:t>
            </a:r>
            <a:r>
              <a:rPr lang="en-US" sz="2800" dirty="0"/>
              <a:t>, </a:t>
            </a:r>
          </a:p>
          <a:p>
            <a:r>
              <a:rPr lang="en-US" sz="2800" dirty="0"/>
              <a:t>Oral </a:t>
            </a:r>
            <a:r>
              <a:rPr lang="en-US" sz="2800" dirty="0" err="1"/>
              <a:t>alamayan</a:t>
            </a:r>
            <a:r>
              <a:rPr lang="en-US" sz="2800" dirty="0"/>
              <a:t> </a:t>
            </a:r>
            <a:r>
              <a:rPr lang="en-US" sz="2800" dirty="0" err="1"/>
              <a:t>hastalarda</a:t>
            </a:r>
            <a:r>
              <a:rPr lang="en-US" sz="2800" dirty="0"/>
              <a:t> </a:t>
            </a:r>
            <a:r>
              <a:rPr lang="en-US" sz="2800" dirty="0" err="1"/>
              <a:t>parenteral</a:t>
            </a:r>
            <a:r>
              <a:rPr lang="en-US" sz="2800" dirty="0"/>
              <a:t> </a:t>
            </a:r>
            <a:r>
              <a:rPr lang="en-US" sz="2800" dirty="0" err="1"/>
              <a:t>beslenme</a:t>
            </a:r>
            <a:r>
              <a:rPr lang="en-US" sz="2800" dirty="0"/>
              <a:t> </a:t>
            </a:r>
            <a:r>
              <a:rPr lang="en-US" sz="2800" dirty="0" err="1"/>
              <a:t>amacıyla</a:t>
            </a:r>
            <a:r>
              <a:rPr lang="en-US" sz="2800" dirty="0"/>
              <a:t> </a:t>
            </a:r>
            <a:r>
              <a:rPr lang="en-US" sz="2800" dirty="0" err="1"/>
              <a:t>damar</a:t>
            </a:r>
            <a:r>
              <a:rPr lang="en-US" sz="2800" dirty="0"/>
              <a:t> </a:t>
            </a:r>
            <a:r>
              <a:rPr lang="en-US" sz="2800" dirty="0" err="1"/>
              <a:t>yolu</a:t>
            </a:r>
            <a:r>
              <a:rPr lang="en-US" sz="2800" dirty="0"/>
              <a:t> </a:t>
            </a:r>
            <a:r>
              <a:rPr lang="en-US" sz="2800" dirty="0" err="1"/>
              <a:t>açılır</a:t>
            </a:r>
            <a:r>
              <a:rPr lang="en-US" sz="2800" dirty="0"/>
              <a:t>. </a:t>
            </a:r>
          </a:p>
          <a:p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1BF36D8F-D459-4040-B384-FBF1F69D8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PARANTERAL İLAÇ UYGULAMALARI</a:t>
            </a:r>
            <a:endParaRPr lang="en-US" sz="320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5400684" cy="504351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FF0000"/>
              </a:buClr>
              <a:buNone/>
            </a:pPr>
            <a:r>
              <a:rPr lang="tr-TR" altLang="tr-TR" sz="2400" b="1" dirty="0"/>
              <a:t>Enjeksiyon uygulamasında dikkat edilecek noktalar:</a:t>
            </a:r>
            <a:endParaRPr lang="tr-TR" altLang="tr-TR" sz="2400" dirty="0"/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altLang="tr-TR" sz="2400" dirty="0"/>
              <a:t>Uygulamada cerrahi aseptik teknik kullanılmalıdır.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altLang="tr-TR" sz="2400" dirty="0"/>
              <a:t>Kullanılacak olan enjektör ve iğne ucu steril olmalıdır.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altLang="tr-TR" sz="2400" dirty="0"/>
              <a:t>İlaç hazırlığı sırasında ilaç, iğne ucu ve enjektör kontamine edilmemelidir.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altLang="tr-TR" sz="2400" dirty="0"/>
              <a:t>Enjeksiyondan önce antiseptik solüsyonla (%70’lik alkol, batikon) cilt temizlenmelidir. Bölge çok kirli ise önce sabunlu suyla yıkanmalı sonra antiseptik solüsyonla silinmelidir.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endParaRPr lang="tr-TR" altLang="tr-TR" sz="2400" dirty="0"/>
          </a:p>
        </p:txBody>
      </p:sp>
      <p:pic>
        <p:nvPicPr>
          <p:cNvPr id="6" name="Picture 5" descr="subcutaneous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49423" y="3643314"/>
            <a:ext cx="3394577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408BEFF1-BF50-44E2-80F5-937910B89C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96D85A2B-D1AA-4F36-9BF3-CC076CFE1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İNTRAVENÖZ (IV) ENJEKSİYON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/>
              <a:t>    </a:t>
            </a:r>
            <a:r>
              <a:rPr lang="en-US" sz="2800" dirty="0" err="1"/>
              <a:t>Aşağıdaki</a:t>
            </a:r>
            <a:r>
              <a:rPr lang="en-US" sz="2800" dirty="0"/>
              <a:t> </a:t>
            </a:r>
            <a:r>
              <a:rPr lang="en-US" sz="2800" dirty="0" err="1"/>
              <a:t>maddelerden</a:t>
            </a:r>
            <a:r>
              <a:rPr lang="en-US" sz="2800" dirty="0"/>
              <a:t> </a:t>
            </a:r>
            <a:r>
              <a:rPr lang="en-US" sz="2800" dirty="0" err="1"/>
              <a:t>herhangi</a:t>
            </a:r>
            <a:r>
              <a:rPr lang="en-US" sz="2800" dirty="0"/>
              <a:t> </a:t>
            </a:r>
            <a:r>
              <a:rPr lang="en-US" sz="2800" dirty="0" err="1"/>
              <a:t>birinin</a:t>
            </a:r>
            <a:r>
              <a:rPr lang="en-US" sz="2800" dirty="0"/>
              <a:t> </a:t>
            </a:r>
            <a:r>
              <a:rPr lang="en-US" sz="2800" dirty="0" err="1"/>
              <a:t>varlığında</a:t>
            </a:r>
            <a:r>
              <a:rPr lang="en-US" sz="2800" dirty="0"/>
              <a:t> o </a:t>
            </a:r>
            <a:r>
              <a:rPr lang="en-US" sz="2800" dirty="0" err="1"/>
              <a:t>venden</a:t>
            </a:r>
            <a:r>
              <a:rPr lang="en-US" sz="2800" dirty="0"/>
              <a:t> </a:t>
            </a:r>
            <a:r>
              <a:rPr lang="en-US" sz="2800" u="sng" dirty="0" err="1"/>
              <a:t>enjeksiyon</a:t>
            </a:r>
            <a:r>
              <a:rPr lang="en-US" sz="2800" u="sng" dirty="0"/>
              <a:t> </a:t>
            </a:r>
            <a:r>
              <a:rPr lang="en-US" sz="2800" u="sng" dirty="0" err="1"/>
              <a:t>yapılmaz</a:t>
            </a:r>
            <a:r>
              <a:rPr lang="en-US" sz="2800" dirty="0"/>
              <a:t>.</a:t>
            </a:r>
            <a:endParaRPr lang="tr-TR" sz="2800" dirty="0"/>
          </a:p>
          <a:p>
            <a:pPr>
              <a:buFont typeface="Wingdings" pitchFamily="2" charset="2"/>
              <a:buChar char="v"/>
            </a:pPr>
            <a:r>
              <a:rPr lang="en-US" sz="2800" dirty="0" err="1"/>
              <a:t>Ağrı</a:t>
            </a:r>
            <a:r>
              <a:rPr lang="tr-TR" sz="2800" dirty="0"/>
              <a:t>,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err="1"/>
              <a:t>Ödem</a:t>
            </a:r>
            <a:r>
              <a:rPr lang="tr-TR" sz="2800" dirty="0"/>
              <a:t>,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err="1"/>
              <a:t>Kızarıklık</a:t>
            </a:r>
            <a:r>
              <a:rPr lang="tr-TR" sz="2800" dirty="0"/>
              <a:t>,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err="1"/>
              <a:t>Hassasiyet</a:t>
            </a:r>
            <a:r>
              <a:rPr lang="tr-TR" sz="2800" dirty="0"/>
              <a:t>,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err="1"/>
              <a:t>Arterio-venöz</a:t>
            </a:r>
            <a:r>
              <a:rPr lang="en-US" sz="2800" dirty="0"/>
              <a:t> </a:t>
            </a:r>
            <a:r>
              <a:rPr lang="en-US" sz="2800" dirty="0" err="1"/>
              <a:t>fistül</a:t>
            </a:r>
            <a:r>
              <a:rPr lang="en-US" sz="2800" dirty="0"/>
              <a:t> </a:t>
            </a:r>
            <a:r>
              <a:rPr lang="en-US" sz="2800" dirty="0" err="1"/>
              <a:t>veya</a:t>
            </a:r>
            <a:r>
              <a:rPr lang="en-US" sz="2800" dirty="0"/>
              <a:t> </a:t>
            </a:r>
            <a:r>
              <a:rPr lang="en-US" sz="2800" dirty="0" err="1"/>
              <a:t>şant</a:t>
            </a:r>
            <a:r>
              <a:rPr lang="en-US" sz="2800" dirty="0"/>
              <a:t> </a:t>
            </a:r>
            <a:r>
              <a:rPr lang="en-US" sz="2800" dirty="0" err="1"/>
              <a:t>varlığ</a:t>
            </a:r>
            <a:r>
              <a:rPr lang="tr-TR" sz="2800" dirty="0"/>
              <a:t>ı,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err="1"/>
              <a:t>Açıklanamayan</a:t>
            </a:r>
            <a:r>
              <a:rPr lang="en-US" sz="2800" dirty="0"/>
              <a:t> </a:t>
            </a:r>
            <a:r>
              <a:rPr lang="en-US" sz="2800" dirty="0" err="1"/>
              <a:t>ateş</a:t>
            </a:r>
            <a:r>
              <a:rPr lang="tr-TR" sz="2800" dirty="0"/>
              <a:t>.</a:t>
            </a:r>
            <a:endParaRPr lang="en-US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9F54895E-4CAE-4138-8545-A68F72759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İNTRAVENÖZ (IV) ENJEKSİYON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7686700" cy="52149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400" dirty="0"/>
              <a:t>İ</a:t>
            </a:r>
            <a:r>
              <a:rPr lang="en-US" sz="2400" dirty="0" err="1"/>
              <a:t>ntravenöz</a:t>
            </a:r>
            <a:r>
              <a:rPr lang="tr-TR" sz="2400" dirty="0"/>
              <a:t> </a:t>
            </a:r>
            <a:r>
              <a:rPr lang="en-US" sz="2400" dirty="0" err="1"/>
              <a:t>tedavi</a:t>
            </a:r>
            <a:r>
              <a:rPr lang="en-US" sz="2400" dirty="0"/>
              <a:t> </a:t>
            </a:r>
            <a:r>
              <a:rPr lang="en-US" sz="2400" dirty="0" err="1"/>
              <a:t>uygulamalarının</a:t>
            </a:r>
            <a:r>
              <a:rPr lang="en-US" sz="2400" dirty="0"/>
              <a:t> </a:t>
            </a:r>
            <a:r>
              <a:rPr lang="en-US" sz="2400" dirty="0" err="1"/>
              <a:t>majör</a:t>
            </a:r>
            <a:r>
              <a:rPr lang="tr-TR" sz="2400" dirty="0"/>
              <a:t> </a:t>
            </a:r>
            <a:r>
              <a:rPr lang="en-US" sz="2400" dirty="0" err="1"/>
              <a:t>komplikasyonları</a:t>
            </a:r>
            <a:r>
              <a:rPr lang="en-US" sz="2400" dirty="0"/>
              <a:t>; </a:t>
            </a:r>
            <a:endParaRPr lang="tr-TR" sz="2400" dirty="0"/>
          </a:p>
          <a:p>
            <a:r>
              <a:rPr lang="tr-TR" sz="2400" dirty="0"/>
              <a:t>İ</a:t>
            </a:r>
            <a:r>
              <a:rPr lang="en-US" sz="2400" dirty="0" err="1"/>
              <a:t>nfiltrasyon</a:t>
            </a:r>
            <a:r>
              <a:rPr lang="en-US" sz="2400" dirty="0"/>
              <a:t>, </a:t>
            </a:r>
            <a:endParaRPr lang="tr-TR" sz="2400" dirty="0"/>
          </a:p>
          <a:p>
            <a:r>
              <a:rPr lang="tr-TR" sz="2400" dirty="0"/>
              <a:t>T</a:t>
            </a:r>
            <a:r>
              <a:rPr lang="en-US" sz="2400" dirty="0" err="1"/>
              <a:t>romboflebit</a:t>
            </a:r>
            <a:r>
              <a:rPr lang="en-US" sz="2400" dirty="0"/>
              <a:t>, </a:t>
            </a:r>
            <a:endParaRPr lang="tr-TR" sz="2400" dirty="0"/>
          </a:p>
          <a:p>
            <a:r>
              <a:rPr lang="tr-TR" sz="2400" dirty="0"/>
              <a:t>S</a:t>
            </a:r>
            <a:r>
              <a:rPr lang="en-US" sz="2400" dirty="0" err="1"/>
              <a:t>ıvı</a:t>
            </a:r>
            <a:r>
              <a:rPr lang="en-US" sz="2400" dirty="0"/>
              <a:t> </a:t>
            </a:r>
            <a:r>
              <a:rPr lang="en-US" sz="2400" dirty="0" err="1"/>
              <a:t>yüklenmesi</a:t>
            </a:r>
            <a:r>
              <a:rPr lang="en-US" sz="2400" dirty="0"/>
              <a:t>, </a:t>
            </a:r>
            <a:endParaRPr lang="tr-TR" sz="2400" dirty="0"/>
          </a:p>
          <a:p>
            <a:r>
              <a:rPr lang="tr-TR" sz="2400" dirty="0"/>
              <a:t>K</a:t>
            </a:r>
            <a:r>
              <a:rPr lang="en-US" sz="2400" dirty="0" err="1"/>
              <a:t>anama</a:t>
            </a:r>
            <a:r>
              <a:rPr lang="en-US" sz="2400" dirty="0"/>
              <a:t>, </a:t>
            </a:r>
            <a:endParaRPr lang="tr-TR" sz="2400" dirty="0"/>
          </a:p>
          <a:p>
            <a:r>
              <a:rPr lang="tr-TR" sz="2400" dirty="0"/>
              <a:t>H</a:t>
            </a:r>
            <a:r>
              <a:rPr lang="en-US" sz="2400" dirty="0" err="1"/>
              <a:t>ematom</a:t>
            </a:r>
            <a:r>
              <a:rPr lang="en-US" sz="2400" dirty="0"/>
              <a:t>, </a:t>
            </a:r>
            <a:endParaRPr lang="tr-TR" sz="2400" dirty="0"/>
          </a:p>
          <a:p>
            <a:r>
              <a:rPr lang="tr-TR" sz="2400" dirty="0"/>
              <a:t>T</a:t>
            </a:r>
            <a:r>
              <a:rPr lang="en-US" sz="2400" dirty="0" err="1"/>
              <a:t>romboembolizm</a:t>
            </a:r>
            <a:r>
              <a:rPr lang="en-US" sz="2400" dirty="0"/>
              <a:t>,</a:t>
            </a:r>
            <a:endParaRPr lang="tr-TR" sz="2400" dirty="0"/>
          </a:p>
          <a:p>
            <a:r>
              <a:rPr lang="tr-TR" sz="2400" dirty="0"/>
              <a:t>H</a:t>
            </a:r>
            <a:r>
              <a:rPr lang="en-US" sz="2400" dirty="0" err="1"/>
              <a:t>ava</a:t>
            </a:r>
            <a:r>
              <a:rPr lang="en-US" sz="2400" dirty="0"/>
              <a:t> </a:t>
            </a:r>
            <a:r>
              <a:rPr lang="en-US" sz="2400" dirty="0" err="1"/>
              <a:t>embolisi</a:t>
            </a:r>
            <a:r>
              <a:rPr lang="en-US" sz="2400" dirty="0"/>
              <a:t> </a:t>
            </a:r>
            <a:r>
              <a:rPr lang="tr-TR" sz="2400" dirty="0"/>
              <a:t>,</a:t>
            </a:r>
          </a:p>
          <a:p>
            <a:r>
              <a:rPr lang="tr-TR" sz="2400" dirty="0"/>
              <a:t>Anaflaktif şok,</a:t>
            </a:r>
          </a:p>
          <a:p>
            <a:r>
              <a:rPr lang="tr-TR" sz="2400" dirty="0"/>
              <a:t>E</a:t>
            </a:r>
            <a:r>
              <a:rPr lang="en-US" sz="2400" dirty="0" err="1"/>
              <a:t>nfeksiyon</a:t>
            </a:r>
            <a:r>
              <a:rPr lang="en-US" sz="2400" dirty="0"/>
              <a:t>.</a:t>
            </a:r>
            <a:endParaRPr lang="tr-TR" sz="2400" dirty="0"/>
          </a:p>
          <a:p>
            <a:endParaRPr lang="en-US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97B41552-BAEC-46C3-8D04-C6AB6CA08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İNTRAVENÖZ (IV) ENJEKSİYON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5043510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sz="2400" b="1" dirty="0"/>
              <a:t>Bu </a:t>
            </a:r>
            <a:r>
              <a:rPr lang="en-US" sz="2400" b="1" dirty="0" err="1"/>
              <a:t>enfeksiyonlar</a:t>
            </a:r>
            <a:r>
              <a:rPr lang="en-US" sz="2400" b="1" dirty="0"/>
              <a:t> </a:t>
            </a:r>
            <a:r>
              <a:rPr lang="en-US" sz="2400" b="1" dirty="0" err="1"/>
              <a:t>dört</a:t>
            </a:r>
            <a:r>
              <a:rPr lang="en-US" sz="2400" b="1" dirty="0"/>
              <a:t> </a:t>
            </a:r>
            <a:r>
              <a:rPr lang="tr-TR" sz="2400" b="1" dirty="0"/>
              <a:t>ş</a:t>
            </a:r>
            <a:r>
              <a:rPr lang="en-US" sz="2400" b="1" dirty="0" err="1"/>
              <a:t>ekilde</a:t>
            </a:r>
            <a:r>
              <a:rPr lang="en-US" sz="2400" b="1" dirty="0"/>
              <a:t> </a:t>
            </a:r>
            <a:r>
              <a:rPr lang="en-US" sz="2400" b="1" dirty="0" err="1"/>
              <a:t>önlenebilir</a:t>
            </a:r>
            <a:r>
              <a:rPr lang="en-US" sz="2400" b="1" dirty="0"/>
              <a:t>:</a:t>
            </a:r>
            <a:endParaRPr lang="tr-TR" sz="2400" b="1" dirty="0"/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sz="2400" dirty="0" err="1"/>
              <a:t>Uygulama</a:t>
            </a:r>
            <a:r>
              <a:rPr lang="en-US" sz="2400" dirty="0"/>
              <a:t> </a:t>
            </a:r>
            <a:r>
              <a:rPr lang="en-US" sz="2400" dirty="0" err="1"/>
              <a:t>öncesi</a:t>
            </a:r>
            <a:r>
              <a:rPr lang="en-US" sz="2400" dirty="0"/>
              <a:t> </a:t>
            </a:r>
            <a:r>
              <a:rPr lang="en-US" sz="2400" dirty="0" err="1"/>
              <a:t>etkin</a:t>
            </a:r>
            <a:r>
              <a:rPr lang="en-US" sz="2400" dirty="0"/>
              <a:t> el </a:t>
            </a:r>
            <a:r>
              <a:rPr lang="en-US" sz="2400" dirty="0" err="1"/>
              <a:t>yıkama</a:t>
            </a:r>
            <a:r>
              <a:rPr lang="en-US" sz="2400" dirty="0"/>
              <a:t> </a:t>
            </a:r>
            <a:r>
              <a:rPr lang="en-US" sz="2400" dirty="0" err="1"/>
              <a:t>tekniklerinin</a:t>
            </a:r>
            <a:r>
              <a:rPr lang="en-US" sz="2400" dirty="0"/>
              <a:t> </a:t>
            </a:r>
            <a:r>
              <a:rPr lang="en-US" sz="2400" dirty="0" err="1"/>
              <a:t>kullanımı</a:t>
            </a:r>
            <a:r>
              <a:rPr lang="en-US" sz="2400" dirty="0"/>
              <a:t>, </a:t>
            </a:r>
            <a:endParaRPr lang="tr-TR" sz="2400" dirty="0"/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400" dirty="0"/>
              <a:t>I</a:t>
            </a:r>
            <a:r>
              <a:rPr lang="en-US" sz="2400" dirty="0"/>
              <a:t>V </a:t>
            </a:r>
            <a:r>
              <a:rPr lang="en-US" sz="2400" dirty="0" err="1"/>
              <a:t>solüsyonların</a:t>
            </a:r>
            <a:r>
              <a:rPr lang="en-US" sz="2400" dirty="0"/>
              <a:t> en </a:t>
            </a:r>
            <a:r>
              <a:rPr lang="en-US" sz="2400" dirty="0" err="1"/>
              <a:t>az</a:t>
            </a:r>
            <a:r>
              <a:rPr lang="en-US" sz="2400" dirty="0"/>
              <a:t> her 24 </a:t>
            </a:r>
            <a:r>
              <a:rPr lang="en-US" sz="2400" dirty="0" err="1"/>
              <a:t>saatte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, lipid </a:t>
            </a:r>
            <a:r>
              <a:rPr lang="en-US" sz="2400" dirty="0" err="1"/>
              <a:t>emülsiyonları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kullanılan</a:t>
            </a:r>
            <a:r>
              <a:rPr lang="en-US" sz="2400" dirty="0"/>
              <a:t> </a:t>
            </a:r>
            <a:r>
              <a:rPr lang="en-US" sz="2400" dirty="0" err="1"/>
              <a:t>infüzyon</a:t>
            </a:r>
            <a:r>
              <a:rPr lang="en-US" sz="2400" dirty="0"/>
              <a:t> </a:t>
            </a:r>
            <a:r>
              <a:rPr lang="en-US" sz="2400" dirty="0" err="1"/>
              <a:t>setleri</a:t>
            </a:r>
            <a:r>
              <a:rPr lang="en-US" sz="2400" dirty="0"/>
              <a:t> 24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içinde</a:t>
            </a:r>
            <a:r>
              <a:rPr lang="en-US" sz="2400" dirty="0"/>
              <a:t> </a:t>
            </a:r>
            <a:r>
              <a:rPr lang="tr-TR" sz="2400" dirty="0"/>
              <a:t>,P</a:t>
            </a:r>
            <a:r>
              <a:rPr lang="en-US" sz="2400" dirty="0" err="1"/>
              <a:t>ropofol</a:t>
            </a:r>
            <a:r>
              <a:rPr lang="en-US" sz="2400" dirty="0"/>
              <a:t> </a:t>
            </a:r>
            <a:r>
              <a:rPr lang="en-US" sz="2400" dirty="0" err="1"/>
              <a:t>infüzyonu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kullanılan</a:t>
            </a:r>
            <a:r>
              <a:rPr lang="en-US" sz="2400" dirty="0"/>
              <a:t> </a:t>
            </a:r>
            <a:r>
              <a:rPr lang="en-US" sz="2400" dirty="0" err="1"/>
              <a:t>setler</a:t>
            </a:r>
            <a:r>
              <a:rPr lang="tr-TR" sz="2400" dirty="0"/>
              <a:t> </a:t>
            </a:r>
            <a:r>
              <a:rPr lang="en-US" sz="2400" dirty="0"/>
              <a:t>6-12 </a:t>
            </a:r>
            <a:r>
              <a:rPr lang="en-US" sz="2400" dirty="0" err="1"/>
              <a:t>saatte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değiştirilmelidir</a:t>
            </a:r>
            <a:r>
              <a:rPr lang="tr-TR" sz="2400" dirty="0"/>
              <a:t>.</a:t>
            </a:r>
            <a:r>
              <a:rPr lang="en-US" sz="2400" dirty="0"/>
              <a:t> Kan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kan</a:t>
            </a:r>
            <a:r>
              <a:rPr lang="en-US" sz="2400" dirty="0"/>
              <a:t> </a:t>
            </a:r>
            <a:r>
              <a:rPr lang="en-US" sz="2400" dirty="0" err="1"/>
              <a:t>ürünlerinin</a:t>
            </a:r>
            <a:r>
              <a:rPr lang="en-US" sz="2400" dirty="0"/>
              <a:t> </a:t>
            </a:r>
            <a:r>
              <a:rPr lang="en-US" sz="2400" dirty="0" err="1"/>
              <a:t>infüzyonu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4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içinde</a:t>
            </a:r>
            <a:r>
              <a:rPr lang="en-US" sz="2400" dirty="0"/>
              <a:t> </a:t>
            </a:r>
            <a:r>
              <a:rPr lang="en-US" sz="2400" dirty="0" err="1"/>
              <a:t>tamamlanmalıdır</a:t>
            </a:r>
            <a:r>
              <a:rPr lang="en-US" sz="2400" dirty="0"/>
              <a:t>. </a:t>
            </a:r>
            <a:endParaRPr lang="tr-TR" sz="2400" dirty="0"/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sz="2400" dirty="0" err="1"/>
              <a:t>Tüm</a:t>
            </a:r>
            <a:r>
              <a:rPr lang="en-US" sz="2400" dirty="0"/>
              <a:t> </a:t>
            </a:r>
            <a:r>
              <a:rPr lang="en-US" sz="2400" dirty="0" err="1"/>
              <a:t>periferik</a:t>
            </a:r>
            <a:r>
              <a:rPr lang="en-US" sz="2400" dirty="0"/>
              <a:t> </a:t>
            </a:r>
            <a:r>
              <a:rPr lang="en-US" sz="2400" dirty="0" err="1"/>
              <a:t>venöz</a:t>
            </a:r>
            <a:r>
              <a:rPr lang="en-US" sz="2400" dirty="0"/>
              <a:t> </a:t>
            </a:r>
            <a:r>
              <a:rPr lang="en-US" sz="2400" dirty="0" err="1"/>
              <a:t>kateterlerin</a:t>
            </a:r>
            <a:r>
              <a:rPr lang="en-US" sz="2400" dirty="0"/>
              <a:t> en </a:t>
            </a:r>
            <a:r>
              <a:rPr lang="en-US" sz="2400" dirty="0" err="1"/>
              <a:t>az</a:t>
            </a:r>
            <a:r>
              <a:rPr lang="en-US" sz="2400" dirty="0"/>
              <a:t> her 72</a:t>
            </a:r>
            <a:r>
              <a:rPr lang="tr-TR" sz="2400" dirty="0"/>
              <a:t>-96</a:t>
            </a:r>
            <a:r>
              <a:rPr lang="en-US" sz="2400" dirty="0"/>
              <a:t> </a:t>
            </a:r>
            <a:r>
              <a:rPr lang="en-US" sz="2400" dirty="0" err="1"/>
              <a:t>saatte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d</a:t>
            </a:r>
            <a:r>
              <a:rPr lang="tr-TR" sz="2400" dirty="0"/>
              <a:t>eğiş</a:t>
            </a:r>
            <a:r>
              <a:rPr lang="en-US" sz="2400" dirty="0" err="1"/>
              <a:t>itirilmesi</a:t>
            </a:r>
            <a:r>
              <a:rPr lang="en-US" sz="2400" dirty="0"/>
              <a:t>, </a:t>
            </a:r>
            <a:endParaRPr lang="tr-TR" sz="2400" dirty="0"/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400" dirty="0"/>
              <a:t>İ</a:t>
            </a:r>
            <a:r>
              <a:rPr lang="en-US" sz="2400" dirty="0" err="1"/>
              <a:t>nfüzyon</a:t>
            </a:r>
            <a:r>
              <a:rPr lang="en-US" sz="2400" dirty="0"/>
              <a:t> </a:t>
            </a:r>
            <a:r>
              <a:rPr lang="en-US" sz="2400" dirty="0" err="1"/>
              <a:t>setlerinin</a:t>
            </a:r>
            <a:r>
              <a:rPr lang="en-US" sz="2400" dirty="0"/>
              <a:t>, </a:t>
            </a:r>
            <a:r>
              <a:rPr lang="en-US" sz="2400" dirty="0" err="1"/>
              <a:t>solüsyonların</a:t>
            </a:r>
            <a:r>
              <a:rPr lang="en-US" sz="2400" dirty="0"/>
              <a:t>, </a:t>
            </a:r>
            <a:r>
              <a:rPr lang="tr-TR" sz="2400" dirty="0"/>
              <a:t>I</a:t>
            </a:r>
            <a:r>
              <a:rPr lang="en-US" sz="2400" dirty="0"/>
              <a:t>V </a:t>
            </a:r>
            <a:r>
              <a:rPr lang="en-US" sz="2400" dirty="0" err="1"/>
              <a:t>kateterin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flasterlerin</a:t>
            </a:r>
            <a:r>
              <a:rPr lang="en-US" sz="2400" dirty="0"/>
              <a:t> d</a:t>
            </a:r>
            <a:r>
              <a:rPr lang="tr-TR" sz="2400" dirty="0"/>
              <a:t>eğiş</a:t>
            </a:r>
            <a:r>
              <a:rPr lang="en-US" sz="2400" dirty="0" err="1"/>
              <a:t>itirilmesi</a:t>
            </a:r>
            <a:r>
              <a:rPr lang="en-US" sz="2400" dirty="0"/>
              <a:t> </a:t>
            </a:r>
            <a:r>
              <a:rPr lang="en-US" sz="2400" dirty="0" err="1"/>
              <a:t>sırasında</a:t>
            </a:r>
            <a:r>
              <a:rPr lang="en-US" sz="2400" dirty="0"/>
              <a:t> </a:t>
            </a:r>
            <a:r>
              <a:rPr lang="en-US" sz="2400" dirty="0" err="1"/>
              <a:t>steriliteye</a:t>
            </a:r>
            <a:r>
              <a:rPr lang="en-US" sz="2400" dirty="0"/>
              <a:t> </a:t>
            </a:r>
            <a:r>
              <a:rPr lang="en-US" sz="2400" dirty="0" err="1"/>
              <a:t>dikkat</a:t>
            </a:r>
            <a:r>
              <a:rPr lang="en-US" sz="2400" dirty="0"/>
              <a:t> </a:t>
            </a:r>
            <a:r>
              <a:rPr lang="en-US" sz="2400" dirty="0" err="1"/>
              <a:t>edilmesi</a:t>
            </a:r>
            <a:r>
              <a:rPr lang="tr-TR" sz="2400" dirty="0"/>
              <a:t>.</a:t>
            </a:r>
            <a:r>
              <a:rPr lang="en-US" sz="2400" dirty="0"/>
              <a:t> </a:t>
            </a:r>
            <a:r>
              <a:rPr lang="en-US" sz="2400" dirty="0" err="1"/>
              <a:t>Enjeksiyon</a:t>
            </a:r>
            <a:r>
              <a:rPr lang="en-US" sz="2400" dirty="0"/>
              <a:t> </a:t>
            </a:r>
            <a:r>
              <a:rPr lang="en-US" sz="2400" dirty="0" err="1"/>
              <a:t>portları</a:t>
            </a:r>
            <a:r>
              <a:rPr lang="en-US" sz="2400" dirty="0"/>
              <a:t> </a:t>
            </a:r>
            <a:r>
              <a:rPr lang="en-US" sz="2400" dirty="0" err="1"/>
              <a:t>giriş</a:t>
            </a:r>
            <a:r>
              <a:rPr lang="en-US" sz="2400" dirty="0"/>
              <a:t> </a:t>
            </a:r>
            <a:r>
              <a:rPr lang="en-US" sz="2400" dirty="0" err="1"/>
              <a:t>öncesi</a:t>
            </a:r>
            <a:r>
              <a:rPr lang="en-US" sz="2400" dirty="0"/>
              <a:t> % 70 </a:t>
            </a:r>
            <a:r>
              <a:rPr lang="en-US" sz="2400" dirty="0" err="1"/>
              <a:t>alkol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iyodofor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silinmelidir</a:t>
            </a:r>
            <a:r>
              <a:rPr lang="tr-TR" sz="2400" dirty="0"/>
              <a:t>.</a:t>
            </a:r>
            <a:endParaRPr lang="en-US" sz="24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6FDD0DD0-28E3-476C-B5D9-B7139D969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İNTRAVENÖZ (IV) ENJEKSİYON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1376363"/>
            <a:ext cx="8429684" cy="4981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3B124B98-AB42-46DF-8BAA-CAAA37F3A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İNTRAVENÖZ (IV) ENJEKSİYON 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1000100" y="3429000"/>
            <a:ext cx="2352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Venöz</a:t>
            </a:r>
            <a:r>
              <a:rPr lang="en-US" b="1" dirty="0"/>
              <a:t> </a:t>
            </a:r>
            <a:r>
              <a:rPr lang="en-US" b="1" dirty="0" err="1"/>
              <a:t>kateter</a:t>
            </a:r>
            <a:r>
              <a:rPr lang="en-US" b="1" dirty="0"/>
              <a:t> </a:t>
            </a:r>
            <a:r>
              <a:rPr lang="en-US" b="1" dirty="0" err="1"/>
              <a:t>çeşitleri</a:t>
            </a:r>
            <a:r>
              <a:rPr lang="en-US" b="1" dirty="0"/>
              <a:t> 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1214422"/>
            <a:ext cx="4333875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4357694"/>
            <a:ext cx="220711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4214818"/>
            <a:ext cx="51530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8" name="AutoShape 6" descr="data:image/jpeg;base64,/9j/4AAQSkZJRgABAQAAAQABAAD/2wCEAAkGBxQREhQUExISFBUVFhUWFRQVFxUYFRgXFhcYFxgWFxQYHCggGBonHBYUJDchJikrLi4uFx8zODMsNygtLisBCgoKDQ0OGhAQGDckHCQrLDEvMi0sLDcsLCwsLDcwLCwsLCwxLCwsLCwsLCwsLCwsLCssLCwsLCwsLCwsLDAsLf/AABEIALcBFAMBIgACEQEDEQH/xAAbAAABBQEBAAAAAAAAAAAAAAAAAQMEBQYCB//EAE4QAAIBAgMDBgcMBwgCAQUAAAECAwARBBIhBRMxBiJBUVOSFBUyUmGT0RYjQlRxcoGRobHS0wckM0OitME0YmNzdIKz8GThsjVEwuLx/8QAGQEBAQADAQAAAAAAAAAAAAAAAAECAwQF/8QAMREBAAEDAQQJAgYDAAAAAAAAAAECAwQRFFFSoQUSEyExQWGR0RVCBhYiI1OBMnHw/9oADAMBAAIRAxEAPwCn5NwqcLCSqk5BckCrPcJ5id0VXcmz+qw/MFWOaqg3CeYndFG4TzE7oozUuagTcJ5id0UbhPMTuijPS5qBNwnmJ3RRuE8xO6KM1GagNwnmJ3RSbhPMTur7K6DUtja9jbrtp9dBpjyew64VHaNS5XMWHp4Dq4fdWIWQbzJu4yLn4IBr0eCRY8JHcWATMb/ebdev11isTKJJGkChQbBRa1gB1VFN+Dp5id0Uu4TzE7opc1JmqoNwnmJ3RSbhPMTuius1GagTcJ5id0UbhPMTuijNRmoDcJ5id0Um4TzE7opc1dKb8NaC15MbGinlIkRCiqSRYC54Dhr1/VUHlVhIoGtFGg6wVB+2rbkeoE5LA81CbnS1c8q8cpvEFBZrEm3krfr67D7ais3hFVlBMaC/90eyn9wnmJ3RQptRmqoNwnmJ3RRuE8xO6KM1LmoE3CeYndFG4TzE7oozUZqA3CeYndFG4TzE7oozUZqA3CeYndFCYVSQAiXJAHNWlvXeQ6XBsfRx+Q0Gi29sDDQxArGuYKLtxBNtTbhxvWLwjhmKmOMjrCivSts4pIYlJHNVVGXj0CygddYLNdmYgAsSbDo9FRVNthAu6sALrIdBb/7icdHyCil23+5+ZJ/Mz0UQ7ydP6tD8wVY3qq5PN+rQ/MFWOaqHL0Xpq9PwYSRwSiFujS1x9F70Gy2Zg4TglORJGNyzFQSGJ4XIvoLV5/jI3SWwDKCb21At6K9D2dOI8IikBWAZiLG/E8QemsRjMcZ5DIdNAAvmgddRRei9N5qS9VDt6m7KxDq6AOVUtrcnLbpJHCnuTeFWR2zqGAHA9ZrvaUJBkAW+7IDZdQubVRp6CKiu9r7YN2MYXJcKoYXuT1k+i5qlzXvfp6gAPoA4VFiVszXuqr0Hrt1dGlOo9xfhVQ9ejNTV66QEkAcTw/6aC75KRo+JXeWIAJCkXzNbQW/7wrrlrgwD73FltxZFA+k2rvkth3ixAaSMqoDc5uH0EGxNd8rdrful0EguW6ALjQdZNiKistgC2XnG+ulSb00DReqh3NSq5B0JB6CND9BFM3rSbZ2cI4VKqotlDHpJOgHp1pDdYtxcuRTVOkbzA2yUw4GbNKzc2+pC8Nes3v8AVVXPjXkPOyc3TMqgE2469V6rdp4eRG8h1YEdFtb6caeAyELxNrmsqoiHZnW7Nmmm3bmJ9Ui9F6aDUXrF5p29ANNE1IjwcjDMqMw/u2PTbUA3FBs9o4KLwVMkaPzBZwouTbU3tfjXniK6y2OYAcQb6ei1ejbR2gIsOpAF0jHNXrta3XWDlnMjM5Orm5/oPoqK7vRmpq9F6qHb1b8n52EgDM26ANwxNrAdAPA36qd5MYFZFZmUNzgFv6B7SKe2hiFKkgEi5W6gkZhoRoLV5+dk3bOlNFGuvnudFi3TV31Toi7b2hYhVCHOToyhgFFtdenUVTA+mmC5OZ9bDQA/LbT6a7Vq6MWmqLcdee/1armnWnRW7Z4Q/Mk/mZ6KTa50h+ZL/Mz0VvYE2A36vF80VYZ6rNhH9Xi+aKnXqh3PTsAIZW1UXBzDiB1jp4VZckY80xPQqH6zYD+tP7WwbNJMEs27Cs19AM1yF9JrRfru0x+3Grrw7dmuvS7VpBja+3WkZnjYpayqB6ekjpNgTVS8hJJJJJ4k8frqOmDJdy+mQXNjoDx1PyffSRsSNb+j5KY9FUU/q8TMqt1XP2/CEjNRnprNRmre5EzDY6SPyHK342t/UVppMM0OFJdg0kpMzk6aZRYH6qzWxcLvp44/OYX+Qan7Aa0HLbHXVlHw2EYHUq6t/QfTUVlhKSmXzjmZuk3NzSg00DRmqodzV3EjObKCT6Kj5q3MwEWFW+mUJpbVi2lvpJrVeqrpomaI1lKpmI1hWbOxZhgdD5Tt08FUDoPQeNU2NxjuzKXYqptYm4JHE36db/VU3lCHQEMq9A4jp4D5apZod2VUE34t1f8ASQa5sWLtVU13I0a7fWnvqO3pL03mozV3Np3NWh5P73FSDeSExwkSkECxI4agcb/dWZzVteTsG6weY6NO/wBORdPq0b66iqHb85M4vYjy7ek3Av8AVVYSSSx4k3+TqApcZid5K79Baw+aug+6ms1VDoajNTWajNQO5qn7Il3Myu1wFuSBxNgeb9Jq05FRX3jEcSF4X6zUKfBvlkKZXVZGjzE2JYHW1/b0V0WKLVWvaTo5siq7HdRCPjNrSMxcSMpdjzVPNAGpsOi1wPpqDf8A77aYjw9hI7Hgbc3h1EemiMmwvxrC9VFVfd4NlmmYojXxP56M9NZqM1am1PwWPlWyRuVubAAA6nTpHyVfbfgOGw6xggtGOc3WznU/Lqfqqu5HYXeYlSfJjBdv9o0+0g/RXXK7G52VfOYyN8g0Uff9VRVMxuqrwVdfST1n7frozU1mozVURNqnmw/Ml/mp6K52r5MHzJP5rEUVA1sQ+8RfNFTr1XbFPvEfzam3qh5JCNQSPSDb7q20WE3GEBZjnlG9kLa2AGn2WrI7FwZnnjj85hf5o1b7L1puXOOsrKPhERL80XLVFY+KZihBPl6sek/T9FLmpu9Gaqju9F64vReg13IeLKJsQfgLkX5za6fZ9dUnKHEZ5svRGoH+5tSfu+2tSiDDYKJDoSGmk+8X69LfVWDMhYljxYlj9NRXd6L03ei9VDl6vuSWEOIl57tu4hvCLm118kWOnGs9etzyYw+6wZY6NO9h15F0/oaKo+VOIJnU3/v2t030P1VTPJmJJ4mu9o4nezSP0E2X5F0H/fTUe9EOXovXF6S9BIw8RkZUGpYhQPSTYffW25V4oQxFF4RoI1t57C1/6/Qao+Q2GzYjeHyYVLn5RoP++imOVWMLuq365G+UkhfsBqKp1Fhbqpb1xekvVQ5ei9N3ovQSIJGBAQsCbAWJH3Vr+UGHGGwu7VjdFzFjqc7/APuqXkVg97ikJ8mO8jf7eH22qRy0xucqt/LYyEf3RfL9v3VFUBfmhehTe3p+Xprm9cE0maqhy9F6bvXUYLEAcSQB8p0oNryWi3WEkk+FMwRfmre/3msptPEbyZ26Acq/Iun3g1sOUcow0Cxj9zEBp57afeRWCTQCop29BNN3ovVQ1tLyIPmSfzOIpKXHeRB8yT+ZnoqCNsX9hH82pl6hbG/YR/NqbVGu5BwZd9iD+7UKvzm6fosPrqm5S4nPMF7NdfnNq3/41qcNH4PgYlOhcGZ/ktcD6rVgmkLlnPFmLfWf/wCVFJelvSUVUF6n7DwZnnij6GYX+aNSfqBqBV1yX2jFh3d5M1yhVMovYniT1aUFty5x1wwHB2EY+aoufu+2seKn7bxqzSLkvkRbC4tck6mx+QVAoFvRekooO4Yy7Ko4sQB9JtW85UYgYeHdrpuoxGvz2Fv6n7aoOQ+Dz4kORzYVMh+UeT9prjldjC7qvWTI3/xUfYaiqFRYAV1ekoqoL0XooNBuOTkO6wRJ0bEPb/Yun1aH66xmNn3srv0MbD5F5orS7T2/CYQkO8zLFu0upFifhdQ11+isoi2AFRXV6S9FFVC3pL0UqrcgDiTYfKaDa8kYN1hJZeDSsI1+aOP23+qsptfEbyeQ9CnIvyJp9962e3ZPBYEjH7mId9tPvNefotgKiu70XpKKqFvV7yMwYkxSlhzYwZG/2jT7T9lUNaDk5tSGCKVZM4eTKLhbjKNeI9N6A5YY0uyr55Mh+QXC/wBaoL1I2pit7M7gHLoqX80cNOjWo1At6S9FFBxjfIg+ZJ/Mz0UY3yIPmSfzM9FQRdjfsI/m1c7Iwe+njj85hf5o1b7Aal7B5C45sNCwhFmjVlO8j1DDMD5XURWh2ByUx2GlMhwoc5WUe+xi1+niaKY5cY4FWC8GIiX5q+Ufs+2sdW12xyRx07KRhwqoCAN5FxPE8fRUD3A4/sV9ZH+KgzNFab3A4/sV9ZH+Kj3A4/sV9ZH+KqMzRWm9wOP7FfWR/ipH5B44AkwiwF/2kfR/uojNUVosPyIxsiK6wgq6hlO8jFwwuDbN6ac9wOP7FfWR/ioMzRWm9wOP7FfWR/io9wOP7Eesj/FQWPJqHdYMtwbEPlHzE/pesfj595LI/QTlX5q6D+tehS7IxxhWNcGFKR5FO+iPRbNxrNpyAxwFtyPWR/iqKzVFab3A4/sV9ZH+Kj3A4/sV9ZH+KqjM0VpvcDj+xX1kf4qYwfI7FzKWSIEB5Iyc6DnxSNE41PQyMPo+mgoKKuvctiM8iWizxANIu9iugPAsM2gNSIORGNdQyxKVOoIkjsR3qDO0Vo5eQ2NUFmiQAC5JkjsB1nnVHfkriVKKREDI5jQGaK7OupRedqwHRQUlXfI7BiTEoW8mMGRj0WXh9tvqqX7gcf2K+sj/ABVb7B5N43DCQHCqxkAXNvY9Bxta+vRQUnLLGmRlF/LYufkGij/vVWdrYbU5G4+aUvuABYKo3kWgH+70moUvIfGrbNEouQo98j1J4DjRWcorTe4HH9ivrI/xU3iOROMjUs8caKOLNLEoHyktRGdoq/XkdiiVULES4zIBNDdl85Rm1HpFP+4HHdivrI/xUGZorRvyIxgNjGgJtoZYr6mw0zdJrnD8isZICUjjcAkErLEbEcQbNx9FBnqK03uBx/Yr6yP8VHuBx/Yr6yP8VBlsb5EHzJP5meipfKbZsmEMMUy5XETMRcHRsROw1UkcCKKg9z5J/wBhwn+mg/4lrvbm0XgCFITMXcrkDBW0R5DluLE2RrAkXNtaruS084wWFtDGR4PBYmUi43a623elTcQkshQvhoWKNmQmY81rWuPe+NiR9JoqDhOV8ThWIIWTEeDxFQzFpMgfK6lRu2HOUg8CpF6ROXWDKhs7hTCcRmMbgCJZN0zHTSz6W49PCpkuGdtGweHPP3msvwxpn/Z+V6agjk9HYjxdhLFGjI3mmRjmZLbvyS2tuF9aCXNyrw6JI7M4EJdZuY14yiq7ZhboVlOl9DXUPKeB2mRTIxgyby0bWG8QSJrbUFSDf061HbY4OcnAYUmS+e8l811CHNeLW6gA9YAvwpY9khd5bA4Yb3LvPfPLyWyZrx65bC3VagtdlbUjxKs0RuFd42BBBV4zlZSD0g0/jD72/wA1vuNVuEikizCPCwIGYuwWW13bVmNo9Seulxs+IyN7xH5Lfvj1H/DoH+T5/VcP/kxf/BasK8+2Ry3yQQr4OTaKMX3g6FA82pnu7/8AGPrF/DWici1H3OqMLImNYols2NZjZvLJJnyLDJm30kJQFWcbuQxPIVH7oMNW6uioR5d/+M3rF/DVVh9sYZFAXBOAJHlB8IfOJH8tg98wza3ANjc3ptNriXYcnglr25W4Mby86+9rIz2DGyxHLIwsOcFOhte3TTWM5WwRtEoOfeTph2I5u7d4jMpcNaylFvf0iso+2cKVlTwCyTZt6omKq2c3fQWy5iTe1r3N6ZfHYQsGOAYnPG+uIkILxpukYgmxITm3PRfrptNriNhyeCXpeExSyrmXNY8Mysp+pgDb00/WA2dysjgQRxYRlQcAZi1vQCwJA9HAVK93f/jH1i/hptNriNhyeCW1qi5Hf2eT/V7R/nsRVP7u/wDxj6xfw09yJxsz4YukKFXxOOYXlsedjZyRbIeBJFZ0XaK/8ZaruPdtRrXTokz8l2bEz4lZyjyiLJZCRGYgQCRntICGa4I6uFq72hyceZ0kbEZXR4XukYAO6JzL5V8jg2IJPCrPwjEdhH64/l0eEYjsI/XH8utjSysfIPmGI4xyDDiI2AWxtPJvVcDObMjCynXTT01JXkY2+WXwm+XEpism70zLDuCoOfRSCzfKai4rk9jHkzAov64MUTvnu0eQL4OcqrzdD1jhpVdLyP2kYWj8KF2haJnMspbNvc6TDXR1WycdRQbPGbKZ8VFNmOVY2Qo2qA5lZXVeh9CL9V6ze2uSErJKIJ88jLAhRju0Bjm3u9OW9nKErw1Fq7g2Bj0nWUSJYTrJk3shG63WR4NdMpf3wHoNWiYTFnFJO0cfMgeJlWUhXZ3Rg5GQ6LkIGt+c1BxhuSjJPBMMQ3vUuIlKFead+mQxizc2Nbkga661cbX/AHP+fH/Wl8IxHYReuP5dV+155/ebwR/to/3x9P8Ah0Ggqp5T7MOLws+HVlQzRvHmIuFzggmwIva9PeEYjsI/XH8ustyg2RtGWSR8O6Rh1gshxMqqrxSZnYBYzo6cwi1tL2NBbYfY06KyLMhVo7AsrtIklrFlfMCU4WU6jr6Khe5WfeI3hRKLiDNuzvLCNoREYBz/ACc93+W2lVr7D2mWkIMaXkjeO2OxTALHIrGMq0dueu8DHXithpTSbB2tmPvkeW+LynwzEE2muYAQYv3Rtre5oH5ORczx5PDryiHDRNJzyc+Hm3oltnuGdbodeHXWj5NbLbC+EbyRG3+IlnGUFcu8sSupN7aa+msnh+TW0xK8x8HSR2wLOY8RKN4MKGWVZCIV0kDN0Gx6+NcYrYe1DFFE6iXKZ7yJijmG8kzRuGeLNvEU5RcsumoPQHpd6WsENi7RWZXjYCIYiKXdyYuYkRCHdyQnmMGu9nuenTTp1gxGI7CP1x/LoPJ/0z/26P8A06f8ktFNfpdZzjI94oQ7hNFbOLbyTW9h6dKKo9Y5Jf2HCf6aD/iWras/yV2ZCcFhCYYiTh4CSUUm+7XptVp4pg7CH1aeyoJlZaHlRbF42Fsrph44XQRKWlYvvN4gRSS5XIugGl9avfFUHYQ+rT2VFEGE3u53eH3uXPkyJmyXClrW4XIF/TQQuSHKJsa2LzRsggn3SApIhy7qN+cJADmuzaWFhl6wTo6q4MLhXJCxQN12RCOrja16f8VQdhD6tPZQTaYxp97f5rfcaa8UwdhD6tPZTOL2XAEb3iHyW/dp1H0UkeR4Ae9Rf5af/EVII48ftq32Ts+HcQkxRXMUZPMXzR6Kl+Loexi7i+yvNnAmZ16z3aemIimI6nNkdw15LBxYLuyWYi9tdL8L9YpA0pfyWVCx1shIXKLdPnX6DxrYDZ0PYxdxfZVZM0arvPBoN3nEdzlDXMm6vlyEceAvc6Dia2bJPFHs1/VafKmY/uPhn5Hn5oCn4IY2Q/DFyBmHwb/VTsTSkjMrAXYaBNbMbFteBW3DpvWgwzYaRkCwKM4YqWhyghbXsSNOPTU3xdD2MXcX2VNj9Y9iOlY4Z94+GTgMmcBgctnu3NtfMMhFtfJv0cal/XWh8XQ9jF3F9lHi6HsYu4vsrGrB1+7k2U9MRH2T7wz30Vu/0bC2AQf42N/m56pfF0PYxdxfZVtyD2dC2EuYYj+sY4XKKdBjJwBw6gK3Y+N2UzOurjzc+MmmI6umnq1q0tQhsqDsIfVp7KXxVB2EPq09ldbzkV9pMMSsQMZXXNYnMlkLAk8LkjyONrtfSnJtoMuJjisuV4pZL35142iFsvCxEnH0Ux4qwRlK+DYbe5cx95TNlN0vmy+gimsVFgo5Bmw8ea6oreDEi7mwUOEt09fTQPbD2q055wQXihlGW+glz8w36Rk4+ngKuKptnYTBOZBDDhjle0mWJAM9rm5C6nXjU3xVB2EPq09lBMqu2z+5/wA+P+tO+KYOwh9Wnsqv2vsuEbm0MX7aP4C+n0UF5Qah+KYOwh9Wnso8UwdhD6tPZQV/KTEYpFXwePMLqWYZS1swGQK3WL3bWwH0jpJpfCiLs0drZQhRU5twWZh74SfNOmmnGudqnCYcDPDFdiAFWNC1iQMxFtFF9SfvIFKq4YzGEYZLgasY4wvC9lvq/EeSCBQXdFQhsqDsIfVp7KXxTB2EPq09lBMoqH4pg7CH1aeyjxTB2EPq09lB5F+mg/r0f+nT/klopv8ATBAseNjCKqDwdDZQFF95LrYfRRVHpPJaTEeBYW0cBHg8FryuDbdra43VWm8xPZ4f1sn5VROSeJTwLCc9f7NB0js1q28JTz07wqCJvMT2eH9bJ+VWfx/J/FS4l588KZ8NJhcqNIGVJCGLLJk0kDAEG1vRWq8JTz07wrG4zF4nfbR3bT5Wgi8EIKW3yiXeZN4couTHx0PRQTNh7AxGGk3g3De8pCEV3RLIbh2URnNIeBbTQcKvN5iezw/rZPyqqOSMsy7/AMIkuM67oltCu7XNZXYuvPzaMx9GlaLwlPPTvCgibzE9nh/WyflUxjXxJRve8P5LfvZOo/4VWXhKeeneFM4zEpkfnp5LfCHUaSPLtl7UkEMQ3cekaDy26FGvkVK8bSdlH32/BVTs6QbqPUeQnSPNFSd4OsfWK8GrPyImY15PKnKu703xtJ2UfrG/BUdsTdsxw8JN73ztx6/I41Fnk0NnAPXpUcYzmZ7ghrEAkDKCOk9ftqxmZExrryY7Vd3rKLEZcuXDwjJfJZ25ubjbmaXqR42k7KP1jfgqlk2gB5t8ha2b0HqHDTj6a7wOLD5jmGjC2o4FFP3lvqqzl5URrM8l2q7vW/jaTso/WN+CjxtJ2UfrG/BULeDrH1ijeDrH1ite35G/kbVd3pvjaTso/WN+Cr/kFNOcGCiQ5TPjTzpHBucZOSLCM8DcVk94OsfWK2P6O51GAUFl/bYzpHxyc13YWTcu1T1/J1Yt2uuZ60r0SYns8P62T8ql3mJ7PD+tk/KqSuJTz17wrrwlPPTvCvSdinbC4nfGW0IJj3eXeNYc4tmvub3ufkoxeDnlKF0hIXNzd7IAS65cxtFe4Ba3zusC3eHnK4jEMSxjZYcl5EKlhnDhFL83inQL1XbT3jyy7rPGd3KqSb5MjO0VkJGc5FDdAW+bXQDUJWytly4cyGOKEbwqSDPKQMqhAFvHoLCrHeYns8P62T8qoewCU3udiqFlMavIGYARqG1zNYFwx49NW/hKeeneFBE3mJ7PD+tk/KqBtaTEe83jg/bR8JX9P+FV14Snnp3hVdtjEp7zz1/bx9I9NA9vMT2eH9bJ+VRvMT2eH9bJ+VUrwpPPTvCg4lPPTvCgqdo7PecWlw2EfhqZHJ0Ia191e1xSjCzbzeGOFmF8uaeUhLixyqYrLcafXTPKTDSThd1iIlClWyEnnMGBuWVxoBfm8CacjhtiTIHXLqGzurAjLZREo1TXjc2OumtwE3eYns8P62T8qjeYns8P62T8qpQxKeeveFL4Snnp3hQRN5iezw/rZPyqN5iezw/rZPyql+Ep56d4UeEp56d4UHi36XS5xke8Cq24TRGLC28k6WUa8eiiu/0ySqcbHZgf1dOBHaS0lDR6byV2dCcFhCYYiTh4LkovZr6KtPFkPYxdxfZVTyVlm8CwlokI8Hgsd4Rpu16MlWm+m7FPWn8FAp2bAP3MXcT2VUJtXZxDn3j3tkVgY7MGkNowEK3bMdBYG/RerUzTdinrf/0rPT8m5ZAwld5C0sUwJeFSrwuHSxTDjMAQos19B6TQXWz1ws4YxxxNkbI4MYDIwAOVlZQVNmBsR0ipXiyHsYu4vsqt2Rs+TDmYrGGaeUzSFpR5ZRE0AjAAyoulWG+m7FPWn8FB14sh7GLuL7KYxuzIcje8xeS3wF6j6Kd303Yp60/gpnFzTZG96TyW/enqP9yg8DwMQ3aaDyV6B1U/ux1D6hTWARjGlgPIXp9HyU9kfqXvf+q9vqVbnvx0jiRGnXgxI6g2yjhfo/7egyxjq09FPblr3yi/Dyj7KQ4djcZRrx5x9lXqTuT6ji8cczTOnUL/ACW14gcKN6nSB0dHWL12cKfNHG/lHiBbq6qXwY+aOIPlHoFuNqdnO5PqONxxz+ChFPQPqpd2OofUKXI3UO8fZS5G6h3v/VOzq3M/qOHxx/39Od2OofUK9R/Rngom2dEWijJ3mKFyik6YqZRqR1AV5hkbqHe/9V6d+jN5Rs6ILGrDeYrUyZT/AGua+mQ9N648yJimNXDnZVi9TEW6tWsXZkPYxdxPZS+LIexi7i+yuBNN2KetP4KXfTdinrT+CvPeaZw0OGkMgWGO8bmNrxAc4KraXGosy6jTWuUTDFpV3KXitnG661zDLzefp1X10401hcLNG0rBf2sgka8q2BCqtl964FUUa3PpojwsyvM4XWULcb1bLlXKCvvXH5b0ErCYXDyokiwxFXVWW8ag2YXGhGmhp3xZD2MXcX2VF2fFLDEkQjVgihQWlGYgCwvljA4eipG+m7FPWn8FB14sh7GLuL7KgbX2dCNzaGL9tH8BfT6Km76bsU9afwVX7Xlm9596T9vH+9Pp/uUFl4sh7GLuL7KPFkPYxdxfZXO+m7FPWn8FBmm7FPWn8FBC2scPhkzvh0K9JVItOAHlEXJJAAFyegUp8HEqxHCgFs2VjHHlOUXbhzgBcakAXIF7kUbRwsk6lHiGVgysonIDKwsVayai1/rriLAOspmEZzHiPCGK2tYDLk8kcQOAOvGgsfFkPYxdxfZR4sh7GLuL7K5303Yp60/go303Yp60/goOvFkPYxdxfZR4sh7GLuL7K5303Yp60/go303Yp60/goPHv0x4VFxsYVEUeDpoFAH7SXqopf0vsxxsedQp8HTQHMLbyTW9hRQerckWBwOEt8Wg/wCNat6zfJTY8JwWFO7GuHgPFhqY1J0vVp4mh7P+JvbQTzWYwe3XafER+EYNljQsCuYGNgbESDOcygWu3N1NquDseAfA/ib21DwEWDnzboxyZDZgkhbKT0GzaUByT2o2JjdmkglyyMqvBcKVsCCylmyNqebmOlj02q8qpwmBwsozRhXUFlursRmU5WFweIIIp7xND2f8Te2gsKYxp97f5rfcajeJoez/AIm9tM4zY0ORrJ8FvhN1H00HiOzP2SfMX7hT1q3uyOT2FMEJOHhJMUZJyjUlRUwcncL8Xi7orln8X4tM6dnV3f6+WjYa97zYmwquGNfKtwA3MzG3NsxA019J7pr1o8nsL8Xi7oqL4twObLuI75iv7M2zWJK5rWvoemrH4ux6vC1Vy+V2GqPOHmsmOsxXLc2YgX45eI4V1Fi8zAWtmDEHrykDgRfpP1GvTvEuDtfcQW1ubL0emu02BhDqMPD9Cisfzfjfx1cvlNhq3vOKLV6T7ncL8Xi7oo9zuF+Lxd0Vfzji/wAdXL5Nhr3vNq9P/Rf/APTov83F/bi56Z9zuF+Lxd0U5yJ2REcMfexYYnHKACwAC4zEKAAD1AVst9OWekP0W6ZjTv79GdGPVanWZa8U3iSwRsvlZTl+W2n22qGuxoez/ib201i9n4aJGd0sqgsxu5sBx0vW5sMcn8TKxIkMpGWGxdCp3pVzKvkjmiy68NbXNVuDx2KKsX8IAzQ3O65yqztvAAF1cALcLmUaWJ1q0wuFw0gciMrkOVwxdSpChtbnzWU/TUaObBOAUUuGYouTOcxCljl14AAm9BabClkaFTLfNmk8oWJUSMIyR0EoEPAcasKq8PszDyIrql1YBlN31DC4PHqpzxND2f8AE3toLCq7bH7n/Pj/AK0viaHs/wCJvbUDa+x4RubJ++j+E3p9NBf0VX+JYez/AIm9tHiaHs/4m9tBxt8OYwI43kYtYZWyhea3PYZ1LqDbmg6kjhxEHC4WXeQE+EHLHGriZ48ospzE7trtMSRc6rpp11LxOAw0eXOts7BF1fVm4DQ+imVhwhk3dufcrb3y2YDMVDcCwGtr3tQXYparxsaDs/4m9tHiaHs/4m9tBYUVX+Joez/ib20eJYez/ib20Hk36Z/7dH/p0/5JaKa/S7h1ixkaoLDcIbanXeSdfyCiqPTeTWKkTB4ZThZiVghU2bD20jUdrVj4fJ8Vn72H/NpaKg5bHSEf2Wf68P8AnVQxbNnO+Mi4m8pS7QrhInATgpbfNmUDS3VfroooH+Suz3wMLRCLFygyyyXdsNcbxy5UAS8Lk/STVx4fJ8Vn72H/ADaWigTw+T4rP3sP+bTeKx0hRh4LPqrfCw/Uf8WkooKbZEUwghHg0ukUY8qDzR/iVLyTfFpe9B+ZSUV489CYlUzMxPu2dpUDHN8Wl70H5lQPFEu8L7me5JNs2GHEWy3D3Ki/A31pKKzo6GxaNdNe/wBUm5MocfJdw6uYcQ2VkYKxwpF0DqOLaaOeHUOqrLZuzZYEyLh5iM7uNcMLbx2cgASAWuxoorO50XYuRpVr7pFcwl5Jvi0veg/MoyTfFpe9B+ZRRWn6Fh7p92Xa1DJN8Wl70H5lM8kpZYsOVOFmJ8IxraNh7c/FzuOMvUwoorqxej7GLVM2/P1Y1VzV4rkY6T4rP3sP+bTGNlaVGjbCYjK6lTzsOND6d7RRXcxRoIWVZFOHxTb0sZCzYW7llVLnLILWVVGlqYTZxFrQYsMpBVw2EzCyGMADPltkJHDpoooLLC4h40VFwmIyooVedh+Ciw13vUKd8Pk+Kz97D/m0tFAnh8nxWfvYf82oO1MXI26/VZ9Joz5WH6L/AOLS0UE3w+T4rP3sP+bR4fJ8Vn72H/NpaKCHtIyTBB4PiVySJJocKb5DcKby8L1HTCWnM5wk5fXLrhgq3GVjYS85iNLm5tRRQWYx8nxWfvYf82jw+T4rP3sP+bS0UCeHyfFZ+9h/zaPD5Pis/ew/5tLRQeVfpUwcs+LRhC6WgUWZor6PIb81yLa0UUU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00" name="AutoShape 8" descr="data:image/jpeg;base64,/9j/4AAQSkZJRgABAQAAAQABAAD/2wCEAAkGBxQREhQUExISFBUVFhUWFRQVFxUYFRgXFhcYFxgWFxQYHCggGBonHBYUJDchJikrLi4uFx8zODMsNygtLisBCgoKDQ0OGhAQGDckHCQrLDEvMi0sLDcsLCwsLDcwLCwsLCwxLCwsLCwsLCwsLCwsLCssLCwsLCwsLCwsLDAsLf/AABEIALcBFAMBIgACEQEDEQH/xAAbAAABBQEBAAAAAAAAAAAAAAAAAQMEBQYCB//EAE4QAAIBAgMDBgcMBwgCAQUAAAECAwARBBIhBRMxBiJBUVOSFBUyUmGT0RYjQlRxcoGRobHS0wckM0OitME0YmNzdIKz8GThsjVEwuLx/8QAGQEBAQADAQAAAAAAAAAAAAAAAAECAwQF/8QAMREBAAEDAQQJAgYDAAAAAAAAAAECAwQRFFFSoQUSEyExQWGR0RVCBhYiI1OBMnHw/9oADAMBAAIRAxEAPwCn5NwqcLCSqk5BckCrPcJ5id0VXcmz+qw/MFWOaqg3CeYndFG4TzE7oozUuagTcJ5id0UbhPMTuijPS5qBNwnmJ3RRuE8xO6KM1GagNwnmJ3RSbhPMTur7K6DUtja9jbrtp9dBpjyew64VHaNS5XMWHp4Dq4fdWIWQbzJu4yLn4IBr0eCRY8JHcWATMb/ebdev11isTKJJGkChQbBRa1gB1VFN+Dp5id0Uu4TzE7opc1JmqoNwnmJ3RSbhPMTuius1GagTcJ5id0UbhPMTuijNRmoDcJ5id0Um4TzE7opc1dKb8NaC15MbGinlIkRCiqSRYC54Dhr1/VUHlVhIoGtFGg6wVB+2rbkeoE5LA81CbnS1c8q8cpvEFBZrEm3krfr67D7ais3hFVlBMaC/90eyn9wnmJ3RQptRmqoNwnmJ3RRuE8xO6KM1LmoE3CeYndFG4TzE7oozUZqA3CeYndFG4TzE7oozUZqA3CeYndFCYVSQAiXJAHNWlvXeQ6XBsfRx+Q0Gi29sDDQxArGuYKLtxBNtTbhxvWLwjhmKmOMjrCivSts4pIYlJHNVVGXj0CygddYLNdmYgAsSbDo9FRVNthAu6sALrIdBb/7icdHyCil23+5+ZJ/Mz0UQ7ydP6tD8wVY3qq5PN+rQ/MFWOaqHL0Xpq9PwYSRwSiFujS1x9F70Gy2Zg4TglORJGNyzFQSGJ4XIvoLV5/jI3SWwDKCb21At6K9D2dOI8IikBWAZiLG/E8QemsRjMcZ5DIdNAAvmgddRRei9N5qS9VDt6m7KxDq6AOVUtrcnLbpJHCnuTeFWR2zqGAHA9ZrvaUJBkAW+7IDZdQubVRp6CKiu9r7YN2MYXJcKoYXuT1k+i5qlzXvfp6gAPoA4VFiVszXuqr0Hrt1dGlOo9xfhVQ9ejNTV66QEkAcTw/6aC75KRo+JXeWIAJCkXzNbQW/7wrrlrgwD73FltxZFA+k2rvkth3ixAaSMqoDc5uH0EGxNd8rdrful0EguW6ALjQdZNiKistgC2XnG+ulSb00DReqh3NSq5B0JB6CND9BFM3rSbZ2cI4VKqotlDHpJOgHp1pDdYtxcuRTVOkbzA2yUw4GbNKzc2+pC8Nes3v8AVVXPjXkPOyc3TMqgE2469V6rdp4eRG8h1YEdFtb6caeAyELxNrmsqoiHZnW7Nmmm3bmJ9Ui9F6aDUXrF5p29ANNE1IjwcjDMqMw/u2PTbUA3FBs9o4KLwVMkaPzBZwouTbU3tfjXniK6y2OYAcQb6ei1ejbR2gIsOpAF0jHNXrta3XWDlnMjM5Orm5/oPoqK7vRmpq9F6qHb1b8n52EgDM26ANwxNrAdAPA36qd5MYFZFZmUNzgFv6B7SKe2hiFKkgEi5W6gkZhoRoLV5+dk3bOlNFGuvnudFi3TV31Toi7b2hYhVCHOToyhgFFtdenUVTA+mmC5OZ9bDQA/LbT6a7Vq6MWmqLcdee/1armnWnRW7Z4Q/Mk/mZ6KTa50h+ZL/Mz0VvYE2A36vF80VYZ6rNhH9Xi+aKnXqh3PTsAIZW1UXBzDiB1jp4VZckY80xPQqH6zYD+tP7WwbNJMEs27Cs19AM1yF9JrRfru0x+3Grrw7dmuvS7VpBja+3WkZnjYpayqB6ekjpNgTVS8hJJJJJ4k8frqOmDJdy+mQXNjoDx1PyffSRsSNb+j5KY9FUU/q8TMqt1XP2/CEjNRnprNRmre5EzDY6SPyHK342t/UVppMM0OFJdg0kpMzk6aZRYH6qzWxcLvp44/OYX+Qan7Aa0HLbHXVlHw2EYHUq6t/QfTUVlhKSmXzjmZuk3NzSg00DRmqodzV3EjObKCT6Kj5q3MwEWFW+mUJpbVi2lvpJrVeqrpomaI1lKpmI1hWbOxZhgdD5Tt08FUDoPQeNU2NxjuzKXYqptYm4JHE36db/VU3lCHQEMq9A4jp4D5apZod2VUE34t1f8ASQa5sWLtVU13I0a7fWnvqO3pL03mozV3Np3NWh5P73FSDeSExwkSkECxI4agcb/dWZzVteTsG6weY6NO/wBORdPq0b66iqHb85M4vYjy7ek3Av8AVVYSSSx4k3+TqApcZid5K79Baw+aug+6ms1VDoajNTWajNQO5qn7Il3Myu1wFuSBxNgeb9Jq05FRX3jEcSF4X6zUKfBvlkKZXVZGjzE2JYHW1/b0V0WKLVWvaTo5siq7HdRCPjNrSMxcSMpdjzVPNAGpsOi1wPpqDf8A77aYjw9hI7Hgbc3h1EemiMmwvxrC9VFVfd4NlmmYojXxP56M9NZqM1am1PwWPlWyRuVubAAA6nTpHyVfbfgOGw6xggtGOc3WznU/Lqfqqu5HYXeYlSfJjBdv9o0+0g/RXXK7G52VfOYyN8g0Uff9VRVMxuqrwVdfST1n7frozU1mozVURNqnmw/Ml/mp6K52r5MHzJP5rEUVA1sQ+8RfNFTr1XbFPvEfzam3qh5JCNQSPSDb7q20WE3GEBZjnlG9kLa2AGn2WrI7FwZnnjj85hf5o1b7L1puXOOsrKPhERL80XLVFY+KZihBPl6sek/T9FLmpu9Gaqju9F64vReg13IeLKJsQfgLkX5za6fZ9dUnKHEZ5svRGoH+5tSfu+2tSiDDYKJDoSGmk+8X69LfVWDMhYljxYlj9NRXd6L03ei9VDl6vuSWEOIl57tu4hvCLm118kWOnGs9etzyYw+6wZY6NO9h15F0/oaKo+VOIJnU3/v2t030P1VTPJmJJ4mu9o4nezSP0E2X5F0H/fTUe9EOXovXF6S9BIw8RkZUGpYhQPSTYffW25V4oQxFF4RoI1t57C1/6/Qao+Q2GzYjeHyYVLn5RoP++imOVWMLuq365G+UkhfsBqKp1Fhbqpb1xekvVQ5ei9N3ovQSIJGBAQsCbAWJH3Vr+UGHGGwu7VjdFzFjqc7/APuqXkVg97ikJ8mO8jf7eH22qRy0xucqt/LYyEf3RfL9v3VFUBfmhehTe3p+Xprm9cE0maqhy9F6bvXUYLEAcSQB8p0oNryWi3WEkk+FMwRfmre/3msptPEbyZ26Acq/Iun3g1sOUcow0Cxj9zEBp57afeRWCTQCop29BNN3ovVQ1tLyIPmSfzOIpKXHeRB8yT+ZnoqCNsX9hH82pl6hbG/YR/NqbVGu5BwZd9iD+7UKvzm6fosPrqm5S4nPMF7NdfnNq3/41qcNH4PgYlOhcGZ/ktcD6rVgmkLlnPFmLfWf/wCVFJelvSUVUF6n7DwZnnij6GYX+aNSfqBqBV1yX2jFh3d5M1yhVMovYniT1aUFty5x1wwHB2EY+aoufu+2seKn7bxqzSLkvkRbC4tck6mx+QVAoFvRekooO4Yy7Ko4sQB9JtW85UYgYeHdrpuoxGvz2Fv6n7aoOQ+Dz4kORzYVMh+UeT9prjldjC7qvWTI3/xUfYaiqFRYAV1ekoqoL0XooNBuOTkO6wRJ0bEPb/Yun1aH66xmNn3srv0MbD5F5orS7T2/CYQkO8zLFu0upFifhdQ11+isoi2AFRXV6S9FFVC3pL0UqrcgDiTYfKaDa8kYN1hJZeDSsI1+aOP23+qsptfEbyeQ9CnIvyJp9962e3ZPBYEjH7mId9tPvNefotgKiu70XpKKqFvV7yMwYkxSlhzYwZG/2jT7T9lUNaDk5tSGCKVZM4eTKLhbjKNeI9N6A5YY0uyr55Mh+QXC/wBaoL1I2pit7M7gHLoqX80cNOjWo1At6S9FFBxjfIg+ZJ/Mz0UY3yIPmSfzM9FQRdjfsI/m1c7Iwe+njj85hf5o1b7Aal7B5C45sNCwhFmjVlO8j1DDMD5XURWh2ByUx2GlMhwoc5WUe+xi1+niaKY5cY4FWC8GIiX5q+Ufs+2sdW12xyRx07KRhwqoCAN5FxPE8fRUD3A4/sV9ZH+KgzNFab3A4/sV9ZH+Kj3A4/sV9ZH+KqMzRWm9wOP7FfWR/ipH5B44AkwiwF/2kfR/uojNUVosPyIxsiK6wgq6hlO8jFwwuDbN6ac9wOP7FfWR/ioMzRWm9wOP7FfWR/io9wOP7Eesj/FQWPJqHdYMtwbEPlHzE/pesfj595LI/QTlX5q6D+tehS7IxxhWNcGFKR5FO+iPRbNxrNpyAxwFtyPWR/iqKzVFab3A4/sV9ZH+Kj3A4/sV9ZH+KqjM0VpvcDj+xX1kf4qYwfI7FzKWSIEB5Iyc6DnxSNE41PQyMPo+mgoKKuvctiM8iWizxANIu9iugPAsM2gNSIORGNdQyxKVOoIkjsR3qDO0Vo5eQ2NUFmiQAC5JkjsB1nnVHfkriVKKREDI5jQGaK7OupRedqwHRQUlXfI7BiTEoW8mMGRj0WXh9tvqqX7gcf2K+sj/ABVb7B5N43DCQHCqxkAXNvY9Bxta+vRQUnLLGmRlF/LYufkGij/vVWdrYbU5G4+aUvuABYKo3kWgH+70moUvIfGrbNEouQo98j1J4DjRWcorTe4HH9ivrI/xU3iOROMjUs8caKOLNLEoHyktRGdoq/XkdiiVULES4zIBNDdl85Rm1HpFP+4HHdivrI/xUGZorRvyIxgNjGgJtoZYr6mw0zdJrnD8isZICUjjcAkErLEbEcQbNx9FBnqK03uBx/Yr6yP8VHuBx/Yr6yP8VBlsb5EHzJP5meipfKbZsmEMMUy5XETMRcHRsROw1UkcCKKg9z5J/wBhwn+mg/4lrvbm0XgCFITMXcrkDBW0R5DluLE2RrAkXNtaruS084wWFtDGR4PBYmUi43a623elTcQkshQvhoWKNmQmY81rWuPe+NiR9JoqDhOV8ThWIIWTEeDxFQzFpMgfK6lRu2HOUg8CpF6ROXWDKhs7hTCcRmMbgCJZN0zHTSz6W49PCpkuGdtGweHPP3msvwxpn/Z+V6agjk9HYjxdhLFGjI3mmRjmZLbvyS2tuF9aCXNyrw6JI7M4EJdZuY14yiq7ZhboVlOl9DXUPKeB2mRTIxgyby0bWG8QSJrbUFSDf061HbY4OcnAYUmS+e8l811CHNeLW6gA9YAvwpY9khd5bA4Yb3LvPfPLyWyZrx65bC3VagtdlbUjxKs0RuFd42BBBV4zlZSD0g0/jD72/wA1vuNVuEikizCPCwIGYuwWW13bVmNo9Seulxs+IyN7xH5Lfvj1H/DoH+T5/VcP/kxf/BasK8+2Ry3yQQr4OTaKMX3g6FA82pnu7/8AGPrF/DWici1H3OqMLImNYols2NZjZvLJJnyLDJm30kJQFWcbuQxPIVH7oMNW6uioR5d/+M3rF/DVVh9sYZFAXBOAJHlB8IfOJH8tg98wza3ANjc3ptNriXYcnglr25W4Mby86+9rIz2DGyxHLIwsOcFOhte3TTWM5WwRtEoOfeTph2I5u7d4jMpcNaylFvf0iso+2cKVlTwCyTZt6omKq2c3fQWy5iTe1r3N6ZfHYQsGOAYnPG+uIkILxpukYgmxITm3PRfrptNriNhyeCXpeExSyrmXNY8Mysp+pgDb00/WA2dysjgQRxYRlQcAZi1vQCwJA9HAVK93f/jH1i/hptNriNhyeCW1qi5Hf2eT/V7R/nsRVP7u/wDxj6xfw09yJxsz4YukKFXxOOYXlsedjZyRbIeBJFZ0XaK/8ZaruPdtRrXTokz8l2bEz4lZyjyiLJZCRGYgQCRntICGa4I6uFq72hyceZ0kbEZXR4XukYAO6JzL5V8jg2IJPCrPwjEdhH64/l0eEYjsI/XH8utjSysfIPmGI4xyDDiI2AWxtPJvVcDObMjCynXTT01JXkY2+WXwm+XEpism70zLDuCoOfRSCzfKai4rk9jHkzAov64MUTvnu0eQL4OcqrzdD1jhpVdLyP2kYWj8KF2haJnMspbNvc6TDXR1WycdRQbPGbKZ8VFNmOVY2Qo2qA5lZXVeh9CL9V6ze2uSErJKIJ88jLAhRju0Bjm3u9OW9nKErw1Fq7g2Bj0nWUSJYTrJk3shG63WR4NdMpf3wHoNWiYTFnFJO0cfMgeJlWUhXZ3Rg5GQ6LkIGt+c1BxhuSjJPBMMQ3vUuIlKFead+mQxizc2Nbkga661cbX/AHP+fH/Wl8IxHYReuP5dV+155/ebwR/to/3x9P8Ah0Ggqp5T7MOLws+HVlQzRvHmIuFzggmwIva9PeEYjsI/XH8ustyg2RtGWSR8O6Rh1gshxMqqrxSZnYBYzo6cwi1tL2NBbYfY06KyLMhVo7AsrtIklrFlfMCU4WU6jr6Khe5WfeI3hRKLiDNuzvLCNoREYBz/ACc93+W2lVr7D2mWkIMaXkjeO2OxTALHIrGMq0dueu8DHXithpTSbB2tmPvkeW+LynwzEE2muYAQYv3Rtre5oH5ORczx5PDryiHDRNJzyc+Hm3oltnuGdbodeHXWj5NbLbC+EbyRG3+IlnGUFcu8sSupN7aa+msnh+TW0xK8x8HSR2wLOY8RKN4MKGWVZCIV0kDN0Gx6+NcYrYe1DFFE6iXKZ7yJijmG8kzRuGeLNvEU5RcsumoPQHpd6WsENi7RWZXjYCIYiKXdyYuYkRCHdyQnmMGu9nuenTTp1gxGI7CP1x/LoPJ/0z/26P8A06f8ktFNfpdZzjI94oQ7hNFbOLbyTW9h6dKKo9Y5Jf2HCf6aD/iWras/yV2ZCcFhCYYiTh4CSUUm+7XptVp4pg7CH1aeyoJlZaHlRbF42Fsrph44XQRKWlYvvN4gRSS5XIugGl9avfFUHYQ+rT2VFEGE3u53eH3uXPkyJmyXClrW4XIF/TQQuSHKJsa2LzRsggn3SApIhy7qN+cJADmuzaWFhl6wTo6q4MLhXJCxQN12RCOrja16f8VQdhD6tPZQTaYxp97f5rfcaa8UwdhD6tPZTOL2XAEb3iHyW/dp1H0UkeR4Ae9Rf5af/EVII48ftq32Ts+HcQkxRXMUZPMXzR6Kl+Loexi7i+yvNnAmZ16z3aemIimI6nNkdw15LBxYLuyWYi9tdL8L9YpA0pfyWVCx1shIXKLdPnX6DxrYDZ0PYxdxfZVZM0arvPBoN3nEdzlDXMm6vlyEceAvc6Dia2bJPFHs1/VafKmY/uPhn5Hn5oCn4IY2Q/DFyBmHwb/VTsTSkjMrAXYaBNbMbFteBW3DpvWgwzYaRkCwKM4YqWhyghbXsSNOPTU3xdD2MXcX2VNj9Y9iOlY4Z94+GTgMmcBgctnu3NtfMMhFtfJv0cal/XWh8XQ9jF3F9lHi6HsYu4vsrGrB1+7k2U9MRH2T7wz30Vu/0bC2AQf42N/m56pfF0PYxdxfZVtyD2dC2EuYYj+sY4XKKdBjJwBw6gK3Y+N2UzOurjzc+MmmI6umnq1q0tQhsqDsIfVp7KXxVB2EPq09ldbzkV9pMMSsQMZXXNYnMlkLAk8LkjyONrtfSnJtoMuJjisuV4pZL35142iFsvCxEnH0Ux4qwRlK+DYbe5cx95TNlN0vmy+gimsVFgo5Bmw8ea6oreDEi7mwUOEt09fTQPbD2q055wQXihlGW+glz8w36Rk4+ngKuKptnYTBOZBDDhjle0mWJAM9rm5C6nXjU3xVB2EPq09lBMqu2z+5/wA+P+tO+KYOwh9Wnsqv2vsuEbm0MX7aP4C+n0UF5Qah+KYOwh9Wnso8UwdhD6tPZQV/KTEYpFXwePMLqWYZS1swGQK3WL3bWwH0jpJpfCiLs0drZQhRU5twWZh74SfNOmmnGudqnCYcDPDFdiAFWNC1iQMxFtFF9SfvIFKq4YzGEYZLgasY4wvC9lvq/EeSCBQXdFQhsqDsIfVp7KXxTB2EPq09lBMoqH4pg7CH1aeyjxTB2EPq09lB5F+mg/r0f+nT/klopv8ATBAseNjCKqDwdDZQFF95LrYfRRVHpPJaTEeBYW0cBHg8FryuDbdra43VWm8xPZ4f1sn5VROSeJTwLCc9f7NB0js1q28JTz07wqCJvMT2eH9bJ+VWfx/J/FS4l588KZ8NJhcqNIGVJCGLLJk0kDAEG1vRWq8JTz07wrG4zF4nfbR3bT5Wgi8EIKW3yiXeZN4couTHx0PRQTNh7AxGGk3g3De8pCEV3RLIbh2URnNIeBbTQcKvN5iezw/rZPyqqOSMsy7/AMIkuM67oltCu7XNZXYuvPzaMx9GlaLwlPPTvCgibzE9nh/WyflUxjXxJRve8P5LfvZOo/4VWXhKeeneFM4zEpkfnp5LfCHUaSPLtl7UkEMQ3cekaDy26FGvkVK8bSdlH32/BVTs6QbqPUeQnSPNFSd4OsfWK8GrPyImY15PKnKu703xtJ2UfrG/BUdsTdsxw8JN73ztx6/I41Fnk0NnAPXpUcYzmZ7ghrEAkDKCOk9ftqxmZExrryY7Vd3rKLEZcuXDwjJfJZ25ubjbmaXqR42k7KP1jfgqlk2gB5t8ha2b0HqHDTj6a7wOLD5jmGjC2o4FFP3lvqqzl5URrM8l2q7vW/jaTso/WN+CjxtJ2UfrG/BULeDrH1ijeDrH1ite35G/kbVd3pvjaTso/WN+Cr/kFNOcGCiQ5TPjTzpHBucZOSLCM8DcVk94OsfWK2P6O51GAUFl/bYzpHxyc13YWTcu1T1/J1Yt2uuZ60r0SYns8P62T8ql3mJ7PD+tk/KqSuJTz17wrrwlPPTvCvSdinbC4nfGW0IJj3eXeNYc4tmvub3ufkoxeDnlKF0hIXNzd7IAS65cxtFe4Ba3zusC3eHnK4jEMSxjZYcl5EKlhnDhFL83inQL1XbT3jyy7rPGd3KqSb5MjO0VkJGc5FDdAW+bXQDUJWytly4cyGOKEbwqSDPKQMqhAFvHoLCrHeYns8P62T8qoewCU3udiqFlMavIGYARqG1zNYFwx49NW/hKeeneFBE3mJ7PD+tk/KqBtaTEe83jg/bR8JX9P+FV14Snnp3hVdtjEp7zz1/bx9I9NA9vMT2eH9bJ+VRvMT2eH9bJ+VUrwpPPTvCg4lPPTvCgqdo7PecWlw2EfhqZHJ0Ia191e1xSjCzbzeGOFmF8uaeUhLixyqYrLcafXTPKTDSThd1iIlClWyEnnMGBuWVxoBfm8CacjhtiTIHXLqGzurAjLZREo1TXjc2OumtwE3eYns8P62T8qjeYns8P62T8qpQxKeeveFL4Snnp3hQRN5iezw/rZPyqN5iezw/rZPyql+Ep56d4UeEp56d4UHi36XS5xke8Cq24TRGLC28k6WUa8eiiu/0ySqcbHZgf1dOBHaS0lDR6byV2dCcFhCYYiTh4LkovZr6KtPFkPYxdxfZVTyVlm8CwlokI8Hgsd4Rpu16MlWm+m7FPWn8FAp2bAP3MXcT2VUJtXZxDn3j3tkVgY7MGkNowEK3bMdBYG/RerUzTdinrf/0rPT8m5ZAwld5C0sUwJeFSrwuHSxTDjMAQos19B6TQXWz1ws4YxxxNkbI4MYDIwAOVlZQVNmBsR0ipXiyHsYu4vsqt2Rs+TDmYrGGaeUzSFpR5ZRE0AjAAyoulWG+m7FPWn8FB14sh7GLuL7KYxuzIcje8xeS3wF6j6Kd303Yp60/gpnFzTZG96TyW/enqP9yg8DwMQ3aaDyV6B1U/ux1D6hTWARjGlgPIXp9HyU9kfqXvf+q9vqVbnvx0jiRGnXgxI6g2yjhfo/7egyxjq09FPblr3yi/Dyj7KQ4djcZRrx5x9lXqTuT6ji8cczTOnUL/ACW14gcKN6nSB0dHWL12cKfNHG/lHiBbq6qXwY+aOIPlHoFuNqdnO5PqONxxz+ChFPQPqpd2OofUKXI3UO8fZS5G6h3v/VOzq3M/qOHxx/39Od2OofUK9R/Rngom2dEWijJ3mKFyik6YqZRqR1AV5hkbqHe/9V6d+jN5Rs6ILGrDeYrUyZT/AGua+mQ9N648yJimNXDnZVi9TEW6tWsXZkPYxdxPZS+LIexi7i+yuBNN2KetP4KXfTdinrT+CvPeaZw0OGkMgWGO8bmNrxAc4KraXGosy6jTWuUTDFpV3KXitnG661zDLzefp1X10401hcLNG0rBf2sgka8q2BCqtl964FUUa3PpojwsyvM4XWULcb1bLlXKCvvXH5b0ErCYXDyokiwxFXVWW8ag2YXGhGmhp3xZD2MXcX2VF2fFLDEkQjVgihQWlGYgCwvljA4eipG+m7FPWn8FB14sh7GLuL7KgbX2dCNzaGL9tH8BfT6Km76bsU9afwVX7Xlm9596T9vH+9Pp/uUFl4sh7GLuL7KPFkPYxdxfZXO+m7FPWn8FBmm7FPWn8FBC2scPhkzvh0K9JVItOAHlEXJJAAFyegUp8HEqxHCgFs2VjHHlOUXbhzgBcakAXIF7kUbRwsk6lHiGVgysonIDKwsVayai1/rriLAOspmEZzHiPCGK2tYDLk8kcQOAOvGgsfFkPYxdxfZR4sh7GLuL7K5303Yp60/go303Yp60/goOvFkPYxdxfZR4sh7GLuL7K5303Yp60/go303Yp60/goPHv0x4VFxsYVEUeDpoFAH7SXqopf0vsxxsedQp8HTQHMLbyTW9hRQerckWBwOEt8Wg/wCNat6zfJTY8JwWFO7GuHgPFhqY1J0vVp4mh7P+JvbQTzWYwe3XafER+EYNljQsCuYGNgbESDOcygWu3N1NquDseAfA/ib21DwEWDnzboxyZDZgkhbKT0GzaUByT2o2JjdmkglyyMqvBcKVsCCylmyNqebmOlj02q8qpwmBwsozRhXUFlursRmU5WFweIIIp7xND2f8Te2gsKYxp97f5rfcajeJoez/AIm9tM4zY0ORrJ8FvhN1H00HiOzP2SfMX7hT1q3uyOT2FMEJOHhJMUZJyjUlRUwcncL8Xi7orln8X4tM6dnV3f6+WjYa97zYmwquGNfKtwA3MzG3NsxA019J7pr1o8nsL8Xi7oqL4twObLuI75iv7M2zWJK5rWvoemrH4ux6vC1Vy+V2GqPOHmsmOsxXLc2YgX45eI4V1Fi8zAWtmDEHrykDgRfpP1GvTvEuDtfcQW1ubL0emu02BhDqMPD9Cisfzfjfx1cvlNhq3vOKLV6T7ncL8Xi7oo9zuF+Lxd0Vfzji/wAdXL5Nhr3vNq9P/Rf/APTov83F/bi56Z9zuF+Lxd0U5yJ2REcMfexYYnHKACwAC4zEKAAD1AVst9OWekP0W6ZjTv79GdGPVanWZa8U3iSwRsvlZTl+W2n22qGuxoez/ib201i9n4aJGd0sqgsxu5sBx0vW5sMcn8TKxIkMpGWGxdCp3pVzKvkjmiy68NbXNVuDx2KKsX8IAzQ3O65yqztvAAF1cALcLmUaWJ1q0wuFw0gciMrkOVwxdSpChtbnzWU/TUaObBOAUUuGYouTOcxCljl14AAm9BabClkaFTLfNmk8oWJUSMIyR0EoEPAcasKq8PszDyIrql1YBlN31DC4PHqpzxND2f8AE3toLCq7bH7n/Pj/AK0viaHs/wCJvbUDa+x4RubJ++j+E3p9NBf0VX+JYez/AIm9tHiaHs/4m9tBxt8OYwI43kYtYZWyhea3PYZ1LqDbmg6kjhxEHC4WXeQE+EHLHGriZ48ospzE7trtMSRc6rpp11LxOAw0eXOts7BF1fVm4DQ+imVhwhk3dufcrb3y2YDMVDcCwGtr3tQXYparxsaDs/4m9tHiaHs/4m9tBYUVX+Joez/ib20eJYez/ib20Hk36Z/7dH/p0/5JaKa/S7h1ixkaoLDcIbanXeSdfyCiqPTeTWKkTB4ZThZiVghU2bD20jUdrVj4fJ8Vn72H/NpaKg5bHSEf2Wf68P8AnVQxbNnO+Mi4m8pS7QrhInATgpbfNmUDS3VfroooH+Suz3wMLRCLFygyyyXdsNcbxy5UAS8Lk/STVx4fJ8Vn72H/ADaWigTw+T4rP3sP+bTeKx0hRh4LPqrfCw/Uf8WkooKbZEUwghHg0ukUY8qDzR/iVLyTfFpe9B+ZSUV489CYlUzMxPu2dpUDHN8Wl70H5lQPFEu8L7me5JNs2GHEWy3D3Ki/A31pKKzo6GxaNdNe/wBUm5MocfJdw6uYcQ2VkYKxwpF0DqOLaaOeHUOqrLZuzZYEyLh5iM7uNcMLbx2cgASAWuxoorO50XYuRpVr7pFcwl5Jvi0veg/MoyTfFpe9B+ZRRWn6Fh7p92Xa1DJN8Wl70H5lM8kpZYsOVOFmJ8IxraNh7c/FzuOMvUwoorqxej7GLVM2/P1Y1VzV4rkY6T4rP3sP+bTGNlaVGjbCYjK6lTzsOND6d7RRXcxRoIWVZFOHxTb0sZCzYW7llVLnLILWVVGlqYTZxFrQYsMpBVw2EzCyGMADPltkJHDpoooLLC4h40VFwmIyooVedh+Ciw13vUKd8Pk+Kz97D/m0tFAnh8nxWfvYf82oO1MXI26/VZ9Joz5WH6L/AOLS0UE3w+T4rP3sP+bR4fJ8Vn72H/NpaKCHtIyTBB4PiVySJJocKb5DcKby8L1HTCWnM5wk5fXLrhgq3GVjYS85iNLm5tRRQWYx8nxWfvYf82jw+T4rP3sP+bS0UCeHyfFZ+9h/zaPD5Pis/ew/5tLRQeVfpUwcs+LRhC6WgUWZor6PIb81yLa0UUU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02" name="AutoShape 10" descr="data:image/jpeg;base64,/9j/4AAQSkZJRgABAQAAAQABAAD/2wCEAAkGBxQREhQUExISFBUVFhUWFRQVFxUYFRgXFhcYFxgWFxQYHCggGBonHBYUJDchJikrLi4uFx8zODMsNygtLisBCgoKDQ0OGhAQGDckHCQrLDEvMi0sLDcsLCwsLDcwLCwsLCwxLCwsLCwsLCwsLCwsLCssLCwsLCwsLCwsLDAsLf/AABEIALcBFAMBIgACEQEDEQH/xAAbAAABBQEBAAAAAAAAAAAAAAAAAQMEBQYCB//EAE4QAAIBAgMDBgcMBwgCAQUAAAECAwARBBIhBRMxBiJBUVOSFBUyUmGT0RYjQlRxcoGRobHS0wckM0OitME0YmNzdIKz8GThsjVEwuLx/8QAGQEBAQADAQAAAAAAAAAAAAAAAAECAwQF/8QAMREBAAEDAQQJAgYDAAAAAAAAAAECAwQRFFFSoQUSEyExQWGR0RVCBhYiI1OBMnHw/9oADAMBAAIRAxEAPwCn5NwqcLCSqk5BckCrPcJ5id0VXcmz+qw/MFWOaqg3CeYndFG4TzE7oozUuagTcJ5id0UbhPMTuijPS5qBNwnmJ3RRuE8xO6KM1GagNwnmJ3RSbhPMTur7K6DUtja9jbrtp9dBpjyew64VHaNS5XMWHp4Dq4fdWIWQbzJu4yLn4IBr0eCRY8JHcWATMb/ebdev11isTKJJGkChQbBRa1gB1VFN+Dp5id0Uu4TzE7opc1JmqoNwnmJ3RSbhPMTuius1GagTcJ5id0UbhPMTuijNRmoDcJ5id0Um4TzE7opc1dKb8NaC15MbGinlIkRCiqSRYC54Dhr1/VUHlVhIoGtFGg6wVB+2rbkeoE5LA81CbnS1c8q8cpvEFBZrEm3krfr67D7ais3hFVlBMaC/90eyn9wnmJ3RQptRmqoNwnmJ3RRuE8xO6KM1LmoE3CeYndFG4TzE7oozUZqA3CeYndFG4TzE7oozUZqA3CeYndFCYVSQAiXJAHNWlvXeQ6XBsfRx+Q0Gi29sDDQxArGuYKLtxBNtTbhxvWLwjhmKmOMjrCivSts4pIYlJHNVVGXj0CygddYLNdmYgAsSbDo9FRVNthAu6sALrIdBb/7icdHyCil23+5+ZJ/Mz0UQ7ydP6tD8wVY3qq5PN+rQ/MFWOaqHL0Xpq9PwYSRwSiFujS1x9F70Gy2Zg4TglORJGNyzFQSGJ4XIvoLV5/jI3SWwDKCb21At6K9D2dOI8IikBWAZiLG/E8QemsRjMcZ5DIdNAAvmgddRRei9N5qS9VDt6m7KxDq6AOVUtrcnLbpJHCnuTeFWR2zqGAHA9ZrvaUJBkAW+7IDZdQubVRp6CKiu9r7YN2MYXJcKoYXuT1k+i5qlzXvfp6gAPoA4VFiVszXuqr0Hrt1dGlOo9xfhVQ9ejNTV66QEkAcTw/6aC75KRo+JXeWIAJCkXzNbQW/7wrrlrgwD73FltxZFA+k2rvkth3ixAaSMqoDc5uH0EGxNd8rdrful0EguW6ALjQdZNiKistgC2XnG+ulSb00DReqh3NSq5B0JB6CND9BFM3rSbZ2cI4VKqotlDHpJOgHp1pDdYtxcuRTVOkbzA2yUw4GbNKzc2+pC8Nes3v8AVVXPjXkPOyc3TMqgE2469V6rdp4eRG8h1YEdFtb6caeAyELxNrmsqoiHZnW7Nmmm3bmJ9Ui9F6aDUXrF5p29ANNE1IjwcjDMqMw/u2PTbUA3FBs9o4KLwVMkaPzBZwouTbU3tfjXniK6y2OYAcQb6ei1ejbR2gIsOpAF0jHNXrta3XWDlnMjM5Orm5/oPoqK7vRmpq9F6qHb1b8n52EgDM26ANwxNrAdAPA36qd5MYFZFZmUNzgFv6B7SKe2hiFKkgEi5W6gkZhoRoLV5+dk3bOlNFGuvnudFi3TV31Toi7b2hYhVCHOToyhgFFtdenUVTA+mmC5OZ9bDQA/LbT6a7Vq6MWmqLcdee/1armnWnRW7Z4Q/Mk/mZ6KTa50h+ZL/Mz0VvYE2A36vF80VYZ6rNhH9Xi+aKnXqh3PTsAIZW1UXBzDiB1jp4VZckY80xPQqH6zYD+tP7WwbNJMEs27Cs19AM1yF9JrRfru0x+3Grrw7dmuvS7VpBja+3WkZnjYpayqB6ekjpNgTVS8hJJJJJ4k8frqOmDJdy+mQXNjoDx1PyffSRsSNb+j5KY9FUU/q8TMqt1XP2/CEjNRnprNRmre5EzDY6SPyHK342t/UVppMM0OFJdg0kpMzk6aZRYH6qzWxcLvp44/OYX+Qan7Aa0HLbHXVlHw2EYHUq6t/QfTUVlhKSmXzjmZuk3NzSg00DRmqodzV3EjObKCT6Kj5q3MwEWFW+mUJpbVi2lvpJrVeqrpomaI1lKpmI1hWbOxZhgdD5Tt08FUDoPQeNU2NxjuzKXYqptYm4JHE36db/VU3lCHQEMq9A4jp4D5apZod2VUE34t1f8ASQa5sWLtVU13I0a7fWnvqO3pL03mozV3Np3NWh5P73FSDeSExwkSkECxI4agcb/dWZzVteTsG6weY6NO/wBORdPq0b66iqHb85M4vYjy7ek3Av8AVVYSSSx4k3+TqApcZid5K79Baw+aug+6ms1VDoajNTWajNQO5qn7Il3Myu1wFuSBxNgeb9Jq05FRX3jEcSF4X6zUKfBvlkKZXVZGjzE2JYHW1/b0V0WKLVWvaTo5siq7HdRCPjNrSMxcSMpdjzVPNAGpsOi1wPpqDf8A77aYjw9hI7Hgbc3h1EemiMmwvxrC9VFVfd4NlmmYojXxP56M9NZqM1am1PwWPlWyRuVubAAA6nTpHyVfbfgOGw6xggtGOc3WznU/Lqfqqu5HYXeYlSfJjBdv9o0+0g/RXXK7G52VfOYyN8g0Uff9VRVMxuqrwVdfST1n7frozU1mozVURNqnmw/Ml/mp6K52r5MHzJP5rEUVA1sQ+8RfNFTr1XbFPvEfzam3qh5JCNQSPSDb7q20WE3GEBZjnlG9kLa2AGn2WrI7FwZnnjj85hf5o1b7L1puXOOsrKPhERL80XLVFY+KZihBPl6sek/T9FLmpu9Gaqju9F64vReg13IeLKJsQfgLkX5za6fZ9dUnKHEZ5svRGoH+5tSfu+2tSiDDYKJDoSGmk+8X69LfVWDMhYljxYlj9NRXd6L03ei9VDl6vuSWEOIl57tu4hvCLm118kWOnGs9etzyYw+6wZY6NO9h15F0/oaKo+VOIJnU3/v2t030P1VTPJmJJ4mu9o4nezSP0E2X5F0H/fTUe9EOXovXF6S9BIw8RkZUGpYhQPSTYffW25V4oQxFF4RoI1t57C1/6/Qao+Q2GzYjeHyYVLn5RoP++imOVWMLuq365G+UkhfsBqKp1Fhbqpb1xekvVQ5ei9N3ovQSIJGBAQsCbAWJH3Vr+UGHGGwu7VjdFzFjqc7/APuqXkVg97ikJ8mO8jf7eH22qRy0xucqt/LYyEf3RfL9v3VFUBfmhehTe3p+Xprm9cE0maqhy9F6bvXUYLEAcSQB8p0oNryWi3WEkk+FMwRfmre/3msptPEbyZ26Acq/Iun3g1sOUcow0Cxj9zEBp57afeRWCTQCop29BNN3ovVQ1tLyIPmSfzOIpKXHeRB8yT+ZnoqCNsX9hH82pl6hbG/YR/NqbVGu5BwZd9iD+7UKvzm6fosPrqm5S4nPMF7NdfnNq3/41qcNH4PgYlOhcGZ/ktcD6rVgmkLlnPFmLfWf/wCVFJelvSUVUF6n7DwZnnij6GYX+aNSfqBqBV1yX2jFh3d5M1yhVMovYniT1aUFty5x1wwHB2EY+aoufu+2seKn7bxqzSLkvkRbC4tck6mx+QVAoFvRekooO4Yy7Ko4sQB9JtW85UYgYeHdrpuoxGvz2Fv6n7aoOQ+Dz4kORzYVMh+UeT9prjldjC7qvWTI3/xUfYaiqFRYAV1ekoqoL0XooNBuOTkO6wRJ0bEPb/Yun1aH66xmNn3srv0MbD5F5orS7T2/CYQkO8zLFu0upFifhdQ11+isoi2AFRXV6S9FFVC3pL0UqrcgDiTYfKaDa8kYN1hJZeDSsI1+aOP23+qsptfEbyeQ9CnIvyJp9962e3ZPBYEjH7mId9tPvNefotgKiu70XpKKqFvV7yMwYkxSlhzYwZG/2jT7T9lUNaDk5tSGCKVZM4eTKLhbjKNeI9N6A5YY0uyr55Mh+QXC/wBaoL1I2pit7M7gHLoqX80cNOjWo1At6S9FFBxjfIg+ZJ/Mz0UY3yIPmSfzM9FQRdjfsI/m1c7Iwe+njj85hf5o1b7Aal7B5C45sNCwhFmjVlO8j1DDMD5XURWh2ByUx2GlMhwoc5WUe+xi1+niaKY5cY4FWC8GIiX5q+Ufs+2sdW12xyRx07KRhwqoCAN5FxPE8fRUD3A4/sV9ZH+KgzNFab3A4/sV9ZH+Kj3A4/sV9ZH+KqMzRWm9wOP7FfWR/ipH5B44AkwiwF/2kfR/uojNUVosPyIxsiK6wgq6hlO8jFwwuDbN6ac9wOP7FfWR/ioMzRWm9wOP7FfWR/io9wOP7Eesj/FQWPJqHdYMtwbEPlHzE/pesfj595LI/QTlX5q6D+tehS7IxxhWNcGFKR5FO+iPRbNxrNpyAxwFtyPWR/iqKzVFab3A4/sV9ZH+Kj3A4/sV9ZH+KqjM0VpvcDj+xX1kf4qYwfI7FzKWSIEB5Iyc6DnxSNE41PQyMPo+mgoKKuvctiM8iWizxANIu9iugPAsM2gNSIORGNdQyxKVOoIkjsR3qDO0Vo5eQ2NUFmiQAC5JkjsB1nnVHfkriVKKREDI5jQGaK7OupRedqwHRQUlXfI7BiTEoW8mMGRj0WXh9tvqqX7gcf2K+sj/ABVb7B5N43DCQHCqxkAXNvY9Bxta+vRQUnLLGmRlF/LYufkGij/vVWdrYbU5G4+aUvuABYKo3kWgH+70moUvIfGrbNEouQo98j1J4DjRWcorTe4HH9ivrI/xU3iOROMjUs8caKOLNLEoHyktRGdoq/XkdiiVULES4zIBNDdl85Rm1HpFP+4HHdivrI/xUGZorRvyIxgNjGgJtoZYr6mw0zdJrnD8isZICUjjcAkErLEbEcQbNx9FBnqK03uBx/Yr6yP8VHuBx/Yr6yP8VBlsb5EHzJP5meipfKbZsmEMMUy5XETMRcHRsROw1UkcCKKg9z5J/wBhwn+mg/4lrvbm0XgCFITMXcrkDBW0R5DluLE2RrAkXNtaruS084wWFtDGR4PBYmUi43a623elTcQkshQvhoWKNmQmY81rWuPe+NiR9JoqDhOV8ThWIIWTEeDxFQzFpMgfK6lRu2HOUg8CpF6ROXWDKhs7hTCcRmMbgCJZN0zHTSz6W49PCpkuGdtGweHPP3msvwxpn/Z+V6agjk9HYjxdhLFGjI3mmRjmZLbvyS2tuF9aCXNyrw6JI7M4EJdZuY14yiq7ZhboVlOl9DXUPKeB2mRTIxgyby0bWG8QSJrbUFSDf061HbY4OcnAYUmS+e8l811CHNeLW6gA9YAvwpY9khd5bA4Yb3LvPfPLyWyZrx65bC3VagtdlbUjxKs0RuFd42BBBV4zlZSD0g0/jD72/wA1vuNVuEikizCPCwIGYuwWW13bVmNo9Seulxs+IyN7xH5Lfvj1H/DoH+T5/VcP/kxf/BasK8+2Ry3yQQr4OTaKMX3g6FA82pnu7/8AGPrF/DWici1H3OqMLImNYols2NZjZvLJJnyLDJm30kJQFWcbuQxPIVH7oMNW6uioR5d/+M3rF/DVVh9sYZFAXBOAJHlB8IfOJH8tg98wza3ANjc3ptNriXYcnglr25W4Mby86+9rIz2DGyxHLIwsOcFOhte3TTWM5WwRtEoOfeTph2I5u7d4jMpcNaylFvf0iso+2cKVlTwCyTZt6omKq2c3fQWy5iTe1r3N6ZfHYQsGOAYnPG+uIkILxpukYgmxITm3PRfrptNriNhyeCXpeExSyrmXNY8Mysp+pgDb00/WA2dysjgQRxYRlQcAZi1vQCwJA9HAVK93f/jH1i/hptNriNhyeCW1qi5Hf2eT/V7R/nsRVP7u/wDxj6xfw09yJxsz4YukKFXxOOYXlsedjZyRbIeBJFZ0XaK/8ZaruPdtRrXTokz8l2bEz4lZyjyiLJZCRGYgQCRntICGa4I6uFq72hyceZ0kbEZXR4XukYAO6JzL5V8jg2IJPCrPwjEdhH64/l0eEYjsI/XH8utjSysfIPmGI4xyDDiI2AWxtPJvVcDObMjCynXTT01JXkY2+WXwm+XEpism70zLDuCoOfRSCzfKai4rk9jHkzAov64MUTvnu0eQL4OcqrzdD1jhpVdLyP2kYWj8KF2haJnMspbNvc6TDXR1WycdRQbPGbKZ8VFNmOVY2Qo2qA5lZXVeh9CL9V6ze2uSErJKIJ88jLAhRju0Bjm3u9OW9nKErw1Fq7g2Bj0nWUSJYTrJk3shG63WR4NdMpf3wHoNWiYTFnFJO0cfMgeJlWUhXZ3Rg5GQ6LkIGt+c1BxhuSjJPBMMQ3vUuIlKFead+mQxizc2Nbkga661cbX/AHP+fH/Wl8IxHYReuP5dV+155/ebwR/to/3x9P8Ah0Ggqp5T7MOLws+HVlQzRvHmIuFzggmwIva9PeEYjsI/XH8ustyg2RtGWSR8O6Rh1gshxMqqrxSZnYBYzo6cwi1tL2NBbYfY06KyLMhVo7AsrtIklrFlfMCU4WU6jr6Khe5WfeI3hRKLiDNuzvLCNoREYBz/ACc93+W2lVr7D2mWkIMaXkjeO2OxTALHIrGMq0dueu8DHXithpTSbB2tmPvkeW+LynwzEE2muYAQYv3Rtre5oH5ORczx5PDryiHDRNJzyc+Hm3oltnuGdbodeHXWj5NbLbC+EbyRG3+IlnGUFcu8sSupN7aa+msnh+TW0xK8x8HSR2wLOY8RKN4MKGWVZCIV0kDN0Gx6+NcYrYe1DFFE6iXKZ7yJijmG8kzRuGeLNvEU5RcsumoPQHpd6WsENi7RWZXjYCIYiKXdyYuYkRCHdyQnmMGu9nuenTTp1gxGI7CP1x/LoPJ/0z/26P8A06f8ktFNfpdZzjI94oQ7hNFbOLbyTW9h6dKKo9Y5Jf2HCf6aD/iWras/yV2ZCcFhCYYiTh4CSUUm+7XptVp4pg7CH1aeyoJlZaHlRbF42Fsrph44XQRKWlYvvN4gRSS5XIugGl9avfFUHYQ+rT2VFEGE3u53eH3uXPkyJmyXClrW4XIF/TQQuSHKJsa2LzRsggn3SApIhy7qN+cJADmuzaWFhl6wTo6q4MLhXJCxQN12RCOrja16f8VQdhD6tPZQTaYxp97f5rfcaa8UwdhD6tPZTOL2XAEb3iHyW/dp1H0UkeR4Ae9Rf5af/EVII48ftq32Ts+HcQkxRXMUZPMXzR6Kl+Loexi7i+yvNnAmZ16z3aemIimI6nNkdw15LBxYLuyWYi9tdL8L9YpA0pfyWVCx1shIXKLdPnX6DxrYDZ0PYxdxfZVZM0arvPBoN3nEdzlDXMm6vlyEceAvc6Dia2bJPFHs1/VafKmY/uPhn5Hn5oCn4IY2Q/DFyBmHwb/VTsTSkjMrAXYaBNbMbFteBW3DpvWgwzYaRkCwKM4YqWhyghbXsSNOPTU3xdD2MXcX2VNj9Y9iOlY4Z94+GTgMmcBgctnu3NtfMMhFtfJv0cal/XWh8XQ9jF3F9lHi6HsYu4vsrGrB1+7k2U9MRH2T7wz30Vu/0bC2AQf42N/m56pfF0PYxdxfZVtyD2dC2EuYYj+sY4XKKdBjJwBw6gK3Y+N2UzOurjzc+MmmI6umnq1q0tQhsqDsIfVp7KXxVB2EPq09ldbzkV9pMMSsQMZXXNYnMlkLAk8LkjyONrtfSnJtoMuJjisuV4pZL35142iFsvCxEnH0Ux4qwRlK+DYbe5cx95TNlN0vmy+gimsVFgo5Bmw8ea6oreDEi7mwUOEt09fTQPbD2q055wQXihlGW+glz8w36Rk4+ngKuKptnYTBOZBDDhjle0mWJAM9rm5C6nXjU3xVB2EPq09lBMqu2z+5/wA+P+tO+KYOwh9Wnsqv2vsuEbm0MX7aP4C+n0UF5Qah+KYOwh9Wnso8UwdhD6tPZQV/KTEYpFXwePMLqWYZS1swGQK3WL3bWwH0jpJpfCiLs0drZQhRU5twWZh74SfNOmmnGudqnCYcDPDFdiAFWNC1iQMxFtFF9SfvIFKq4YzGEYZLgasY4wvC9lvq/EeSCBQXdFQhsqDsIfVp7KXxTB2EPq09lBMoqH4pg7CH1aeyjxTB2EPq09lB5F+mg/r0f+nT/klopv8ATBAseNjCKqDwdDZQFF95LrYfRRVHpPJaTEeBYW0cBHg8FryuDbdra43VWm8xPZ4f1sn5VROSeJTwLCc9f7NB0js1q28JTz07wqCJvMT2eH9bJ+VWfx/J/FS4l588KZ8NJhcqNIGVJCGLLJk0kDAEG1vRWq8JTz07wrG4zF4nfbR3bT5Wgi8EIKW3yiXeZN4couTHx0PRQTNh7AxGGk3g3De8pCEV3RLIbh2URnNIeBbTQcKvN5iezw/rZPyqqOSMsy7/AMIkuM67oltCu7XNZXYuvPzaMx9GlaLwlPPTvCgibzE9nh/WyflUxjXxJRve8P5LfvZOo/4VWXhKeeneFM4zEpkfnp5LfCHUaSPLtl7UkEMQ3cekaDy26FGvkVK8bSdlH32/BVTs6QbqPUeQnSPNFSd4OsfWK8GrPyImY15PKnKu703xtJ2UfrG/BUdsTdsxw8JN73ztx6/I41Fnk0NnAPXpUcYzmZ7ghrEAkDKCOk9ftqxmZExrryY7Vd3rKLEZcuXDwjJfJZ25ubjbmaXqR42k7KP1jfgqlk2gB5t8ha2b0HqHDTj6a7wOLD5jmGjC2o4FFP3lvqqzl5URrM8l2q7vW/jaTso/WN+CjxtJ2UfrG/BULeDrH1ijeDrH1ite35G/kbVd3pvjaTso/WN+Cr/kFNOcGCiQ5TPjTzpHBucZOSLCM8DcVk94OsfWK2P6O51GAUFl/bYzpHxyc13YWTcu1T1/J1Yt2uuZ60r0SYns8P62T8ql3mJ7PD+tk/KqSuJTz17wrrwlPPTvCvSdinbC4nfGW0IJj3eXeNYc4tmvub3ufkoxeDnlKF0hIXNzd7IAS65cxtFe4Ba3zusC3eHnK4jEMSxjZYcl5EKlhnDhFL83inQL1XbT3jyy7rPGd3KqSb5MjO0VkJGc5FDdAW+bXQDUJWytly4cyGOKEbwqSDPKQMqhAFvHoLCrHeYns8P62T8qoewCU3udiqFlMavIGYARqG1zNYFwx49NW/hKeeneFBE3mJ7PD+tk/KqBtaTEe83jg/bR8JX9P+FV14Snnp3hVdtjEp7zz1/bx9I9NA9vMT2eH9bJ+VRvMT2eH9bJ+VUrwpPPTvCg4lPPTvCgqdo7PecWlw2EfhqZHJ0Ia191e1xSjCzbzeGOFmF8uaeUhLixyqYrLcafXTPKTDSThd1iIlClWyEnnMGBuWVxoBfm8CacjhtiTIHXLqGzurAjLZREo1TXjc2OumtwE3eYns8P62T8qjeYns8P62T8qpQxKeeveFL4Snnp3hQRN5iezw/rZPyqN5iezw/rZPyql+Ep56d4UeEp56d4UHi36XS5xke8Cq24TRGLC28k6WUa8eiiu/0ySqcbHZgf1dOBHaS0lDR6byV2dCcFhCYYiTh4LkovZr6KtPFkPYxdxfZVTyVlm8CwlokI8Hgsd4Rpu16MlWm+m7FPWn8FAp2bAP3MXcT2VUJtXZxDn3j3tkVgY7MGkNowEK3bMdBYG/RerUzTdinrf/0rPT8m5ZAwld5C0sUwJeFSrwuHSxTDjMAQos19B6TQXWz1ws4YxxxNkbI4MYDIwAOVlZQVNmBsR0ipXiyHsYu4vsqt2Rs+TDmYrGGaeUzSFpR5ZRE0AjAAyoulWG+m7FPWn8FB14sh7GLuL7KYxuzIcje8xeS3wF6j6Kd303Yp60/gpnFzTZG96TyW/enqP9yg8DwMQ3aaDyV6B1U/ux1D6hTWARjGlgPIXp9HyU9kfqXvf+q9vqVbnvx0jiRGnXgxI6g2yjhfo/7egyxjq09FPblr3yi/Dyj7KQ4djcZRrx5x9lXqTuT6ji8cczTOnUL/ACW14gcKN6nSB0dHWL12cKfNHG/lHiBbq6qXwY+aOIPlHoFuNqdnO5PqONxxz+ChFPQPqpd2OofUKXI3UO8fZS5G6h3v/VOzq3M/qOHxx/39Od2OofUK9R/Rngom2dEWijJ3mKFyik6YqZRqR1AV5hkbqHe/9V6d+jN5Rs6ILGrDeYrUyZT/AGua+mQ9N648yJimNXDnZVi9TEW6tWsXZkPYxdxPZS+LIexi7i+yuBNN2KetP4KXfTdinrT+CvPeaZw0OGkMgWGO8bmNrxAc4KraXGosy6jTWuUTDFpV3KXitnG661zDLzefp1X10401hcLNG0rBf2sgka8q2BCqtl964FUUa3PpojwsyvM4XWULcb1bLlXKCvvXH5b0ErCYXDyokiwxFXVWW8ag2YXGhGmhp3xZD2MXcX2VF2fFLDEkQjVgihQWlGYgCwvljA4eipG+m7FPWn8FB14sh7GLuL7KgbX2dCNzaGL9tH8BfT6Km76bsU9afwVX7Xlm9596T9vH+9Pp/uUFl4sh7GLuL7KPFkPYxdxfZXO+m7FPWn8FBmm7FPWn8FBC2scPhkzvh0K9JVItOAHlEXJJAAFyegUp8HEqxHCgFs2VjHHlOUXbhzgBcakAXIF7kUbRwsk6lHiGVgysonIDKwsVayai1/rriLAOspmEZzHiPCGK2tYDLk8kcQOAOvGgsfFkPYxdxfZR4sh7GLuL7K5303Yp60/go303Yp60/goOvFkPYxdxfZR4sh7GLuL7K5303Yp60/go303Yp60/goPHv0x4VFxsYVEUeDpoFAH7SXqopf0vsxxsedQp8HTQHMLbyTW9hRQerckWBwOEt8Wg/wCNat6zfJTY8JwWFO7GuHgPFhqY1J0vVp4mh7P+JvbQTzWYwe3XafER+EYNljQsCuYGNgbESDOcygWu3N1NquDseAfA/ib21DwEWDnzboxyZDZgkhbKT0GzaUByT2o2JjdmkglyyMqvBcKVsCCylmyNqebmOlj02q8qpwmBwsozRhXUFlursRmU5WFweIIIp7xND2f8Te2gsKYxp97f5rfcajeJoez/AIm9tM4zY0ORrJ8FvhN1H00HiOzP2SfMX7hT1q3uyOT2FMEJOHhJMUZJyjUlRUwcncL8Xi7orln8X4tM6dnV3f6+WjYa97zYmwquGNfKtwA3MzG3NsxA019J7pr1o8nsL8Xi7oqL4twObLuI75iv7M2zWJK5rWvoemrH4ux6vC1Vy+V2GqPOHmsmOsxXLc2YgX45eI4V1Fi8zAWtmDEHrykDgRfpP1GvTvEuDtfcQW1ubL0emu02BhDqMPD9Cisfzfjfx1cvlNhq3vOKLV6T7ncL8Xi7oo9zuF+Lxd0Vfzji/wAdXL5Nhr3vNq9P/Rf/APTov83F/bi56Z9zuF+Lxd0U5yJ2REcMfexYYnHKACwAC4zEKAAD1AVst9OWekP0W6ZjTv79GdGPVanWZa8U3iSwRsvlZTl+W2n22qGuxoez/ib201i9n4aJGd0sqgsxu5sBx0vW5sMcn8TKxIkMpGWGxdCp3pVzKvkjmiy68NbXNVuDx2KKsX8IAzQ3O65yqztvAAF1cALcLmUaWJ1q0wuFw0gciMrkOVwxdSpChtbnzWU/TUaObBOAUUuGYouTOcxCljl14AAm9BabClkaFTLfNmk8oWJUSMIyR0EoEPAcasKq8PszDyIrql1YBlN31DC4PHqpzxND2f8AE3toLCq7bH7n/Pj/AK0viaHs/wCJvbUDa+x4RubJ++j+E3p9NBf0VX+JYez/AIm9tHiaHs/4m9tBxt8OYwI43kYtYZWyhea3PYZ1LqDbmg6kjhxEHC4WXeQE+EHLHGriZ48ospzE7trtMSRc6rpp11LxOAw0eXOts7BF1fVm4DQ+imVhwhk3dufcrb3y2YDMVDcCwGtr3tQXYparxsaDs/4m9tHiaHs/4m9tBYUVX+Joez/ib20eJYez/ib20Hk36Z/7dH/p0/5JaKa/S7h1ixkaoLDcIbanXeSdfyCiqPTeTWKkTB4ZThZiVghU2bD20jUdrVj4fJ8Vn72H/NpaKg5bHSEf2Wf68P8AnVQxbNnO+Mi4m8pS7QrhInATgpbfNmUDS3VfroooH+Suz3wMLRCLFygyyyXdsNcbxy5UAS8Lk/STVx4fJ8Vn72H/ADaWigTw+T4rP3sP+bTeKx0hRh4LPqrfCw/Uf8WkooKbZEUwghHg0ukUY8qDzR/iVLyTfFpe9B+ZSUV489CYlUzMxPu2dpUDHN8Wl70H5lQPFEu8L7me5JNs2GHEWy3D3Ki/A31pKKzo6GxaNdNe/wBUm5MocfJdw6uYcQ2VkYKxwpF0DqOLaaOeHUOqrLZuzZYEyLh5iM7uNcMLbx2cgASAWuxoorO50XYuRpVr7pFcwl5Jvi0veg/MoyTfFpe9B+ZRRWn6Fh7p92Xa1DJN8Wl70H5lM8kpZYsOVOFmJ8IxraNh7c/FzuOMvUwoorqxej7GLVM2/P1Y1VzV4rkY6T4rP3sP+bTGNlaVGjbCYjK6lTzsOND6d7RRXcxRoIWVZFOHxTb0sZCzYW7llVLnLILWVVGlqYTZxFrQYsMpBVw2EzCyGMADPltkJHDpoooLLC4h40VFwmIyooVedh+Ciw13vUKd8Pk+Kz97D/m0tFAnh8nxWfvYf82oO1MXI26/VZ9Joz5WH6L/AOLS0UE3w+T4rP3sP+bR4fJ8Vn72H/NpaKCHtIyTBB4PiVySJJocKb5DcKby8L1HTCWnM5wk5fXLrhgq3GVjYS85iNLm5tRRQWYx8nxWfvYf82jw+T4rP3sP+bS0UCeHyfFZ+9h/zaPD5Pis/ew/5tLRQeVfpUwcs+LRhC6WgUWZor6PIb81yLa0UUU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04" name="AutoShape 12" descr="data:image/jpeg;base64,/9j/4AAQSkZJRgABAQAAAQABAAD/2wCEAAkGBxQREhQUExISFBUVFhUWFRQVFxUYFRgXFhcYFxgWFxQYHCggGBonHBYUJDchJikrLi4uFx8zODMsNygtLisBCgoKDQ0OGhAQGDckHCQrLDEvMi0sLDcsLCwsLDcwLCwsLCwxLCwsLCwsLCwsLCwsLCssLCwsLCwsLCwsLDAsLf/AABEIALcBFAMBIgACEQEDEQH/xAAbAAABBQEBAAAAAAAAAAAAAAAAAQMEBQYCB//EAE4QAAIBAgMDBgcMBwgCAQUAAAECAwARBBIhBRMxBiJBUVOSFBUyUmGT0RYjQlRxcoGRobHS0wckM0OitME0YmNzdIKz8GThsjVEwuLx/8QAGQEBAQADAQAAAAAAAAAAAAAAAAECAwQF/8QAMREBAAEDAQQJAgYDAAAAAAAAAAECAwQRFFFSoQUSEyExQWGR0RVCBhYiI1OBMnHw/9oADAMBAAIRAxEAPwCn5NwqcLCSqk5BckCrPcJ5id0VXcmz+qw/MFWOaqg3CeYndFG4TzE7oozUuagTcJ5id0UbhPMTuijPS5qBNwnmJ3RRuE8xO6KM1GagNwnmJ3RSbhPMTur7K6DUtja9jbrtp9dBpjyew64VHaNS5XMWHp4Dq4fdWIWQbzJu4yLn4IBr0eCRY8JHcWATMb/ebdev11isTKJJGkChQbBRa1gB1VFN+Dp5id0Uu4TzE7opc1JmqoNwnmJ3RSbhPMTuius1GagTcJ5id0UbhPMTuijNRmoDcJ5id0Um4TzE7opc1dKb8NaC15MbGinlIkRCiqSRYC54Dhr1/VUHlVhIoGtFGg6wVB+2rbkeoE5LA81CbnS1c8q8cpvEFBZrEm3krfr67D7ais3hFVlBMaC/90eyn9wnmJ3RQptRmqoNwnmJ3RRuE8xO6KM1LmoE3CeYndFG4TzE7oozUZqA3CeYndFG4TzE7oozUZqA3CeYndFCYVSQAiXJAHNWlvXeQ6XBsfRx+Q0Gi29sDDQxArGuYKLtxBNtTbhxvWLwjhmKmOMjrCivSts4pIYlJHNVVGXj0CygddYLNdmYgAsSbDo9FRVNthAu6sALrIdBb/7icdHyCil23+5+ZJ/Mz0UQ7ydP6tD8wVY3qq5PN+rQ/MFWOaqHL0Xpq9PwYSRwSiFujS1x9F70Gy2Zg4TglORJGNyzFQSGJ4XIvoLV5/jI3SWwDKCb21At6K9D2dOI8IikBWAZiLG/E8QemsRjMcZ5DIdNAAvmgddRRei9N5qS9VDt6m7KxDq6AOVUtrcnLbpJHCnuTeFWR2zqGAHA9ZrvaUJBkAW+7IDZdQubVRp6CKiu9r7YN2MYXJcKoYXuT1k+i5qlzXvfp6gAPoA4VFiVszXuqr0Hrt1dGlOo9xfhVQ9ejNTV66QEkAcTw/6aC75KRo+JXeWIAJCkXzNbQW/7wrrlrgwD73FltxZFA+k2rvkth3ixAaSMqoDc5uH0EGxNd8rdrful0EguW6ALjQdZNiKistgC2XnG+ulSb00DReqh3NSq5B0JB6CND9BFM3rSbZ2cI4VKqotlDHpJOgHp1pDdYtxcuRTVOkbzA2yUw4GbNKzc2+pC8Nes3v8AVVXPjXkPOyc3TMqgE2469V6rdp4eRG8h1YEdFtb6caeAyELxNrmsqoiHZnW7Nmmm3bmJ9Ui9F6aDUXrF5p29ANNE1IjwcjDMqMw/u2PTbUA3FBs9o4KLwVMkaPzBZwouTbU3tfjXniK6y2OYAcQb6ei1ejbR2gIsOpAF0jHNXrta3XWDlnMjM5Orm5/oPoqK7vRmpq9F6qHb1b8n52EgDM26ANwxNrAdAPA36qd5MYFZFZmUNzgFv6B7SKe2hiFKkgEi5W6gkZhoRoLV5+dk3bOlNFGuvnudFi3TV31Toi7b2hYhVCHOToyhgFFtdenUVTA+mmC5OZ9bDQA/LbT6a7Vq6MWmqLcdee/1armnWnRW7Z4Q/Mk/mZ6KTa50h+ZL/Mz0VvYE2A36vF80VYZ6rNhH9Xi+aKnXqh3PTsAIZW1UXBzDiB1jp4VZckY80xPQqH6zYD+tP7WwbNJMEs27Cs19AM1yF9JrRfru0x+3Grrw7dmuvS7VpBja+3WkZnjYpayqB6ekjpNgTVS8hJJJJJ4k8frqOmDJdy+mQXNjoDx1PyffSRsSNb+j5KY9FUU/q8TMqt1XP2/CEjNRnprNRmre5EzDY6SPyHK342t/UVppMM0OFJdg0kpMzk6aZRYH6qzWxcLvp44/OYX+Qan7Aa0HLbHXVlHw2EYHUq6t/QfTUVlhKSmXzjmZuk3NzSg00DRmqodzV3EjObKCT6Kj5q3MwEWFW+mUJpbVi2lvpJrVeqrpomaI1lKpmI1hWbOxZhgdD5Tt08FUDoPQeNU2NxjuzKXYqptYm4JHE36db/VU3lCHQEMq9A4jp4D5apZod2VUE34t1f8ASQa5sWLtVU13I0a7fWnvqO3pL03mozV3Np3NWh5P73FSDeSExwkSkECxI4agcb/dWZzVteTsG6weY6NO/wBORdPq0b66iqHb85M4vYjy7ek3Av8AVVYSSSx4k3+TqApcZid5K79Baw+aug+6ms1VDoajNTWajNQO5qn7Il3Myu1wFuSBxNgeb9Jq05FRX3jEcSF4X6zUKfBvlkKZXVZGjzE2JYHW1/b0V0WKLVWvaTo5siq7HdRCPjNrSMxcSMpdjzVPNAGpsOi1wPpqDf8A77aYjw9hI7Hgbc3h1EemiMmwvxrC9VFVfd4NlmmYojXxP56M9NZqM1am1PwWPlWyRuVubAAA6nTpHyVfbfgOGw6xggtGOc3WznU/Lqfqqu5HYXeYlSfJjBdv9o0+0g/RXXK7G52VfOYyN8g0Uff9VRVMxuqrwVdfST1n7frozU1mozVURNqnmw/Ml/mp6K52r5MHzJP5rEUVA1sQ+8RfNFTr1XbFPvEfzam3qh5JCNQSPSDb7q20WE3GEBZjnlG9kLa2AGn2WrI7FwZnnjj85hf5o1b7L1puXOOsrKPhERL80XLVFY+KZihBPl6sek/T9FLmpu9Gaqju9F64vReg13IeLKJsQfgLkX5za6fZ9dUnKHEZ5svRGoH+5tSfu+2tSiDDYKJDoSGmk+8X69LfVWDMhYljxYlj9NRXd6L03ei9VDl6vuSWEOIl57tu4hvCLm118kWOnGs9etzyYw+6wZY6NO9h15F0/oaKo+VOIJnU3/v2t030P1VTPJmJJ4mu9o4nezSP0E2X5F0H/fTUe9EOXovXF6S9BIw8RkZUGpYhQPSTYffW25V4oQxFF4RoI1t57C1/6/Qao+Q2GzYjeHyYVLn5RoP++imOVWMLuq365G+UkhfsBqKp1Fhbqpb1xekvVQ5ei9N3ovQSIJGBAQsCbAWJH3Vr+UGHGGwu7VjdFzFjqc7/APuqXkVg97ikJ8mO8jf7eH22qRy0xucqt/LYyEf3RfL9v3VFUBfmhehTe3p+Xprm9cE0maqhy9F6bvXUYLEAcSQB8p0oNryWi3WEkk+FMwRfmre/3msptPEbyZ26Acq/Iun3g1sOUcow0Cxj9zEBp57afeRWCTQCop29BNN3ovVQ1tLyIPmSfzOIpKXHeRB8yT+ZnoqCNsX9hH82pl6hbG/YR/NqbVGu5BwZd9iD+7UKvzm6fosPrqm5S4nPMF7NdfnNq3/41qcNH4PgYlOhcGZ/ktcD6rVgmkLlnPFmLfWf/wCVFJelvSUVUF6n7DwZnnij6GYX+aNSfqBqBV1yX2jFh3d5M1yhVMovYniT1aUFty5x1wwHB2EY+aoufu+2seKn7bxqzSLkvkRbC4tck6mx+QVAoFvRekooO4Yy7Ko4sQB9JtW85UYgYeHdrpuoxGvz2Fv6n7aoOQ+Dz4kORzYVMh+UeT9prjldjC7qvWTI3/xUfYaiqFRYAV1ekoqoL0XooNBuOTkO6wRJ0bEPb/Yun1aH66xmNn3srv0MbD5F5orS7T2/CYQkO8zLFu0upFifhdQ11+isoi2AFRXV6S9FFVC3pL0UqrcgDiTYfKaDa8kYN1hJZeDSsI1+aOP23+qsptfEbyeQ9CnIvyJp9962e3ZPBYEjH7mId9tPvNefotgKiu70XpKKqFvV7yMwYkxSlhzYwZG/2jT7T9lUNaDk5tSGCKVZM4eTKLhbjKNeI9N6A5YY0uyr55Mh+QXC/wBaoL1I2pit7M7gHLoqX80cNOjWo1At6S9FFBxjfIg+ZJ/Mz0UY3yIPmSfzM9FQRdjfsI/m1c7Iwe+njj85hf5o1b7Aal7B5C45sNCwhFmjVlO8j1DDMD5XURWh2ByUx2GlMhwoc5WUe+xi1+niaKY5cY4FWC8GIiX5q+Ufs+2sdW12xyRx07KRhwqoCAN5FxPE8fRUD3A4/sV9ZH+KgzNFab3A4/sV9ZH+Kj3A4/sV9ZH+KqMzRWm9wOP7FfWR/ipH5B44AkwiwF/2kfR/uojNUVosPyIxsiK6wgq6hlO8jFwwuDbN6ac9wOP7FfWR/ioMzRWm9wOP7FfWR/io9wOP7Eesj/FQWPJqHdYMtwbEPlHzE/pesfj595LI/QTlX5q6D+tehS7IxxhWNcGFKR5FO+iPRbNxrNpyAxwFtyPWR/iqKzVFab3A4/sV9ZH+Kj3A4/sV9ZH+KqjM0VpvcDj+xX1kf4qYwfI7FzKWSIEB5Iyc6DnxSNE41PQyMPo+mgoKKuvctiM8iWizxANIu9iugPAsM2gNSIORGNdQyxKVOoIkjsR3qDO0Vo5eQ2NUFmiQAC5JkjsB1nnVHfkriVKKREDI5jQGaK7OupRedqwHRQUlXfI7BiTEoW8mMGRj0WXh9tvqqX7gcf2K+sj/ABVb7B5N43DCQHCqxkAXNvY9Bxta+vRQUnLLGmRlF/LYufkGij/vVWdrYbU5G4+aUvuABYKo3kWgH+70moUvIfGrbNEouQo98j1J4DjRWcorTe4HH9ivrI/xU3iOROMjUs8caKOLNLEoHyktRGdoq/XkdiiVULES4zIBNDdl85Rm1HpFP+4HHdivrI/xUGZorRvyIxgNjGgJtoZYr6mw0zdJrnD8isZICUjjcAkErLEbEcQbNx9FBnqK03uBx/Yr6yP8VHuBx/Yr6yP8VBlsb5EHzJP5meipfKbZsmEMMUy5XETMRcHRsROw1UkcCKKg9z5J/wBhwn+mg/4lrvbm0XgCFITMXcrkDBW0R5DluLE2RrAkXNtaruS084wWFtDGR4PBYmUi43a623elTcQkshQvhoWKNmQmY81rWuPe+NiR9JoqDhOV8ThWIIWTEeDxFQzFpMgfK6lRu2HOUg8CpF6ROXWDKhs7hTCcRmMbgCJZN0zHTSz6W49PCpkuGdtGweHPP3msvwxpn/Z+V6agjk9HYjxdhLFGjI3mmRjmZLbvyS2tuF9aCXNyrw6JI7M4EJdZuY14yiq7ZhboVlOl9DXUPKeB2mRTIxgyby0bWG8QSJrbUFSDf061HbY4OcnAYUmS+e8l811CHNeLW6gA9YAvwpY9khd5bA4Yb3LvPfPLyWyZrx65bC3VagtdlbUjxKs0RuFd42BBBV4zlZSD0g0/jD72/wA1vuNVuEikizCPCwIGYuwWW13bVmNo9Seulxs+IyN7xH5Lfvj1H/DoH+T5/VcP/kxf/BasK8+2Ry3yQQr4OTaKMX3g6FA82pnu7/8AGPrF/DWici1H3OqMLImNYols2NZjZvLJJnyLDJm30kJQFWcbuQxPIVH7oMNW6uioR5d/+M3rF/DVVh9sYZFAXBOAJHlB8IfOJH8tg98wza3ANjc3ptNriXYcnglr25W4Mby86+9rIz2DGyxHLIwsOcFOhte3TTWM5WwRtEoOfeTph2I5u7d4jMpcNaylFvf0iso+2cKVlTwCyTZt6omKq2c3fQWy5iTe1r3N6ZfHYQsGOAYnPG+uIkILxpukYgmxITm3PRfrptNriNhyeCXpeExSyrmXNY8Mysp+pgDb00/WA2dysjgQRxYRlQcAZi1vQCwJA9HAVK93f/jH1i/hptNriNhyeCW1qi5Hf2eT/V7R/nsRVP7u/wDxj6xfw09yJxsz4YukKFXxOOYXlsedjZyRbIeBJFZ0XaK/8ZaruPdtRrXTokz8l2bEz4lZyjyiLJZCRGYgQCRntICGa4I6uFq72hyceZ0kbEZXR4XukYAO6JzL5V8jg2IJPCrPwjEdhH64/l0eEYjsI/XH8utjSysfIPmGI4xyDDiI2AWxtPJvVcDObMjCynXTT01JXkY2+WXwm+XEpism70zLDuCoOfRSCzfKai4rk9jHkzAov64MUTvnu0eQL4OcqrzdD1jhpVdLyP2kYWj8KF2haJnMspbNvc6TDXR1WycdRQbPGbKZ8VFNmOVY2Qo2qA5lZXVeh9CL9V6ze2uSErJKIJ88jLAhRju0Bjm3u9OW9nKErw1Fq7g2Bj0nWUSJYTrJk3shG63WR4NdMpf3wHoNWiYTFnFJO0cfMgeJlWUhXZ3Rg5GQ6LkIGt+c1BxhuSjJPBMMQ3vUuIlKFead+mQxizc2Nbkga661cbX/AHP+fH/Wl8IxHYReuP5dV+155/ebwR/to/3x9P8Ah0Ggqp5T7MOLws+HVlQzRvHmIuFzggmwIva9PeEYjsI/XH8ustyg2RtGWSR8O6Rh1gshxMqqrxSZnYBYzo6cwi1tL2NBbYfY06KyLMhVo7AsrtIklrFlfMCU4WU6jr6Khe5WfeI3hRKLiDNuzvLCNoREYBz/ACc93+W2lVr7D2mWkIMaXkjeO2OxTALHIrGMq0dueu8DHXithpTSbB2tmPvkeW+LynwzEE2muYAQYv3Rtre5oH5ORczx5PDryiHDRNJzyc+Hm3oltnuGdbodeHXWj5NbLbC+EbyRG3+IlnGUFcu8sSupN7aa+msnh+TW0xK8x8HSR2wLOY8RKN4MKGWVZCIV0kDN0Gx6+NcYrYe1DFFE6iXKZ7yJijmG8kzRuGeLNvEU5RcsumoPQHpd6WsENi7RWZXjYCIYiKXdyYuYkRCHdyQnmMGu9nuenTTp1gxGI7CP1x/LoPJ/0z/26P8A06f8ktFNfpdZzjI94oQ7hNFbOLbyTW9h6dKKo9Y5Jf2HCf6aD/iWras/yV2ZCcFhCYYiTh4CSUUm+7XptVp4pg7CH1aeyoJlZaHlRbF42Fsrph44XQRKWlYvvN4gRSS5XIugGl9avfFUHYQ+rT2VFEGE3u53eH3uXPkyJmyXClrW4XIF/TQQuSHKJsa2LzRsggn3SApIhy7qN+cJADmuzaWFhl6wTo6q4MLhXJCxQN12RCOrja16f8VQdhD6tPZQTaYxp97f5rfcaa8UwdhD6tPZTOL2XAEb3iHyW/dp1H0UkeR4Ae9Rf5af/EVII48ftq32Ts+HcQkxRXMUZPMXzR6Kl+Loexi7i+yvNnAmZ16z3aemIimI6nNkdw15LBxYLuyWYi9tdL8L9YpA0pfyWVCx1shIXKLdPnX6DxrYDZ0PYxdxfZVZM0arvPBoN3nEdzlDXMm6vlyEceAvc6Dia2bJPFHs1/VafKmY/uPhn5Hn5oCn4IY2Q/DFyBmHwb/VTsTSkjMrAXYaBNbMbFteBW3DpvWgwzYaRkCwKM4YqWhyghbXsSNOPTU3xdD2MXcX2VNj9Y9iOlY4Z94+GTgMmcBgctnu3NtfMMhFtfJv0cal/XWh8XQ9jF3F9lHi6HsYu4vsrGrB1+7k2U9MRH2T7wz30Vu/0bC2AQf42N/m56pfF0PYxdxfZVtyD2dC2EuYYj+sY4XKKdBjJwBw6gK3Y+N2UzOurjzc+MmmI6umnq1q0tQhsqDsIfVp7KXxVB2EPq09ldbzkV9pMMSsQMZXXNYnMlkLAk8LkjyONrtfSnJtoMuJjisuV4pZL35142iFsvCxEnH0Ux4qwRlK+DYbe5cx95TNlN0vmy+gimsVFgo5Bmw8ea6oreDEi7mwUOEt09fTQPbD2q055wQXihlGW+glz8w36Rk4+ngKuKptnYTBOZBDDhjle0mWJAM9rm5C6nXjU3xVB2EPq09lBMqu2z+5/wA+P+tO+KYOwh9Wnsqv2vsuEbm0MX7aP4C+n0UF5Qah+KYOwh9Wnso8UwdhD6tPZQV/KTEYpFXwePMLqWYZS1swGQK3WL3bWwH0jpJpfCiLs0drZQhRU5twWZh74SfNOmmnGudqnCYcDPDFdiAFWNC1iQMxFtFF9SfvIFKq4YzGEYZLgasY4wvC9lvq/EeSCBQXdFQhsqDsIfVp7KXxTB2EPq09lBMoqH4pg7CH1aeyjxTB2EPq09lB5F+mg/r0f+nT/klopv8ATBAseNjCKqDwdDZQFF95LrYfRRVHpPJaTEeBYW0cBHg8FryuDbdra43VWm8xPZ4f1sn5VROSeJTwLCc9f7NB0js1q28JTz07wqCJvMT2eH9bJ+VWfx/J/FS4l588KZ8NJhcqNIGVJCGLLJk0kDAEG1vRWq8JTz07wrG4zF4nfbR3bT5Wgi8EIKW3yiXeZN4couTHx0PRQTNh7AxGGk3g3De8pCEV3RLIbh2URnNIeBbTQcKvN5iezw/rZPyqqOSMsy7/AMIkuM67oltCu7XNZXYuvPzaMx9GlaLwlPPTvCgibzE9nh/WyflUxjXxJRve8P5LfvZOo/4VWXhKeeneFM4zEpkfnp5LfCHUaSPLtl7UkEMQ3cekaDy26FGvkVK8bSdlH32/BVTs6QbqPUeQnSPNFSd4OsfWK8GrPyImY15PKnKu703xtJ2UfrG/BUdsTdsxw8JN73ztx6/I41Fnk0NnAPXpUcYzmZ7ghrEAkDKCOk9ftqxmZExrryY7Vd3rKLEZcuXDwjJfJZ25ubjbmaXqR42k7KP1jfgqlk2gB5t8ha2b0HqHDTj6a7wOLD5jmGjC2o4FFP3lvqqzl5URrM8l2q7vW/jaTso/WN+CjxtJ2UfrG/BULeDrH1ijeDrH1ite35G/kbVd3pvjaTso/WN+Cr/kFNOcGCiQ5TPjTzpHBucZOSLCM8DcVk94OsfWK2P6O51GAUFl/bYzpHxyc13YWTcu1T1/J1Yt2uuZ60r0SYns8P62T8ql3mJ7PD+tk/KqSuJTz17wrrwlPPTvCvSdinbC4nfGW0IJj3eXeNYc4tmvub3ufkoxeDnlKF0hIXNzd7IAS65cxtFe4Ba3zusC3eHnK4jEMSxjZYcl5EKlhnDhFL83inQL1XbT3jyy7rPGd3KqSb5MjO0VkJGc5FDdAW+bXQDUJWytly4cyGOKEbwqSDPKQMqhAFvHoLCrHeYns8P62T8qoewCU3udiqFlMavIGYARqG1zNYFwx49NW/hKeeneFBE3mJ7PD+tk/KqBtaTEe83jg/bR8JX9P+FV14Snnp3hVdtjEp7zz1/bx9I9NA9vMT2eH9bJ+VRvMT2eH9bJ+VUrwpPPTvCg4lPPTvCgqdo7PecWlw2EfhqZHJ0Ia191e1xSjCzbzeGOFmF8uaeUhLixyqYrLcafXTPKTDSThd1iIlClWyEnnMGBuWVxoBfm8CacjhtiTIHXLqGzurAjLZREo1TXjc2OumtwE3eYns8P62T8qjeYns8P62T8qpQxKeeveFL4Snnp3hQRN5iezw/rZPyqN5iezw/rZPyql+Ep56d4UeEp56d4UHi36XS5xke8Cq24TRGLC28k6WUa8eiiu/0ySqcbHZgf1dOBHaS0lDR6byV2dCcFhCYYiTh4LkovZr6KtPFkPYxdxfZVTyVlm8CwlokI8Hgsd4Rpu16MlWm+m7FPWn8FAp2bAP3MXcT2VUJtXZxDn3j3tkVgY7MGkNowEK3bMdBYG/RerUzTdinrf/0rPT8m5ZAwld5C0sUwJeFSrwuHSxTDjMAQos19B6TQXWz1ws4YxxxNkbI4MYDIwAOVlZQVNmBsR0ipXiyHsYu4vsqt2Rs+TDmYrGGaeUzSFpR5ZRE0AjAAyoulWG+m7FPWn8FB14sh7GLuL7KYxuzIcje8xeS3wF6j6Kd303Yp60/gpnFzTZG96TyW/enqP9yg8DwMQ3aaDyV6B1U/ux1D6hTWARjGlgPIXp9HyU9kfqXvf+q9vqVbnvx0jiRGnXgxI6g2yjhfo/7egyxjq09FPblr3yi/Dyj7KQ4djcZRrx5x9lXqTuT6ji8cczTOnUL/ACW14gcKN6nSB0dHWL12cKfNHG/lHiBbq6qXwY+aOIPlHoFuNqdnO5PqONxxz+ChFPQPqpd2OofUKXI3UO8fZS5G6h3v/VOzq3M/qOHxx/39Od2OofUK9R/Rngom2dEWijJ3mKFyik6YqZRqR1AV5hkbqHe/9V6d+jN5Rs6ILGrDeYrUyZT/AGua+mQ9N648yJimNXDnZVi9TEW6tWsXZkPYxdxPZS+LIexi7i+yuBNN2KetP4KXfTdinrT+CvPeaZw0OGkMgWGO8bmNrxAc4KraXGosy6jTWuUTDFpV3KXitnG661zDLzefp1X10401hcLNG0rBf2sgka8q2BCqtl964FUUa3PpojwsyvM4XWULcb1bLlXKCvvXH5b0ErCYXDyokiwxFXVWW8ag2YXGhGmhp3xZD2MXcX2VF2fFLDEkQjVgihQWlGYgCwvljA4eipG+m7FPWn8FB14sh7GLuL7KgbX2dCNzaGL9tH8BfT6Km76bsU9afwVX7Xlm9596T9vH+9Pp/uUFl4sh7GLuL7KPFkPYxdxfZXO+m7FPWn8FBmm7FPWn8FBC2scPhkzvh0K9JVItOAHlEXJJAAFyegUp8HEqxHCgFs2VjHHlOUXbhzgBcakAXIF7kUbRwsk6lHiGVgysonIDKwsVayai1/rriLAOspmEZzHiPCGK2tYDLk8kcQOAOvGgsfFkPYxdxfZR4sh7GLuL7K5303Yp60/go303Yp60/goOvFkPYxdxfZR4sh7GLuL7K5303Yp60/go303Yp60/goPHv0x4VFxsYVEUeDpoFAH7SXqopf0vsxxsedQp8HTQHMLbyTW9hRQerckWBwOEt8Wg/wCNat6zfJTY8JwWFO7GuHgPFhqY1J0vVp4mh7P+JvbQTzWYwe3XafER+EYNljQsCuYGNgbESDOcygWu3N1NquDseAfA/ib21DwEWDnzboxyZDZgkhbKT0GzaUByT2o2JjdmkglyyMqvBcKVsCCylmyNqebmOlj02q8qpwmBwsozRhXUFlursRmU5WFweIIIp7xND2f8Te2gsKYxp97f5rfcajeJoez/AIm9tM4zY0ORrJ8FvhN1H00HiOzP2SfMX7hT1q3uyOT2FMEJOHhJMUZJyjUlRUwcncL8Xi7orln8X4tM6dnV3f6+WjYa97zYmwquGNfKtwA3MzG3NsxA019J7pr1o8nsL8Xi7oqL4twObLuI75iv7M2zWJK5rWvoemrH4ux6vC1Vy+V2GqPOHmsmOsxXLc2YgX45eI4V1Fi8zAWtmDEHrykDgRfpP1GvTvEuDtfcQW1ubL0emu02BhDqMPD9Cisfzfjfx1cvlNhq3vOKLV6T7ncL8Xi7oo9zuF+Lxd0Vfzji/wAdXL5Nhr3vNq9P/Rf/APTov83F/bi56Z9zuF+Lxd0U5yJ2REcMfexYYnHKACwAC4zEKAAD1AVst9OWekP0W6ZjTv79GdGPVanWZa8U3iSwRsvlZTl+W2n22qGuxoez/ib201i9n4aJGd0sqgsxu5sBx0vW5sMcn8TKxIkMpGWGxdCp3pVzKvkjmiy68NbXNVuDx2KKsX8IAzQ3O65yqztvAAF1cALcLmUaWJ1q0wuFw0gciMrkOVwxdSpChtbnzWU/TUaObBOAUUuGYouTOcxCljl14AAm9BabClkaFTLfNmk8oWJUSMIyR0EoEPAcasKq8PszDyIrql1YBlN31DC4PHqpzxND2f8AE3toLCq7bH7n/Pj/AK0viaHs/wCJvbUDa+x4RubJ++j+E3p9NBf0VX+JYez/AIm9tHiaHs/4m9tBxt8OYwI43kYtYZWyhea3PYZ1LqDbmg6kjhxEHC4WXeQE+EHLHGriZ48ospzE7trtMSRc6rpp11LxOAw0eXOts7BF1fVm4DQ+imVhwhk3dufcrb3y2YDMVDcCwGtr3tQXYparxsaDs/4m9tHiaHs/4m9tBYUVX+Joez/ib20eJYez/ib20Hk36Z/7dH/p0/5JaKa/S7h1ixkaoLDcIbanXeSdfyCiqPTeTWKkTB4ZThZiVghU2bD20jUdrVj4fJ8Vn72H/NpaKg5bHSEf2Wf68P8AnVQxbNnO+Mi4m8pS7QrhInATgpbfNmUDS3VfroooH+Suz3wMLRCLFygyyyXdsNcbxy5UAS8Lk/STVx4fJ8Vn72H/ADaWigTw+T4rP3sP+bTeKx0hRh4LPqrfCw/Uf8WkooKbZEUwghHg0ukUY8qDzR/iVLyTfFpe9B+ZSUV489CYlUzMxPu2dpUDHN8Wl70H5lQPFEu8L7me5JNs2GHEWy3D3Ki/A31pKKzo6GxaNdNe/wBUm5MocfJdw6uYcQ2VkYKxwpF0DqOLaaOeHUOqrLZuzZYEyLh5iM7uNcMLbx2cgASAWuxoorO50XYuRpVr7pFcwl5Jvi0veg/MoyTfFpe9B+ZRRWn6Fh7p92Xa1DJN8Wl70H5lM8kpZYsOVOFmJ8IxraNh7c/FzuOMvUwoorqxej7GLVM2/P1Y1VzV4rkY6T4rP3sP+bTGNlaVGjbCYjK6lTzsOND6d7RRXcxRoIWVZFOHxTb0sZCzYW7llVLnLILWVVGlqYTZxFrQYsMpBVw2EzCyGMADPltkJHDpoooLLC4h40VFwmIyooVedh+Ciw13vUKd8Pk+Kz97D/m0tFAnh8nxWfvYf82oO1MXI26/VZ9Joz5WH6L/AOLS0UE3w+T4rP3sP+bR4fJ8Vn72H/NpaKCHtIyTBB4PiVySJJocKb5DcKby8L1HTCWnM5wk5fXLrhgq3GVjYS85iNLm5tRRQWYx8nxWfvYf82jw+T4rP3sP+bS0UCeHyfFZ+9h/zaPD5Pis/ew/5tLRQeVfpUwcs+LRhC6WgUWZor6PIb81yLa0UUU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206" name="Picture 14" descr="https://encrypted-tbn2.gstatic.com/images?q=tbn:ANd9GcRkuOMiB9mE5vF4L7BrgPPmH5YzO_tcGluEi1-wsotCulQXOeq6_Q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1285860"/>
            <a:ext cx="3214710" cy="2143140"/>
          </a:xfrm>
          <a:prstGeom prst="rect">
            <a:avLst/>
          </a:prstGeom>
          <a:noFill/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xmlns="" id="{704BB4A2-107C-4FBC-ABC7-B6B3E691B7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318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tr-TR" sz="5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tr-TR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</a:p>
          <a:p>
            <a:pPr algn="ctr">
              <a:buNone/>
            </a:pPr>
            <a:r>
              <a:rPr lang="tr-TR" sz="5400" b="1" i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TEŞEKKÜRLER</a:t>
            </a:r>
            <a:endParaRPr lang="en-US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http://www.ankaraka.org.tr/tr/images/content/pages/proje-uygula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786058"/>
            <a:ext cx="2095500" cy="2095501"/>
          </a:xfrm>
          <a:prstGeom prst="rect">
            <a:avLst/>
          </a:prstGeom>
          <a:noFill/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77F645EE-994C-4C5A-A869-CCA2FC9D6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96908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PARANTERAL İLAÇ UYGULAMALARI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443" y="928645"/>
            <a:ext cx="8329642" cy="592935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altLang="tr-TR" sz="3100" dirty="0"/>
              <a:t>Enjeksiyon bölgeleri anatomik olarak doğru tespit edilmeli, sinir ve kemiklere zarar verilmemelidir. 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endParaRPr lang="tr-TR" altLang="tr-TR" sz="3100" dirty="0"/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altLang="tr-TR" sz="3100" dirty="0"/>
              <a:t>İrritasyon, inflamasyon ve enfeksiyon, ödem, skar dokusu olan bölgelere enjeksiyon yapılmamalıdır.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endParaRPr lang="tr-TR" altLang="tr-TR" sz="3100" dirty="0"/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altLang="tr-TR" sz="3100" dirty="0"/>
              <a:t>Ağrısız bir enjeksiyon yapabilmek için uygun incelikte, pürüzsüz ve keskin bir iğne kullanılmalıdır. İrritan ilaçlar uygulanacaksa iğne mutlaka değiştirilmelidir.</a:t>
            </a:r>
          </a:p>
          <a:p>
            <a:pPr>
              <a:lnSpc>
                <a:spcPct val="80000"/>
              </a:lnSpc>
              <a:buClr>
                <a:srgbClr val="FF0000"/>
              </a:buClr>
              <a:buNone/>
            </a:pPr>
            <a:endParaRPr lang="tr-TR" altLang="tr-TR" sz="3100" dirty="0"/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altLang="tr-TR" sz="3100" dirty="0"/>
              <a:t>Bölgeye uygulanacak ilaç miktarı bilinmelidir. Fazla miktarda ilaç uygulama bölgede ağrı ve doku yıkımına neden olabilir.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endParaRPr lang="tr-TR" altLang="tr-TR" sz="3100" dirty="0"/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altLang="tr-TR" sz="3100" dirty="0"/>
              <a:t>Hastaya ya da ilacın uygulanacağı ekstremiteye uygun pozisyon verilmelidir. Uygun pozisyon verilmesi kas gerginliğini ve ağrıyı azaltır.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endParaRPr lang="tr-TR" altLang="tr-TR" sz="3100" dirty="0"/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altLang="tr-TR" sz="3100" dirty="0"/>
              <a:t>Enjeksiyon sırasında doku hasarına neden olmamak için iğne uygun açıyla dokuya batırılmalı ve işlem boyunca giriş açısı sabit tutulmalıdır.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endParaRPr lang="tr-TR" altLang="tr-TR" sz="3000" dirty="0"/>
          </a:p>
          <a:p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FE938359-C7A5-47F2-8D9A-2B376BEBC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PARANTERAL İLAÇ UYGULAMALARI</a:t>
            </a:r>
            <a:endParaRPr lang="en-US" sz="3200" dirty="0"/>
          </a:p>
        </p:txBody>
      </p:sp>
      <p:graphicFrame>
        <p:nvGraphicFramePr>
          <p:cNvPr id="4" name="Group 136"/>
          <p:cNvGraphicFramePr>
            <a:graphicFrameLocks/>
          </p:cNvGraphicFramePr>
          <p:nvPr/>
        </p:nvGraphicFramePr>
        <p:xfrm>
          <a:off x="285720" y="1571612"/>
          <a:ext cx="8642350" cy="4814888"/>
        </p:xfrm>
        <a:graphic>
          <a:graphicData uri="http://schemas.openxmlformats.org/drawingml/2006/table">
            <a:tbl>
              <a:tblPr/>
              <a:tblGrid>
                <a:gridCol w="17287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415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622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2636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Enjeksiyon tipi</a:t>
                      </a:r>
                      <a:endParaRPr kumimoji="0" lang="tr-TR" altLang="tr-TR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İğne boyu</a:t>
                      </a:r>
                      <a:endParaRPr kumimoji="0" lang="tr-TR" altLang="tr-TR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(cm)</a:t>
                      </a:r>
                      <a:endParaRPr kumimoji="0" lang="tr-TR" altLang="tr-TR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Dokuya giriş açısı</a:t>
                      </a:r>
                      <a:endParaRPr kumimoji="0" lang="tr-TR" altLang="tr-TR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Verilebilecek ilaç miktarı</a:t>
                      </a:r>
                      <a:endParaRPr kumimoji="0" lang="tr-TR" altLang="tr-TR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04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ID</a:t>
                      </a:r>
                      <a:endParaRPr kumimoji="0" lang="tr-TR" altLang="tr-T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0.6-1</a:t>
                      </a:r>
                      <a:endParaRPr kumimoji="0" lang="tr-TR" altLang="tr-T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5-15º</a:t>
                      </a:r>
                      <a:endParaRPr kumimoji="0" lang="tr-TR" altLang="tr-T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0.1-0.5 ml</a:t>
                      </a:r>
                      <a:endParaRPr kumimoji="0" lang="tr-TR" altLang="tr-T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620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SC</a:t>
                      </a:r>
                      <a:endParaRPr kumimoji="0" lang="tr-TR" altLang="tr-T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1-1.5</a:t>
                      </a:r>
                      <a:endParaRPr kumimoji="0" lang="tr-TR" altLang="tr-T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45-90º</a:t>
                      </a:r>
                      <a:endParaRPr kumimoji="0" lang="tr-TR" altLang="tr-T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0.5-1 ml</a:t>
                      </a:r>
                      <a:endParaRPr kumimoji="0" lang="tr-TR" altLang="tr-T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620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IM</a:t>
                      </a:r>
                      <a:endParaRPr kumimoji="0" lang="tr-TR" altLang="tr-T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2.5-3.75</a:t>
                      </a:r>
                      <a:endParaRPr kumimoji="0" lang="tr-TR" altLang="tr-T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90º</a:t>
                      </a:r>
                      <a:endParaRPr kumimoji="0" lang="tr-TR" altLang="tr-T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1-4 ml</a:t>
                      </a:r>
                      <a:endParaRPr kumimoji="0" lang="tr-TR" altLang="tr-T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668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IV</a:t>
                      </a:r>
                      <a:endParaRPr kumimoji="0" lang="tr-TR" altLang="tr-T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2.5-3.75</a:t>
                      </a:r>
                      <a:endParaRPr kumimoji="0" lang="tr-TR" altLang="tr-T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30-45º cilde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15º damara</a:t>
                      </a:r>
                      <a:endParaRPr kumimoji="0" lang="tr-TR" altLang="tr-T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0.5-10</a:t>
                      </a:r>
                      <a:r>
                        <a:rPr kumimoji="0" lang="tr-TR" alt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alt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ml ve serum uygulaması</a:t>
                      </a:r>
                      <a:endParaRPr kumimoji="0" lang="tr-TR" altLang="tr-T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330EA86F-E221-4B15-92D5-167F99825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PARANTERAL İLAÇ UYGULAMALARI</a:t>
            </a:r>
            <a:endParaRPr lang="en-US" sz="3200" dirty="0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736"/>
            <a:ext cx="4076497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500174"/>
            <a:ext cx="3976279" cy="247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143504" y="4000504"/>
            <a:ext cx="43577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/>
              <a:t>Farklı</a:t>
            </a:r>
            <a:r>
              <a:rPr lang="en-US" sz="1600" b="1" dirty="0"/>
              <a:t> </a:t>
            </a:r>
            <a:r>
              <a:rPr lang="en-US" sz="1600" b="1" dirty="0" err="1"/>
              <a:t>kalınlıkta</a:t>
            </a:r>
            <a:r>
              <a:rPr lang="en-US" sz="1600" b="1" dirty="0"/>
              <a:t> </a:t>
            </a:r>
            <a:r>
              <a:rPr lang="en-US" sz="1600" b="1" dirty="0" err="1"/>
              <a:t>iğne</a:t>
            </a:r>
            <a:r>
              <a:rPr lang="en-US" sz="1600" b="1" dirty="0"/>
              <a:t> </a:t>
            </a:r>
            <a:r>
              <a:rPr lang="en-US" sz="1600" b="1" dirty="0" err="1"/>
              <a:t>çeşitleri</a:t>
            </a:r>
            <a:r>
              <a:rPr lang="en-US" sz="1600" b="1" dirty="0"/>
              <a:t> </a:t>
            </a:r>
            <a:r>
              <a:rPr lang="en-US" sz="1600" b="1" dirty="0" err="1"/>
              <a:t>ve</a:t>
            </a:r>
            <a:r>
              <a:rPr lang="en-US" sz="1600" b="1" dirty="0"/>
              <a:t> </a:t>
            </a:r>
            <a:r>
              <a:rPr lang="en-US" sz="1600" b="1" dirty="0" err="1"/>
              <a:t>iğnenin</a:t>
            </a:r>
            <a:r>
              <a:rPr lang="en-US" sz="1600" b="1" dirty="0"/>
              <a:t> </a:t>
            </a:r>
            <a:r>
              <a:rPr lang="en-US" sz="1600" b="1" dirty="0" err="1"/>
              <a:t>bölümleri</a:t>
            </a:r>
            <a:r>
              <a:rPr lang="en-US" sz="1600" b="1" dirty="0"/>
              <a:t> </a:t>
            </a:r>
            <a:endParaRPr lang="en-US" sz="1600" dirty="0"/>
          </a:p>
        </p:txBody>
      </p: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4857751" y="4714884"/>
            <a:ext cx="4286249" cy="20313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*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Enjeksiyon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uygulanacak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bölgeye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göre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iğne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seçimi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yapılır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: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* IM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uygulamalarda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 20 -23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numaralı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iğneler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* SC </a:t>
            </a:r>
            <a:r>
              <a:rPr lang="en-US" dirty="0">
                <a:solidFill>
                  <a:srgbClr val="333333"/>
                </a:solidFill>
                <a:cs typeface="Arial" pitchFamily="34" charset="0"/>
              </a:rPr>
              <a:t>25 </a:t>
            </a:r>
            <a:r>
              <a:rPr lang="en-US" dirty="0" err="1">
                <a:solidFill>
                  <a:srgbClr val="333333"/>
                </a:solidFill>
                <a:cs typeface="Arial" pitchFamily="34" charset="0"/>
              </a:rPr>
              <a:t>numaralı</a:t>
            </a:r>
            <a:r>
              <a:rPr lang="en-US" dirty="0">
                <a:solidFill>
                  <a:srgbClr val="333333"/>
                </a:solidFill>
                <a:cs typeface="Arial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cs typeface="Arial" pitchFamily="34" charset="0"/>
              </a:rPr>
              <a:t>iğneler</a:t>
            </a:r>
            <a:endParaRPr lang="en-US" dirty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333333"/>
                </a:solidFill>
                <a:cs typeface="Arial" pitchFamily="34" charset="0"/>
              </a:rPr>
              <a:t>* ID </a:t>
            </a:r>
            <a:r>
              <a:rPr lang="en-US" dirty="0" err="1">
                <a:solidFill>
                  <a:srgbClr val="333333"/>
                </a:solidFill>
                <a:cs typeface="Arial" pitchFamily="34" charset="0"/>
              </a:rPr>
              <a:t>uygulamalarda</a:t>
            </a:r>
            <a:r>
              <a:rPr lang="en-US" dirty="0">
                <a:solidFill>
                  <a:srgbClr val="333333"/>
                </a:solidFill>
                <a:cs typeface="Arial" pitchFamily="34" charset="0"/>
              </a:rPr>
              <a:t> 26 </a:t>
            </a:r>
            <a:r>
              <a:rPr lang="en-US" dirty="0" err="1">
                <a:solidFill>
                  <a:srgbClr val="333333"/>
                </a:solidFill>
                <a:cs typeface="Arial" pitchFamily="34" charset="0"/>
              </a:rPr>
              <a:t>numaralı</a:t>
            </a:r>
            <a:r>
              <a:rPr lang="en-US" dirty="0">
                <a:solidFill>
                  <a:srgbClr val="333333"/>
                </a:solidFill>
                <a:cs typeface="Arial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cs typeface="Arial" pitchFamily="34" charset="0"/>
              </a:rPr>
              <a:t>iğneler</a:t>
            </a:r>
            <a:endParaRPr lang="en-US" dirty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333333"/>
                </a:solidFill>
                <a:cs typeface="Arial" pitchFamily="34" charset="0"/>
              </a:rPr>
              <a:t>* IV </a:t>
            </a:r>
            <a:r>
              <a:rPr lang="en-US" dirty="0" err="1">
                <a:solidFill>
                  <a:srgbClr val="333333"/>
                </a:solidFill>
                <a:cs typeface="Arial" pitchFamily="34" charset="0"/>
              </a:rPr>
              <a:t>uygulamalarda</a:t>
            </a:r>
            <a:r>
              <a:rPr lang="en-US" dirty="0">
                <a:solidFill>
                  <a:srgbClr val="333333"/>
                </a:solidFill>
                <a:cs typeface="Arial" pitchFamily="34" charset="0"/>
              </a:rPr>
              <a:t>. 14 -16 </a:t>
            </a:r>
            <a:r>
              <a:rPr lang="en-US" dirty="0" err="1">
                <a:solidFill>
                  <a:srgbClr val="333333"/>
                </a:solidFill>
                <a:cs typeface="Arial" pitchFamily="34" charset="0"/>
              </a:rPr>
              <a:t>numaralı</a:t>
            </a:r>
            <a:r>
              <a:rPr lang="en-US" dirty="0">
                <a:solidFill>
                  <a:srgbClr val="333333"/>
                </a:solidFill>
                <a:cs typeface="Arial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cs typeface="Arial" pitchFamily="34" charset="0"/>
              </a:rPr>
              <a:t>iğneler</a:t>
            </a:r>
            <a:r>
              <a:rPr lang="en-US" dirty="0">
                <a:solidFill>
                  <a:srgbClr val="333333"/>
                </a:solidFill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uygulamalarda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kullanılır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itchFamily="34" charset="0"/>
              </a:rPr>
              <a:t>"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651FC288-AB7F-4A15-8774-C1E8F0A2C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PARANTERAL İLAÇ UYGULAMALARI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0050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>
                <a:solidFill>
                  <a:srgbClr val="FF0000"/>
                </a:solidFill>
              </a:rPr>
              <a:t>AMPUL VE FLAKON BİÇİMİNDEKİ İLAÇLARIN HAZIRLANMASI </a:t>
            </a:r>
            <a:endParaRPr lang="tr-TR" sz="28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altLang="tr-TR" sz="2800" dirty="0">
                <a:solidFill>
                  <a:srgbClr val="FF0000"/>
                </a:solidFill>
                <a:latin typeface="Calibri" pitchFamily="34" charset="0"/>
              </a:rPr>
              <a:t>Ampul: </a:t>
            </a:r>
            <a:r>
              <a:rPr lang="tr-TR" altLang="tr-TR" sz="2800" dirty="0">
                <a:latin typeface="Comic Sans MS" pitchFamily="66" charset="0"/>
              </a:rPr>
              <a:t>Cam içinde steril olarak hazırlanmış ilaçlardır.</a:t>
            </a:r>
          </a:p>
          <a:p>
            <a:endParaRPr lang="tr-TR" altLang="tr-TR" sz="2800" dirty="0">
              <a:latin typeface="Comic Sans MS" pitchFamily="66" charset="0"/>
            </a:endParaRPr>
          </a:p>
          <a:p>
            <a:pPr>
              <a:buNone/>
            </a:pPr>
            <a:r>
              <a:rPr lang="tr-TR" altLang="tr-TR" sz="2800" dirty="0">
                <a:solidFill>
                  <a:srgbClr val="FF0000"/>
                </a:solidFill>
                <a:latin typeface="Calibri" pitchFamily="34" charset="0"/>
              </a:rPr>
              <a:t>Flakon: </a:t>
            </a:r>
            <a:r>
              <a:rPr lang="tr-TR" altLang="tr-TR" sz="2800" dirty="0">
                <a:latin typeface="Comic Sans MS" pitchFamily="66" charset="0"/>
              </a:rPr>
              <a:t>Cam, küçük şişeler içinde toz halinde bulunan ilaçlardır. Flakonların yanında sulandırıcı ampuller bulunmaktadır. </a:t>
            </a:r>
          </a:p>
          <a:p>
            <a:pPr algn="ctr">
              <a:buNone/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7301" y="5072074"/>
            <a:ext cx="2106699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 descr="http://fa.cnfillingmachine.com/admin/upfile/201209261010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57817"/>
            <a:ext cx="2000244" cy="1500183"/>
          </a:xfrm>
          <a:prstGeom prst="rect">
            <a:avLst/>
          </a:prstGeom>
          <a:noFill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A80B8A51-074B-4CF7-A873-1E8A04384A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PARANTERAL İLAÇ UYGULAMALARI</a:t>
            </a:r>
            <a:endParaRPr lang="en-US" sz="3200" dirty="0"/>
          </a:p>
        </p:txBody>
      </p:sp>
      <p:pic>
        <p:nvPicPr>
          <p:cNvPr id="4" name="Picture 10" descr="ampul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7364"/>
            <a:ext cx="2896175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ampul hazırlam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2643182"/>
            <a:ext cx="3478313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 descr="ampul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2000240"/>
            <a:ext cx="285060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F359D898-52DB-4455-A646-893F6A355D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1703</Words>
  <Application>Microsoft Office PowerPoint</Application>
  <PresentationFormat>On-screen Show (4:3)</PresentationFormat>
  <Paragraphs>223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PARANTERAL İLAÇ UYGULAMALARI</vt:lpstr>
      <vt:lpstr>PARANTERAL İLAÇ UYGULAMALARI</vt:lpstr>
      <vt:lpstr>PARANTERAL İLAÇ UYGULAMALARI</vt:lpstr>
      <vt:lpstr>PARANTERAL İLAÇ UYGULAMALARI</vt:lpstr>
      <vt:lpstr>PARANTERAL İLAÇ UYGULAMALARI</vt:lpstr>
      <vt:lpstr>PARANTERAL İLAÇ UYGULAMALARI</vt:lpstr>
      <vt:lpstr>PARANTERAL İLAÇ UYGULAMALARI</vt:lpstr>
      <vt:lpstr>PARANTERAL İLAÇ UYGULAMALARI</vt:lpstr>
      <vt:lpstr>PARANTERAL İLAÇ UYGULAMALARI</vt:lpstr>
      <vt:lpstr>PARANTERAL İLAÇ UYGULAMALARI</vt:lpstr>
      <vt:lpstr>İNTRADERMAL (ID) ENJEKSİYON</vt:lpstr>
      <vt:lpstr>İNTRADERMAL (ID) ENJEKSİYON</vt:lpstr>
      <vt:lpstr>İNTRADERMAL (ID) ENJEKSİYON</vt:lpstr>
      <vt:lpstr>DERİ ALTI (SUBKUTAN- SC) ENJEKSİYON</vt:lpstr>
      <vt:lpstr>PowerPoint Presentation</vt:lpstr>
      <vt:lpstr>DERİ ALTI (SUBKUTAN- SC) ENJEKSİYON</vt:lpstr>
      <vt:lpstr>DERİ ALTI (SUBKUTAN- SC) ENJEKSİYON</vt:lpstr>
      <vt:lpstr>DERİ ALTI (SUBKUTAN- SC) ENJEKSİYON</vt:lpstr>
      <vt:lpstr>DERİ ALTI (SUBKUTAN- SC) ENJEKSİYON</vt:lpstr>
      <vt:lpstr>KAS İÇİ (İNTRA MÜSKÜLER-IM) ENJEKSİYON</vt:lpstr>
      <vt:lpstr>KAS İÇİ (İNTRA MÜSKÜLER-IM) ENJEKSİYON</vt:lpstr>
      <vt:lpstr>KAS İÇİ (İNTRA MÜSKÜLER-IM) ENJEKSİYON</vt:lpstr>
      <vt:lpstr>KAS İÇİ (İNTRA MÜSKÜLER-IM) ENJEKSİYON</vt:lpstr>
      <vt:lpstr>KAS İÇİ (İNTRA MÜSKÜLER-IM) ENJEKSİYON</vt:lpstr>
      <vt:lpstr>KAS İÇİ (İNTRA MÜSKÜLER-IM) ENJEKSİYON</vt:lpstr>
      <vt:lpstr>KAS İÇİ (İNTRA MÜSKÜLER-IM) ENJEKSİYON</vt:lpstr>
      <vt:lpstr>KAS İÇİ (İNTRA MÜSKÜLER-IM) ENJEKSİYON</vt:lpstr>
      <vt:lpstr>KAS İÇİ (İNTRA MÜSKÜLER-IM) ENJEKSİYON</vt:lpstr>
      <vt:lpstr>PowerPoint Presentation</vt:lpstr>
      <vt:lpstr>KAS İÇİ (İNTRA MÜSKÜLER-IM) ENJEKSİYON</vt:lpstr>
      <vt:lpstr>KAS İÇİ (İNTRA MÜSKÜLER-IM) ENJEKSİYON</vt:lpstr>
      <vt:lpstr>KAS İÇİ (İNTRA MÜSKÜLER-IM) ENJEKSİYON</vt:lpstr>
      <vt:lpstr>HAVA KİLİDİ TEKNİĞİ</vt:lpstr>
      <vt:lpstr>HAVA KİLİDİ TEKNİĞİ</vt:lpstr>
      <vt:lpstr>Z TEKNİĞİ İLE IM ENJEKSİYON</vt:lpstr>
      <vt:lpstr>Z TEKNİĞİ İLE IM ENJEKSİYON</vt:lpstr>
      <vt:lpstr>PowerPoint Presentation</vt:lpstr>
      <vt:lpstr>İNTRAVENÖZ (IV) ENJEKSİYON </vt:lpstr>
      <vt:lpstr>İNTRAVENÖZ (IV) ENJEKSİYON </vt:lpstr>
      <vt:lpstr>İNTRAVENÖZ (IV) ENJEKSİYON </vt:lpstr>
      <vt:lpstr>İNTRAVENÖZ (IV) ENJEKSİYON </vt:lpstr>
      <vt:lpstr>İNTRAVENÖZ (IV) ENJEKSİYON </vt:lpstr>
      <vt:lpstr>İNTRAVENÖZ (IV) ENJEKSİYON </vt:lpstr>
      <vt:lpstr>İNTRAVENÖZ (IV) ENJEKSİYON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PARANTERAL İLAÇ UYGULAMALARI</dc:title>
  <dc:creator>senay</dc:creator>
  <cp:lastModifiedBy>HIS1222GYBHm</cp:lastModifiedBy>
  <cp:revision>8</cp:revision>
  <dcterms:created xsi:type="dcterms:W3CDTF">2020-04-09T06:20:29Z</dcterms:created>
  <dcterms:modified xsi:type="dcterms:W3CDTF">2023-08-24T12:04:31Z</dcterms:modified>
</cp:coreProperties>
</file>