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0" r:id="rId2"/>
  </p:sldMasterIdLst>
  <p:sldIdLst>
    <p:sldId id="256" r:id="rId3"/>
    <p:sldId id="257" r:id="rId4"/>
    <p:sldId id="258" r:id="rId5"/>
    <p:sldId id="261" r:id="rId6"/>
    <p:sldId id="262" r:id="rId7"/>
    <p:sldId id="263" r:id="rId8"/>
    <p:sldId id="268" r:id="rId9"/>
    <p:sldId id="269" r:id="rId10"/>
    <p:sldId id="270" r:id="rId11"/>
    <p:sldId id="272" r:id="rId12"/>
    <p:sldId id="271" r:id="rId13"/>
    <p:sldId id="273" r:id="rId14"/>
    <p:sldId id="274" r:id="rId15"/>
    <p:sldId id="259" r:id="rId16"/>
    <p:sldId id="264" r:id="rId17"/>
    <p:sldId id="265" r:id="rId18"/>
    <p:sldId id="275" r:id="rId19"/>
    <p:sldId id="277" r:id="rId20"/>
    <p:sldId id="276" r:id="rId21"/>
    <p:sldId id="266" r:id="rId22"/>
    <p:sldId id="267" r:id="rId23"/>
    <p:sldId id="286" r:id="rId2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903C9834-EB51-4316-8860-B7E14D1FE7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F99F7F33-1488-42DE-AE95-0F2A80AFF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10BE11C4-A3AD-4C49-92BE-B5ECD5430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5ECC348-614C-4F90-AD7B-2AE001C0F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F5DB43B-C8EF-4980-B7F3-3FABBF045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001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3C8EDF1B-04C4-4DFD-BC94-D0EB35A88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57F38548-749B-4F7D-AC73-0E7CCBCF5B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D2F903E-E345-43FA-B652-CD8E13ACE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CC72770-E417-439B-A392-98C5BC44C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4BBA5D3-9E37-45B2-BB42-7B9ACFD7B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31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C43B8135-610C-4C19-BBFD-386B0BA9A3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13D2DF2B-6018-417B-BFA5-E3BB3E5B20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CD0C6BA-26A1-4A88-A5F4-BE876BBE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38A9E6B-25DD-42CB-AA93-9BDEE7540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2AFAB15D-32B6-41F5-8759-9EB476ED0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0067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241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9750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739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7546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11188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5412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6963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7450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2063FE44-755A-4051-BB65-8CC324D64B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773999-4621-4ECC-9559-B5B1F15802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4CAFD55E-066D-4BE1-84A7-38C916F73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2A29DD51-5C94-403D-9D79-880A50ECA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D69AF951-4A67-4FA2-8BEC-8704B4BC4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9494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742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59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158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E116728E-6675-479E-A0F9-C85D09F72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C2ED7943-74FE-4DE8-A8D6-2567273FB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E3A7EF01-C7CD-4936-94EE-579CA7802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7FD0063-C0FA-4932-B8CF-C2052513C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59E39770-DB6E-41F2-A33A-6740F7865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2068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D1DA95D1-26AC-480C-83C7-0216FC38A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C8E51AD-4269-41D1-A91A-94B764FEA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CD98AB7-500B-48FA-8540-5AB164E8D7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40E4DCEB-2358-4122-A933-C6C95A320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610F20B0-FA47-4879-A78C-65522207E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B66BAE6C-B124-4367-B0FE-9C48501FC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3413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80703BC4-EDD5-4BC8-A3B0-5CA76F9D9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33EED957-61DE-4B44-8ADB-C930207BB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9D696A81-854A-48B0-A203-0F2529943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8FF25627-095E-4490-AA14-1A1DC6C948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4D904117-4E10-4984-B628-14D976F9B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938C9D4A-8032-4E24-A6B2-785DE20FC9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B5F1940F-C194-4439-B48C-5B8A74C2C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3B8083C6-9BC9-441C-8B24-BECB3F85D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0183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D79FDCB8-C69F-4AB2-81EA-495162F3E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DA12C36C-B6F1-4D0D-9A8E-821D63B98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ADE00DA4-094A-4F27-9EBB-CC8295CDD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6E148504-B809-439B-9A4E-BA3B211A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95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10FBBE33-9DAD-4EA4-8723-F295C38BA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302A5317-E927-4370-87DD-1E49C3C5B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4199155E-0395-4151-A17C-243AD55A0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58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17B42F91-5BA6-460F-9AA8-2DD4C1731F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0E0B2F6-5498-4D77-B887-BDC52D73E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05DFD0DD-9FC1-49D5-B038-067ECBDE3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6C5DB443-59CD-4C57-9D27-60D8955FB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52F71D78-DE31-4015-A392-BD3840805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C50F2D76-91FF-48FA-9175-124604228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256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xmlns="" id="{B47B7F88-D176-4AC9-98D3-9E9755850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F322DF80-29C9-4362-803B-CC703D8E16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8041326E-DF59-4F12-8757-2C8CD16AF6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3E321A5A-AC6C-4D6D-9073-AF8119FBF3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4BA74279-FF62-4789-AC06-243042D17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B18FA667-84E4-4C3A-B46D-D2BBA7AE8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533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9794C8AD-E15D-4434-9037-1DEC5F440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A994562-9E55-41FE-B774-8812293E05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09B41232-5475-4226-B3E4-F2D08E59F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A0BBD1-BF06-498E-BE0B-E59689379F71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390E6B53-6D86-433B-A2DE-647CEE7A56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BD0E8B52-FD9D-4098-95A1-C4B79F00FC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D65E7-489D-4621-B7C6-B38DC7D562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9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F1E0C-D372-4E45-A002-FB7FC823C40F}" type="datetimeFigureOut">
              <a:rPr lang="tr-TR" smtClean="0"/>
              <a:pPr/>
              <a:t>24.08.2023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F3844E-7AB5-4BDD-BD6E-594994F248C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968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PERİFERAL VENÖZ KATATER AÇILMASI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1538" y="4143380"/>
            <a:ext cx="7172870" cy="914400"/>
          </a:xfrm>
        </p:spPr>
        <p:txBody>
          <a:bodyPr/>
          <a:lstStyle/>
          <a:p>
            <a:pPr lvl="0" algn="r">
              <a:spcBef>
                <a:spcPts val="1000"/>
              </a:spcBef>
            </a:pPr>
            <a:r>
              <a:rPr lang="tr-TR" b="1" dirty="0">
                <a:solidFill>
                  <a:prstClr val="black"/>
                </a:solidFill>
              </a:rPr>
              <a:t>ŞENAY EVREN ÖZTAŞLI</a:t>
            </a:r>
          </a:p>
          <a:p>
            <a:pPr lvl="0" algn="r">
              <a:spcBef>
                <a:spcPts val="1000"/>
              </a:spcBef>
            </a:pPr>
            <a:r>
              <a:rPr lang="tr-TR" b="1" dirty="0">
                <a:solidFill>
                  <a:prstClr val="black"/>
                </a:solidFill>
              </a:rPr>
              <a:t>EĞİTİM HEMŞİRESİ</a:t>
            </a:r>
          </a:p>
          <a:p>
            <a:endParaRPr lang="tr-TR" dirty="0">
              <a:solidFill>
                <a:schemeClr val="tx1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CF3A7A50-1ABA-47F3-9362-18FF915349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524928" cy="71489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/>
          <a:lstStyle/>
          <a:p>
            <a:pPr algn="ctr"/>
            <a:r>
              <a:rPr lang="tr-TR" u="sng" dirty="0">
                <a:solidFill>
                  <a:srgbClr val="0070C0"/>
                </a:solidFill>
              </a:rPr>
              <a:t>DİKKAT EDELİM!!!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AV fistül var veya açılacaksa o ekstremiteden uzak durulmalıdır.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Enfekte veya yanık ciltte girişimden mümkünse kaçınılmalıdır.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Hastaya işlem için uygun bir pozisyon verilmelidir. Mümkünse kol, kalp seviyesinin altında olacak şekilde yerleştirilir.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dirty="0"/>
          </a:p>
        </p:txBody>
      </p:sp>
      <p:pic>
        <p:nvPicPr>
          <p:cNvPr id="4" name="Picture 2" descr="dikkat işareti anim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5144" y="5043951"/>
            <a:ext cx="1571604" cy="1716978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1661E56-208B-45E7-914E-C3CA0CF8D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u="sng" dirty="0">
                <a:solidFill>
                  <a:srgbClr val="0070C0"/>
                </a:solidFill>
              </a:rPr>
              <a:t>DİKKAT EDELİM!!!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/>
          </a:bodyPr>
          <a:lstStyle/>
          <a:p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Turnike, seçilen ven noktasının 10-15 cm üstünden, elbise üzerinden bağlanmalı, turnike venöz dönüşü engelleyecek, arteriyel kan akımını ise engellemeyecek sıkılıkta bağlanmalıdır. </a:t>
            </a:r>
          </a:p>
          <a:p>
            <a:endParaRPr lang="tr-TR" dirty="0"/>
          </a:p>
        </p:txBody>
      </p:sp>
      <p:pic>
        <p:nvPicPr>
          <p:cNvPr id="4" name="Picture 2" descr="dikkat işareti anim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43912" y="0"/>
            <a:ext cx="1571604" cy="1716978"/>
          </a:xfrm>
          <a:prstGeom prst="rect">
            <a:avLst/>
          </a:prstGeom>
          <a:noFill/>
        </p:spPr>
      </p:pic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429132"/>
            <a:ext cx="8286808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6B806357-3117-4B3B-BDCB-792047AFE9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u="sng" dirty="0">
                <a:solidFill>
                  <a:srgbClr val="0070C0"/>
                </a:solidFill>
              </a:rPr>
              <a:t>DİKKAT EDELİM!!!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5643602" cy="418795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Ven, dolgun görünmüyorsa venin distalinden proksimale doğru sıvazlanabilir, hastaya elini yumruk yapması söylenebilir. Parmak uçları ile vene hafifçe vurulabilir. Turnike 2dk.dan daha uzun süre bağlı kalmamalıdır. </a:t>
            </a:r>
          </a:p>
        </p:txBody>
      </p:sp>
      <p:pic>
        <p:nvPicPr>
          <p:cNvPr id="4" name="Picture 2" descr="dikkat işareti anim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5141022"/>
            <a:ext cx="1571604" cy="1716978"/>
          </a:xfrm>
          <a:prstGeom prst="rect">
            <a:avLst/>
          </a:prstGeom>
          <a:noFill/>
        </p:spPr>
      </p:pic>
      <p:pic>
        <p:nvPicPr>
          <p:cNvPr id="6" name="Picture 5" descr="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7884" y="2071678"/>
            <a:ext cx="2857489" cy="36094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xmlns="" id="{F728023F-A0AB-411A-B5D4-0F535EDC44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u="sng" dirty="0">
                <a:solidFill>
                  <a:srgbClr val="0070C0"/>
                </a:solidFill>
              </a:rPr>
              <a:t>DİKKAT EDELİM!!!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/>
          </a:bodyPr>
          <a:lstStyle/>
          <a:p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İntraket deriye giriş yeri her uygulamada kontrol edilmelidir.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dirty="0"/>
          </a:p>
        </p:txBody>
      </p:sp>
      <p:pic>
        <p:nvPicPr>
          <p:cNvPr id="4" name="Picture 2" descr="dikkat işareti anim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85" y="5143512"/>
            <a:ext cx="1571604" cy="1716978"/>
          </a:xfrm>
          <a:prstGeom prst="rect">
            <a:avLst/>
          </a:prstGeom>
          <a:noFill/>
        </p:spPr>
      </p:pic>
      <p:pic>
        <p:nvPicPr>
          <p:cNvPr id="30722" name="Picture 2" descr="damar yolu gözlem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071810"/>
            <a:ext cx="3738546" cy="2809852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007D680A-F596-4299-93BA-D02630739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Majör Komplikasyonları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İnfiltrasyon,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Tromboflebit,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Kanama, 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Hematom,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Tromboemboli,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Hava embolisi,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Sinir, tendon hasarı,</a:t>
            </a:r>
          </a:p>
          <a:p>
            <a:pPr>
              <a:buClr>
                <a:srgbClr val="FF0000"/>
              </a:buClr>
              <a:buFont typeface="Wingdings" pitchFamily="2" charset="2"/>
              <a:buChar char="q"/>
            </a:pPr>
            <a:r>
              <a:rPr lang="tr-TR" dirty="0"/>
              <a:t> Enfeksiyondur.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4" name="Picture 2" descr="ekstravaz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643050"/>
            <a:ext cx="4725656" cy="2643206"/>
          </a:xfrm>
          <a:prstGeom prst="rect">
            <a:avLst/>
          </a:prstGeom>
          <a:noFill/>
        </p:spPr>
      </p:pic>
      <p:pic>
        <p:nvPicPr>
          <p:cNvPr id="5" name="Picture 2" descr="İlgili resi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4429132"/>
            <a:ext cx="2547934" cy="1918914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833722B9-8255-4832-97C3-07AE91E3DE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MALZEMELER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dirty="0"/>
              <a:t>Steril, şeffaf intraket sabitleyici flaster,</a:t>
            </a:r>
          </a:p>
          <a:p>
            <a:pPr>
              <a:buClr>
                <a:srgbClr val="FF0000"/>
              </a:buClr>
              <a:buNone/>
            </a:pPr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dirty="0"/>
              <a:t>Turnike,</a:t>
            </a:r>
          </a:p>
          <a:p>
            <a:pPr>
              <a:buClr>
                <a:srgbClr val="FF0000"/>
              </a:buClr>
              <a:buNone/>
            </a:pPr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dirty="0"/>
              <a:t>Eldiven,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dirty="0"/>
              <a:t>Antiseptik solüsyon,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dirty="0"/>
              <a:t>Pamuk veya gazlı bez,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dirty="0"/>
              <a:t>5-10 ml SF çekilmiş enjektör.</a:t>
            </a:r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v"/>
            </a:pPr>
            <a:r>
              <a:rPr lang="tr-TR" dirty="0"/>
              <a:t>3 yollu musluk</a:t>
            </a:r>
          </a:p>
          <a:p>
            <a:endParaRPr lang="tr-TR" dirty="0"/>
          </a:p>
        </p:txBody>
      </p:sp>
      <p:pic>
        <p:nvPicPr>
          <p:cNvPr id="9218" name="Picture 2" descr="tedavi tepsi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357430"/>
            <a:ext cx="2667002" cy="2667002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1CA1097-F0BE-43DD-933C-B6CECE743C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İşlem Basamakları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85926"/>
            <a:ext cx="8183880" cy="4187952"/>
          </a:xfrm>
        </p:spPr>
        <p:txBody>
          <a:bodyPr/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dirty="0"/>
          </a:p>
        </p:txBody>
      </p:sp>
      <p:pic>
        <p:nvPicPr>
          <p:cNvPr id="5" name="Picture 4" descr="0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928802"/>
            <a:ext cx="8286807" cy="44644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37248F17-A39D-48D6-A723-9C50DDAE93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105156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İşlem Basamakları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 descr="0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785926"/>
            <a:ext cx="8215370" cy="42922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8B41588A-5495-4A57-A90F-BC30A1D09E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İşlem Basamakları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 descr="0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785926"/>
            <a:ext cx="8286808" cy="41084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C59C88D3-BA1F-4EB8-9E61-AF8DC0FF1F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İşlem Basamakları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5" name="Picture 4" descr="01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1857364"/>
            <a:ext cx="8286808" cy="40335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7CFAA0D6-53E4-4324-B838-BE2DC45BD9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en-US" sz="4000" dirty="0" err="1">
                <a:solidFill>
                  <a:srgbClr val="0070C0"/>
                </a:solidFill>
              </a:rPr>
              <a:t>Endikasyonları</a:t>
            </a:r>
            <a:endParaRPr lang="tr-TR" sz="4000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643050"/>
            <a:ext cx="8183880" cy="4187952"/>
          </a:xfrm>
        </p:spPr>
        <p:txBody>
          <a:bodyPr>
            <a:normAutofit/>
          </a:bodyPr>
          <a:lstStyle/>
          <a:p>
            <a:endParaRPr lang="tr-TR" dirty="0"/>
          </a:p>
          <a:p>
            <a:pPr>
              <a:buClr>
                <a:srgbClr val="FF0000"/>
              </a:buClr>
            </a:pPr>
            <a:r>
              <a:rPr lang="tr-TR" dirty="0"/>
              <a:t>Medikal tedavi,</a:t>
            </a:r>
            <a:r>
              <a:rPr lang="en-US" dirty="0"/>
              <a:t> </a:t>
            </a:r>
          </a:p>
          <a:p>
            <a:pPr>
              <a:buClr>
                <a:srgbClr val="FF0000"/>
              </a:buClr>
            </a:pPr>
            <a:r>
              <a:rPr lang="tr-TR" dirty="0"/>
              <a:t>Sıvı replasmanı</a:t>
            </a:r>
            <a:r>
              <a:rPr lang="en-US" dirty="0"/>
              <a:t>, </a:t>
            </a:r>
          </a:p>
          <a:p>
            <a:pPr>
              <a:buClr>
                <a:srgbClr val="FF0000"/>
              </a:buClr>
            </a:pPr>
            <a:r>
              <a:rPr lang="en-US" dirty="0"/>
              <a:t>Kan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ürünleri</a:t>
            </a:r>
            <a:r>
              <a:rPr lang="en-US" dirty="0"/>
              <a:t> </a:t>
            </a:r>
            <a:r>
              <a:rPr lang="en-US" dirty="0" err="1"/>
              <a:t>transfüzyonu</a:t>
            </a:r>
            <a:r>
              <a:rPr lang="en-US" dirty="0"/>
              <a:t>, </a:t>
            </a:r>
          </a:p>
          <a:p>
            <a:pPr>
              <a:buClr>
                <a:srgbClr val="FF0000"/>
              </a:buClr>
            </a:pPr>
            <a:r>
              <a:rPr lang="en-US" dirty="0"/>
              <a:t>Oral </a:t>
            </a:r>
            <a:r>
              <a:rPr lang="en-US" dirty="0" err="1"/>
              <a:t>alamayan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parenteral</a:t>
            </a:r>
            <a:r>
              <a:rPr lang="en-US" dirty="0"/>
              <a:t> </a:t>
            </a:r>
            <a:r>
              <a:rPr lang="en-US" dirty="0" err="1"/>
              <a:t>beslenme</a:t>
            </a:r>
            <a:r>
              <a:rPr lang="tr-TR" dirty="0"/>
              <a:t> amaçlı,</a:t>
            </a:r>
          </a:p>
          <a:p>
            <a:pPr>
              <a:buClr>
                <a:srgbClr val="FF0000"/>
              </a:buClr>
            </a:pPr>
            <a:r>
              <a:rPr lang="tr-TR" dirty="0"/>
              <a:t>Acil durumlar (Şok, CPR, travma ve kanamalar..).</a:t>
            </a:r>
            <a:endParaRPr lang="en-US" dirty="0"/>
          </a:p>
          <a:p>
            <a:pPr>
              <a:buNone/>
            </a:pP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xmlns="" id="{9541F552-1B2C-4AE5-A4A2-AD055739C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83880" cy="105156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YANLIŞ UYGULAMALAR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857364"/>
            <a:ext cx="8183880" cy="418795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1571612"/>
            <a:ext cx="397192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571612"/>
            <a:ext cx="4286280" cy="458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7D3EE6AE-13B8-46DB-9A75-67615E185F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YANLIŞ UYGULAMALAR</a:t>
            </a:r>
            <a:endParaRPr lang="tr-T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14488"/>
            <a:ext cx="8183880" cy="418795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714488"/>
            <a:ext cx="4071966" cy="423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 descr="yanlış damar yolu açma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1714488"/>
            <a:ext cx="4214810" cy="4214843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B0704AEF-223D-447B-974C-DD73CA96F3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3074" name="Picture 2" descr="vuruş mesafe kapı aynası giden kağnının gölgesinde oturulmaz atasözünün  anlamı - thebestorganicwhey.c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3810000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F8AE11D-5261-464F-B981-201C17AB0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PVK Uygulamalarında Kullanılan Venler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4286280" cy="418795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b="1" u="sng" dirty="0">
                <a:solidFill>
                  <a:srgbClr val="0070C0"/>
                </a:solidFill>
              </a:rPr>
              <a:t>KAFA VENLERİ: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2400" b="1" dirty="0"/>
              <a:t>Bebeklerde</a:t>
            </a:r>
            <a:r>
              <a:rPr lang="tr-TR" sz="2400" dirty="0"/>
              <a:t> damar yolunun açılmasında kullanılan kafa venleri; alında </a:t>
            </a:r>
            <a:r>
              <a:rPr lang="tr-TR" sz="2400" b="1" dirty="0"/>
              <a:t>v. facialisin frontal dalları</a:t>
            </a:r>
            <a:r>
              <a:rPr lang="tr-TR" sz="2400" dirty="0"/>
              <a:t>, saçlı deride </a:t>
            </a:r>
            <a:r>
              <a:rPr lang="tr-TR" sz="2400" b="1" dirty="0"/>
              <a:t>v. temporalis superficialis </a:t>
            </a:r>
            <a:r>
              <a:rPr lang="tr-TR" sz="2400" dirty="0"/>
              <a:t>ve </a:t>
            </a:r>
            <a:r>
              <a:rPr lang="tr-TR" sz="2400" b="1" dirty="0"/>
              <a:t>dallarıdır</a:t>
            </a:r>
            <a:r>
              <a:rPr lang="tr-TR" sz="2400" dirty="0"/>
              <a:t>. </a:t>
            </a:r>
          </a:p>
          <a:p>
            <a:endParaRPr lang="tr-TR" dirty="0"/>
          </a:p>
        </p:txBody>
      </p:sp>
      <p:pic>
        <p:nvPicPr>
          <p:cNvPr id="4" name="Picture 3" descr="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2357430"/>
            <a:ext cx="4129258" cy="30946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C0D3211-B868-4481-834A-B21AF1F87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PVK Uygulamalarında Kullanılan Venler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571612"/>
            <a:ext cx="4429156" cy="4572032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sz="3800" b="1" u="sng" dirty="0">
                <a:solidFill>
                  <a:srgbClr val="0070C0"/>
                </a:solidFill>
              </a:rPr>
              <a:t>KOL VENLERİ: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3800" dirty="0"/>
              <a:t>Damar yolu açmak amacıyla kullanılan kol venleri; </a:t>
            </a:r>
            <a:r>
              <a:rPr lang="tr-TR" sz="3800" b="1" dirty="0"/>
              <a:t>v. basilica </a:t>
            </a:r>
            <a:r>
              <a:rPr lang="tr-TR" sz="3800" dirty="0"/>
              <a:t>ve </a:t>
            </a:r>
            <a:r>
              <a:rPr lang="tr-TR" sz="3800" b="1" dirty="0"/>
              <a:t>v. sefalicadır</a:t>
            </a:r>
            <a:r>
              <a:rPr lang="tr-TR" sz="3800" dirty="0"/>
              <a:t>. </a:t>
            </a:r>
          </a:p>
          <a:p>
            <a:pPr>
              <a:buClr>
                <a:srgbClr val="FF0000"/>
              </a:buClr>
              <a:buNone/>
            </a:pPr>
            <a:endParaRPr lang="tr-TR" sz="3800" b="1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sz="3800" dirty="0"/>
              <a:t>Girişim için </a:t>
            </a:r>
            <a:r>
              <a:rPr lang="tr-TR" sz="3800" b="1" dirty="0"/>
              <a:t>basilik ven </a:t>
            </a:r>
            <a:r>
              <a:rPr lang="tr-TR" sz="3800" dirty="0"/>
              <a:t>öncelikli olarak seçilmelidir. </a:t>
            </a:r>
          </a:p>
        </p:txBody>
      </p:sp>
      <p:pic>
        <p:nvPicPr>
          <p:cNvPr id="4" name="Picture 3" descr="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1500174"/>
            <a:ext cx="3743901" cy="50006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687CD81F-15C8-496D-BB81-FAF91423A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PVK Uygulamalarında Kullanılan Venler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14488"/>
            <a:ext cx="4714908" cy="4214842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tr-TR" b="1" u="sng" dirty="0">
                <a:solidFill>
                  <a:srgbClr val="0070C0"/>
                </a:solidFill>
              </a:rPr>
              <a:t>EL SIRTI VENLERİ</a:t>
            </a:r>
            <a:r>
              <a:rPr lang="tr-TR" b="1" dirty="0">
                <a:solidFill>
                  <a:srgbClr val="0070C0"/>
                </a:solidFill>
              </a:rPr>
              <a:t>: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V. sefalica ve basilicanın el sırtındaki dalları ile </a:t>
            </a:r>
            <a:r>
              <a:rPr lang="tr-TR" b="1" dirty="0"/>
              <a:t>dorsal metakarpal venler </a:t>
            </a:r>
            <a:r>
              <a:rPr lang="tr-TR" dirty="0"/>
              <a:t>kullanılır. </a:t>
            </a:r>
          </a:p>
          <a:p>
            <a:endParaRPr lang="tr-TR" dirty="0"/>
          </a:p>
        </p:txBody>
      </p:sp>
      <p:pic>
        <p:nvPicPr>
          <p:cNvPr id="4" name="Picture 3" descr="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2066" y="1857364"/>
            <a:ext cx="3601871" cy="40027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7128C757-567A-4293-830C-B998DCA998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PVK Uygulamalarında Kullanılan Venler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0034" y="1785926"/>
            <a:ext cx="3929090" cy="4187952"/>
          </a:xfrm>
        </p:spPr>
        <p:txBody>
          <a:bodyPr/>
          <a:lstStyle/>
          <a:p>
            <a:pPr>
              <a:buClr>
                <a:srgbClr val="FF0000"/>
              </a:buClr>
            </a:pPr>
            <a:r>
              <a:rPr lang="tr-TR" b="1" u="sng" dirty="0">
                <a:solidFill>
                  <a:srgbClr val="0070C0"/>
                </a:solidFill>
              </a:rPr>
              <a:t>AYAK SIRTI VENLERİ:</a:t>
            </a:r>
          </a:p>
          <a:p>
            <a:pPr>
              <a:buClr>
                <a:srgbClr val="FF0000"/>
              </a:buClr>
            </a:pPr>
            <a:r>
              <a:rPr lang="tr-TR" dirty="0"/>
              <a:t>Ayak üzerinde </a:t>
            </a:r>
            <a:r>
              <a:rPr lang="tr-TR" b="1" dirty="0"/>
              <a:t>v. saphena magna </a:t>
            </a:r>
            <a:r>
              <a:rPr lang="tr-TR" dirty="0"/>
              <a:t>ve </a:t>
            </a:r>
            <a:r>
              <a:rPr lang="tr-TR" b="1" dirty="0"/>
              <a:t>parvanın dalları </a:t>
            </a:r>
            <a:r>
              <a:rPr lang="tr-TR" dirty="0"/>
              <a:t>kullanılır. </a:t>
            </a:r>
          </a:p>
          <a:p>
            <a:endParaRPr lang="tr-TR" dirty="0"/>
          </a:p>
        </p:txBody>
      </p:sp>
      <p:pic>
        <p:nvPicPr>
          <p:cNvPr id="4" name="Picture 3" descr="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1714488"/>
            <a:ext cx="4214842" cy="41461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E54B5430-C190-4A06-A2C8-7575CFC050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DAMARYOLU BULMAMIZI ZORLAŞTIRAN DURUMLAR!!!!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/>
              <a:t>Şok, hipotansiyon,travma,yanık ve diğer tıbbi problemlerin olması,</a:t>
            </a:r>
          </a:p>
          <a:p>
            <a:pPr>
              <a:buClr>
                <a:srgbClr val="FF0000"/>
              </a:buClr>
            </a:pPr>
            <a:r>
              <a:rPr lang="tr-TR" dirty="0"/>
              <a:t>Hastanın obez olması, </a:t>
            </a:r>
          </a:p>
          <a:p>
            <a:pPr>
              <a:buClr>
                <a:srgbClr val="FF0000"/>
              </a:buClr>
            </a:pPr>
            <a:r>
              <a:rPr lang="tr-TR" dirty="0"/>
              <a:t>Yaşlı ve çocuk-bebek olması, </a:t>
            </a:r>
          </a:p>
          <a:p>
            <a:pPr>
              <a:buClr>
                <a:srgbClr val="FF0000"/>
              </a:buClr>
            </a:pPr>
            <a:r>
              <a:rPr lang="tr-TR" dirty="0"/>
              <a:t>Önceki girişimlere bağlı tromboflebit olması, </a:t>
            </a:r>
          </a:p>
          <a:p>
            <a:pPr>
              <a:buClr>
                <a:srgbClr val="FF0000"/>
              </a:buClr>
            </a:pPr>
            <a:r>
              <a:rPr lang="tr-TR" dirty="0"/>
              <a:t>Kemoterapi alması, </a:t>
            </a:r>
          </a:p>
          <a:p>
            <a:pPr>
              <a:buClr>
                <a:srgbClr val="FF0000"/>
              </a:buClr>
            </a:pPr>
            <a:r>
              <a:rPr lang="tr-TR" dirty="0"/>
              <a:t>Periferal ödem ,</a:t>
            </a:r>
          </a:p>
          <a:p>
            <a:pPr>
              <a:buClr>
                <a:srgbClr val="FF0000"/>
              </a:buClr>
            </a:pPr>
            <a:r>
              <a:rPr lang="tr-TR" dirty="0"/>
              <a:t>Ciddi dehidratasyon.....</a:t>
            </a:r>
          </a:p>
        </p:txBody>
      </p:sp>
      <p:sp>
        <p:nvSpPr>
          <p:cNvPr id="5122" name="AutoShape 2" descr="hayat zor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5124" name="Picture 4" descr="hayat zor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4429132"/>
            <a:ext cx="2581276" cy="2152648"/>
          </a:xfrm>
          <a:prstGeom prst="rect">
            <a:avLst/>
          </a:prstGeom>
          <a:noFill/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xmlns="" id="{AE73CE56-0592-4BC2-95FD-78B6F500F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u="sng" dirty="0">
                <a:solidFill>
                  <a:srgbClr val="0070C0"/>
                </a:solidFill>
              </a:rPr>
              <a:t>DİKKAT EDELİM!!!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/>
          </a:bodyPr>
          <a:lstStyle/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Alt ekstremite venleri, genellikle çocuklarda ve üst ekstremitelerin her ikisinde de yaralanma olan hastalarda kullanılır.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Üst ekstremiteden yeni bir vene kateter takılınca alt ekstremiteye takılmış olan kateter, en kısa sürede çıkarılmalıdır.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Hareketi engellememek için mümkün olduğunca eklem bölgeleri tercih edilmemelidir. 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dirty="0"/>
          </a:p>
          <a:p>
            <a:endParaRPr lang="tr-TR" dirty="0"/>
          </a:p>
        </p:txBody>
      </p:sp>
      <p:pic>
        <p:nvPicPr>
          <p:cNvPr id="4098" name="Picture 2" descr="dikkat işareti anim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155280"/>
            <a:ext cx="1571604" cy="1716978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BBDECE07-67A2-4C49-AEFB-CFFB91F6E3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8183880" cy="1051560"/>
          </a:xfrm>
        </p:spPr>
        <p:txBody>
          <a:bodyPr>
            <a:normAutofit/>
          </a:bodyPr>
          <a:lstStyle/>
          <a:p>
            <a:pPr algn="ctr"/>
            <a:r>
              <a:rPr lang="tr-TR" u="sng" dirty="0">
                <a:solidFill>
                  <a:srgbClr val="0070C0"/>
                </a:solidFill>
              </a:rPr>
              <a:t>DİKKAT EDELİM!!!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714488"/>
            <a:ext cx="8183880" cy="4187952"/>
          </a:xfrm>
        </p:spPr>
        <p:txBody>
          <a:bodyPr>
            <a:normAutofit/>
          </a:bodyPr>
          <a:lstStyle/>
          <a:p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Üst ekstremite alta göre,distal proksimale göre,düz yüzey ekleme göre daha fazla tercih edilmelidir.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İlaç miktarı fazla, solüsyon hipertonik ve ilaç tahriş ediciyse koldaki geniş venler kullanılmalıdır.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tr-TR" dirty="0"/>
              <a:t>Yaralı ekstremiteden kaçınılmalıdır.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dirty="0"/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endParaRPr lang="tr-TR" dirty="0"/>
          </a:p>
          <a:p>
            <a:endParaRPr lang="tr-TR" dirty="0"/>
          </a:p>
        </p:txBody>
      </p:sp>
      <p:pic>
        <p:nvPicPr>
          <p:cNvPr id="4" name="Picture 2" descr="dikkat işareti animasyon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96" y="5112858"/>
            <a:ext cx="1571604" cy="1716978"/>
          </a:xfrm>
          <a:prstGeom prst="rect">
            <a:avLst/>
          </a:prstGeom>
          <a:noFill/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xmlns="" id="{4AE19AB0-CA37-4691-9F22-CC093D2292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966651" cy="868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1381</TotalTime>
  <Words>449</Words>
  <Application>Microsoft Office PowerPoint</Application>
  <PresentationFormat>On-screen Show (4:3)</PresentationFormat>
  <Paragraphs>84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Office Teması</vt:lpstr>
      <vt:lpstr>Ofis Teması</vt:lpstr>
      <vt:lpstr>PERİFERAL VENÖZ KATATER AÇILMASI</vt:lpstr>
      <vt:lpstr>    Endikasyonları</vt:lpstr>
      <vt:lpstr>PVK Uygulamalarında Kullanılan Venler </vt:lpstr>
      <vt:lpstr>PVK Uygulamalarında Kullanılan Venler </vt:lpstr>
      <vt:lpstr>PVK Uygulamalarında Kullanılan Venler </vt:lpstr>
      <vt:lpstr>PVK Uygulamalarında Kullanılan Venler </vt:lpstr>
      <vt:lpstr>DAMARYOLU BULMAMIZI ZORLAŞTIRAN DURUMLAR!!!! </vt:lpstr>
      <vt:lpstr>DİKKAT EDELİM!!!</vt:lpstr>
      <vt:lpstr>DİKKAT EDELİM!!!</vt:lpstr>
      <vt:lpstr>DİKKAT EDELİM!!!</vt:lpstr>
      <vt:lpstr>DİKKAT EDELİM!!!</vt:lpstr>
      <vt:lpstr>DİKKAT EDELİM!!!</vt:lpstr>
      <vt:lpstr>DİKKAT EDELİM!!!</vt:lpstr>
      <vt:lpstr>Majör Komplikasyonları</vt:lpstr>
      <vt:lpstr>MALZEMELER</vt:lpstr>
      <vt:lpstr>İşlem Basamakları</vt:lpstr>
      <vt:lpstr>İşlem Basamakları</vt:lpstr>
      <vt:lpstr>İşlem Basamakları</vt:lpstr>
      <vt:lpstr>İşlem Basamakları</vt:lpstr>
      <vt:lpstr>YANLIŞ UYGULAMALAR</vt:lpstr>
      <vt:lpstr>YANLIŞ UYGULAMALAR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PERİFERİK DAMARYOLU AÇILMASI</dc:title>
  <dc:creator>amergency003</dc:creator>
  <cp:lastModifiedBy>HIS1222GYBHm</cp:lastModifiedBy>
  <cp:revision>137</cp:revision>
  <dcterms:created xsi:type="dcterms:W3CDTF">2017-02-20T10:56:10Z</dcterms:created>
  <dcterms:modified xsi:type="dcterms:W3CDTF">2023-08-24T13:38:47Z</dcterms:modified>
</cp:coreProperties>
</file>