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83"/>
  </p:notesMasterIdLst>
  <p:sldIdLst>
    <p:sldId id="337" r:id="rId2"/>
    <p:sldId id="338" r:id="rId3"/>
    <p:sldId id="339"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363" r:id="rId28"/>
    <p:sldId id="364" r:id="rId29"/>
    <p:sldId id="365" r:id="rId30"/>
    <p:sldId id="366" r:id="rId31"/>
    <p:sldId id="367" r:id="rId32"/>
    <p:sldId id="368" r:id="rId33"/>
    <p:sldId id="369" r:id="rId34"/>
    <p:sldId id="370" r:id="rId35"/>
    <p:sldId id="371" r:id="rId36"/>
    <p:sldId id="372" r:id="rId37"/>
    <p:sldId id="373" r:id="rId38"/>
    <p:sldId id="374" r:id="rId39"/>
    <p:sldId id="375" r:id="rId40"/>
    <p:sldId id="376" r:id="rId41"/>
    <p:sldId id="377" r:id="rId42"/>
    <p:sldId id="378" r:id="rId43"/>
    <p:sldId id="379" r:id="rId44"/>
    <p:sldId id="380" r:id="rId45"/>
    <p:sldId id="381" r:id="rId46"/>
    <p:sldId id="415" r:id="rId47"/>
    <p:sldId id="382" r:id="rId48"/>
    <p:sldId id="416" r:id="rId49"/>
    <p:sldId id="383" r:id="rId50"/>
    <p:sldId id="414" r:id="rId51"/>
    <p:sldId id="384" r:id="rId52"/>
    <p:sldId id="385" r:id="rId53"/>
    <p:sldId id="386" r:id="rId54"/>
    <p:sldId id="387" r:id="rId55"/>
    <p:sldId id="388" r:id="rId56"/>
    <p:sldId id="389" r:id="rId57"/>
    <p:sldId id="390" r:id="rId58"/>
    <p:sldId id="391" r:id="rId59"/>
    <p:sldId id="392" r:id="rId60"/>
    <p:sldId id="393" r:id="rId61"/>
    <p:sldId id="394" r:id="rId62"/>
    <p:sldId id="395" r:id="rId63"/>
    <p:sldId id="396" r:id="rId64"/>
    <p:sldId id="397" r:id="rId65"/>
    <p:sldId id="398" r:id="rId66"/>
    <p:sldId id="417" r:id="rId67"/>
    <p:sldId id="399" r:id="rId68"/>
    <p:sldId id="400" r:id="rId69"/>
    <p:sldId id="401" r:id="rId70"/>
    <p:sldId id="402" r:id="rId71"/>
    <p:sldId id="403" r:id="rId72"/>
    <p:sldId id="404" r:id="rId73"/>
    <p:sldId id="405" r:id="rId74"/>
    <p:sldId id="406" r:id="rId75"/>
    <p:sldId id="407" r:id="rId76"/>
    <p:sldId id="408" r:id="rId77"/>
    <p:sldId id="409" r:id="rId78"/>
    <p:sldId id="410" r:id="rId79"/>
    <p:sldId id="411" r:id="rId80"/>
    <p:sldId id="412" r:id="rId81"/>
    <p:sldId id="413" r:id="rId8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54" autoAdjust="0"/>
    <p:restoredTop sz="98387" autoAdjust="0"/>
  </p:normalViewPr>
  <p:slideViewPr>
    <p:cSldViewPr>
      <p:cViewPr varScale="1">
        <p:scale>
          <a:sx n="83" d="100"/>
          <a:sy n="83" d="100"/>
        </p:scale>
        <p:origin x="1392" y="82"/>
      </p:cViewPr>
      <p:guideLst>
        <p:guide orient="horz" pos="2160"/>
        <p:guide pos="2880"/>
      </p:guideLst>
    </p:cSldViewPr>
  </p:slideViewPr>
  <p:notesTextViewPr>
    <p:cViewPr>
      <p:scale>
        <a:sx n="1" d="1"/>
        <a:sy n="1" d="1"/>
      </p:scale>
      <p:origin x="0" y="0"/>
    </p:cViewPr>
  </p:notesTextViewPr>
  <p:sorterViewPr>
    <p:cViewPr>
      <p:scale>
        <a:sx n="66" d="100"/>
        <a:sy n="66" d="100"/>
      </p:scale>
      <p:origin x="0" y="52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6729D1-736C-4277-A37D-1B83BE4C4E06}" type="datetimeFigureOut">
              <a:rPr lang="tr-TR" smtClean="0"/>
              <a:pPr/>
              <a:t>28.08.2023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733139-D955-47B1-B7B4-4CF096F9606B}" type="slidenum">
              <a:rPr lang="tr-TR" smtClean="0"/>
              <a:pPr/>
              <a:t>‹#›</a:t>
            </a:fld>
            <a:endParaRPr lang="tr-TR"/>
          </a:p>
        </p:txBody>
      </p:sp>
    </p:spTree>
    <p:extLst>
      <p:ext uri="{BB962C8B-B14F-4D97-AF65-F5344CB8AC3E}">
        <p14:creationId xmlns:p14="http://schemas.microsoft.com/office/powerpoint/2010/main" val="842861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19</a:t>
            </a:fld>
            <a:endParaRPr lang="tr-TR"/>
          </a:p>
        </p:txBody>
      </p:sp>
    </p:spTree>
    <p:extLst>
      <p:ext uri="{BB962C8B-B14F-4D97-AF65-F5344CB8AC3E}">
        <p14:creationId xmlns:p14="http://schemas.microsoft.com/office/powerpoint/2010/main" val="49246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28</a:t>
            </a:fld>
            <a:endParaRPr lang="tr-TR"/>
          </a:p>
        </p:txBody>
      </p:sp>
    </p:spTree>
    <p:extLst>
      <p:ext uri="{BB962C8B-B14F-4D97-AF65-F5344CB8AC3E}">
        <p14:creationId xmlns:p14="http://schemas.microsoft.com/office/powerpoint/2010/main" val="2126806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29</a:t>
            </a:fld>
            <a:endParaRPr lang="tr-TR"/>
          </a:p>
        </p:txBody>
      </p:sp>
    </p:spTree>
    <p:extLst>
      <p:ext uri="{BB962C8B-B14F-4D97-AF65-F5344CB8AC3E}">
        <p14:creationId xmlns:p14="http://schemas.microsoft.com/office/powerpoint/2010/main" val="2672505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30</a:t>
            </a:fld>
            <a:endParaRPr lang="tr-TR"/>
          </a:p>
        </p:txBody>
      </p:sp>
    </p:spTree>
    <p:extLst>
      <p:ext uri="{BB962C8B-B14F-4D97-AF65-F5344CB8AC3E}">
        <p14:creationId xmlns:p14="http://schemas.microsoft.com/office/powerpoint/2010/main" val="16085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31</a:t>
            </a:fld>
            <a:endParaRPr lang="tr-TR"/>
          </a:p>
        </p:txBody>
      </p:sp>
    </p:spTree>
    <p:extLst>
      <p:ext uri="{BB962C8B-B14F-4D97-AF65-F5344CB8AC3E}">
        <p14:creationId xmlns:p14="http://schemas.microsoft.com/office/powerpoint/2010/main" val="2121591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32</a:t>
            </a:fld>
            <a:endParaRPr lang="tr-TR"/>
          </a:p>
        </p:txBody>
      </p:sp>
    </p:spTree>
    <p:extLst>
      <p:ext uri="{BB962C8B-B14F-4D97-AF65-F5344CB8AC3E}">
        <p14:creationId xmlns:p14="http://schemas.microsoft.com/office/powerpoint/2010/main" val="1673959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33</a:t>
            </a:fld>
            <a:endParaRPr lang="tr-TR"/>
          </a:p>
        </p:txBody>
      </p:sp>
    </p:spTree>
    <p:extLst>
      <p:ext uri="{BB962C8B-B14F-4D97-AF65-F5344CB8AC3E}">
        <p14:creationId xmlns:p14="http://schemas.microsoft.com/office/powerpoint/2010/main" val="3352214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34</a:t>
            </a:fld>
            <a:endParaRPr lang="tr-TR"/>
          </a:p>
        </p:txBody>
      </p:sp>
    </p:spTree>
    <p:extLst>
      <p:ext uri="{BB962C8B-B14F-4D97-AF65-F5344CB8AC3E}">
        <p14:creationId xmlns:p14="http://schemas.microsoft.com/office/powerpoint/2010/main" val="3220323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35</a:t>
            </a:fld>
            <a:endParaRPr lang="tr-TR"/>
          </a:p>
        </p:txBody>
      </p:sp>
    </p:spTree>
    <p:extLst>
      <p:ext uri="{BB962C8B-B14F-4D97-AF65-F5344CB8AC3E}">
        <p14:creationId xmlns:p14="http://schemas.microsoft.com/office/powerpoint/2010/main" val="2975963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36</a:t>
            </a:fld>
            <a:endParaRPr lang="tr-TR"/>
          </a:p>
        </p:txBody>
      </p:sp>
    </p:spTree>
    <p:extLst>
      <p:ext uri="{BB962C8B-B14F-4D97-AF65-F5344CB8AC3E}">
        <p14:creationId xmlns:p14="http://schemas.microsoft.com/office/powerpoint/2010/main" val="1707177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37</a:t>
            </a:fld>
            <a:endParaRPr lang="tr-TR"/>
          </a:p>
        </p:txBody>
      </p:sp>
    </p:spTree>
    <p:extLst>
      <p:ext uri="{BB962C8B-B14F-4D97-AF65-F5344CB8AC3E}">
        <p14:creationId xmlns:p14="http://schemas.microsoft.com/office/powerpoint/2010/main" val="418677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20</a:t>
            </a:fld>
            <a:endParaRPr lang="tr-TR"/>
          </a:p>
        </p:txBody>
      </p:sp>
    </p:spTree>
    <p:extLst>
      <p:ext uri="{BB962C8B-B14F-4D97-AF65-F5344CB8AC3E}">
        <p14:creationId xmlns:p14="http://schemas.microsoft.com/office/powerpoint/2010/main" val="2499835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38</a:t>
            </a:fld>
            <a:endParaRPr lang="tr-TR"/>
          </a:p>
        </p:txBody>
      </p:sp>
    </p:spTree>
    <p:extLst>
      <p:ext uri="{BB962C8B-B14F-4D97-AF65-F5344CB8AC3E}">
        <p14:creationId xmlns:p14="http://schemas.microsoft.com/office/powerpoint/2010/main" val="2235207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39</a:t>
            </a:fld>
            <a:endParaRPr lang="tr-TR"/>
          </a:p>
        </p:txBody>
      </p:sp>
    </p:spTree>
    <p:extLst>
      <p:ext uri="{BB962C8B-B14F-4D97-AF65-F5344CB8AC3E}">
        <p14:creationId xmlns:p14="http://schemas.microsoft.com/office/powerpoint/2010/main" val="455371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40</a:t>
            </a:fld>
            <a:endParaRPr lang="tr-TR"/>
          </a:p>
        </p:txBody>
      </p:sp>
    </p:spTree>
    <p:extLst>
      <p:ext uri="{BB962C8B-B14F-4D97-AF65-F5344CB8AC3E}">
        <p14:creationId xmlns:p14="http://schemas.microsoft.com/office/powerpoint/2010/main" val="184902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41</a:t>
            </a:fld>
            <a:endParaRPr lang="tr-TR"/>
          </a:p>
        </p:txBody>
      </p:sp>
    </p:spTree>
    <p:extLst>
      <p:ext uri="{BB962C8B-B14F-4D97-AF65-F5344CB8AC3E}">
        <p14:creationId xmlns:p14="http://schemas.microsoft.com/office/powerpoint/2010/main" val="19351824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42</a:t>
            </a:fld>
            <a:endParaRPr lang="tr-TR"/>
          </a:p>
        </p:txBody>
      </p:sp>
    </p:spTree>
    <p:extLst>
      <p:ext uri="{BB962C8B-B14F-4D97-AF65-F5344CB8AC3E}">
        <p14:creationId xmlns:p14="http://schemas.microsoft.com/office/powerpoint/2010/main" val="2775008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43</a:t>
            </a:fld>
            <a:endParaRPr lang="tr-TR"/>
          </a:p>
        </p:txBody>
      </p:sp>
    </p:spTree>
    <p:extLst>
      <p:ext uri="{BB962C8B-B14F-4D97-AF65-F5344CB8AC3E}">
        <p14:creationId xmlns:p14="http://schemas.microsoft.com/office/powerpoint/2010/main" val="1058625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44</a:t>
            </a:fld>
            <a:endParaRPr lang="tr-TR"/>
          </a:p>
        </p:txBody>
      </p:sp>
    </p:spTree>
    <p:extLst>
      <p:ext uri="{BB962C8B-B14F-4D97-AF65-F5344CB8AC3E}">
        <p14:creationId xmlns:p14="http://schemas.microsoft.com/office/powerpoint/2010/main" val="840305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45</a:t>
            </a:fld>
            <a:endParaRPr lang="tr-TR"/>
          </a:p>
        </p:txBody>
      </p:sp>
    </p:spTree>
    <p:extLst>
      <p:ext uri="{BB962C8B-B14F-4D97-AF65-F5344CB8AC3E}">
        <p14:creationId xmlns:p14="http://schemas.microsoft.com/office/powerpoint/2010/main" val="2172853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46</a:t>
            </a:fld>
            <a:endParaRPr lang="tr-TR"/>
          </a:p>
        </p:txBody>
      </p:sp>
    </p:spTree>
    <p:extLst>
      <p:ext uri="{BB962C8B-B14F-4D97-AF65-F5344CB8AC3E}">
        <p14:creationId xmlns:p14="http://schemas.microsoft.com/office/powerpoint/2010/main" val="3210810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47</a:t>
            </a:fld>
            <a:endParaRPr lang="tr-TR"/>
          </a:p>
        </p:txBody>
      </p:sp>
    </p:spTree>
    <p:extLst>
      <p:ext uri="{BB962C8B-B14F-4D97-AF65-F5344CB8AC3E}">
        <p14:creationId xmlns:p14="http://schemas.microsoft.com/office/powerpoint/2010/main" val="1417647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21</a:t>
            </a:fld>
            <a:endParaRPr lang="tr-TR"/>
          </a:p>
        </p:txBody>
      </p:sp>
    </p:spTree>
    <p:extLst>
      <p:ext uri="{BB962C8B-B14F-4D97-AF65-F5344CB8AC3E}">
        <p14:creationId xmlns:p14="http://schemas.microsoft.com/office/powerpoint/2010/main" val="27105544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48</a:t>
            </a:fld>
            <a:endParaRPr lang="tr-TR"/>
          </a:p>
        </p:txBody>
      </p:sp>
    </p:spTree>
    <p:extLst>
      <p:ext uri="{BB962C8B-B14F-4D97-AF65-F5344CB8AC3E}">
        <p14:creationId xmlns:p14="http://schemas.microsoft.com/office/powerpoint/2010/main" val="3429277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49</a:t>
            </a:fld>
            <a:endParaRPr lang="tr-TR"/>
          </a:p>
        </p:txBody>
      </p:sp>
    </p:spTree>
    <p:extLst>
      <p:ext uri="{BB962C8B-B14F-4D97-AF65-F5344CB8AC3E}">
        <p14:creationId xmlns:p14="http://schemas.microsoft.com/office/powerpoint/2010/main" val="3512038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50</a:t>
            </a:fld>
            <a:endParaRPr lang="tr-TR"/>
          </a:p>
        </p:txBody>
      </p:sp>
    </p:spTree>
    <p:extLst>
      <p:ext uri="{BB962C8B-B14F-4D97-AF65-F5344CB8AC3E}">
        <p14:creationId xmlns:p14="http://schemas.microsoft.com/office/powerpoint/2010/main" val="10394842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51</a:t>
            </a:fld>
            <a:endParaRPr lang="tr-TR"/>
          </a:p>
        </p:txBody>
      </p:sp>
    </p:spTree>
    <p:extLst>
      <p:ext uri="{BB962C8B-B14F-4D97-AF65-F5344CB8AC3E}">
        <p14:creationId xmlns:p14="http://schemas.microsoft.com/office/powerpoint/2010/main" val="28281509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52</a:t>
            </a:fld>
            <a:endParaRPr lang="tr-TR"/>
          </a:p>
        </p:txBody>
      </p:sp>
    </p:spTree>
    <p:extLst>
      <p:ext uri="{BB962C8B-B14F-4D97-AF65-F5344CB8AC3E}">
        <p14:creationId xmlns:p14="http://schemas.microsoft.com/office/powerpoint/2010/main" val="15671838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53</a:t>
            </a:fld>
            <a:endParaRPr lang="tr-TR"/>
          </a:p>
        </p:txBody>
      </p:sp>
    </p:spTree>
    <p:extLst>
      <p:ext uri="{BB962C8B-B14F-4D97-AF65-F5344CB8AC3E}">
        <p14:creationId xmlns:p14="http://schemas.microsoft.com/office/powerpoint/2010/main" val="25875898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54</a:t>
            </a:fld>
            <a:endParaRPr lang="tr-TR"/>
          </a:p>
        </p:txBody>
      </p:sp>
    </p:spTree>
    <p:extLst>
      <p:ext uri="{BB962C8B-B14F-4D97-AF65-F5344CB8AC3E}">
        <p14:creationId xmlns:p14="http://schemas.microsoft.com/office/powerpoint/2010/main" val="11370801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55</a:t>
            </a:fld>
            <a:endParaRPr lang="tr-TR"/>
          </a:p>
        </p:txBody>
      </p:sp>
    </p:spTree>
    <p:extLst>
      <p:ext uri="{BB962C8B-B14F-4D97-AF65-F5344CB8AC3E}">
        <p14:creationId xmlns:p14="http://schemas.microsoft.com/office/powerpoint/2010/main" val="3466281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56</a:t>
            </a:fld>
            <a:endParaRPr lang="tr-TR"/>
          </a:p>
        </p:txBody>
      </p:sp>
    </p:spTree>
    <p:extLst>
      <p:ext uri="{BB962C8B-B14F-4D97-AF65-F5344CB8AC3E}">
        <p14:creationId xmlns:p14="http://schemas.microsoft.com/office/powerpoint/2010/main" val="3749554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57</a:t>
            </a:fld>
            <a:endParaRPr lang="tr-TR"/>
          </a:p>
        </p:txBody>
      </p:sp>
    </p:spTree>
    <p:extLst>
      <p:ext uri="{BB962C8B-B14F-4D97-AF65-F5344CB8AC3E}">
        <p14:creationId xmlns:p14="http://schemas.microsoft.com/office/powerpoint/2010/main" val="3701228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22</a:t>
            </a:fld>
            <a:endParaRPr lang="tr-TR"/>
          </a:p>
        </p:txBody>
      </p:sp>
    </p:spTree>
    <p:extLst>
      <p:ext uri="{BB962C8B-B14F-4D97-AF65-F5344CB8AC3E}">
        <p14:creationId xmlns:p14="http://schemas.microsoft.com/office/powerpoint/2010/main" val="34871266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58</a:t>
            </a:fld>
            <a:endParaRPr lang="tr-TR"/>
          </a:p>
        </p:txBody>
      </p:sp>
    </p:spTree>
    <p:extLst>
      <p:ext uri="{BB962C8B-B14F-4D97-AF65-F5344CB8AC3E}">
        <p14:creationId xmlns:p14="http://schemas.microsoft.com/office/powerpoint/2010/main" val="13586475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59</a:t>
            </a:fld>
            <a:endParaRPr lang="tr-TR"/>
          </a:p>
        </p:txBody>
      </p:sp>
    </p:spTree>
    <p:extLst>
      <p:ext uri="{BB962C8B-B14F-4D97-AF65-F5344CB8AC3E}">
        <p14:creationId xmlns:p14="http://schemas.microsoft.com/office/powerpoint/2010/main" val="42001739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60</a:t>
            </a:fld>
            <a:endParaRPr lang="tr-TR"/>
          </a:p>
        </p:txBody>
      </p:sp>
    </p:spTree>
    <p:extLst>
      <p:ext uri="{BB962C8B-B14F-4D97-AF65-F5344CB8AC3E}">
        <p14:creationId xmlns:p14="http://schemas.microsoft.com/office/powerpoint/2010/main" val="16246976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61</a:t>
            </a:fld>
            <a:endParaRPr lang="tr-TR"/>
          </a:p>
        </p:txBody>
      </p:sp>
    </p:spTree>
    <p:extLst>
      <p:ext uri="{BB962C8B-B14F-4D97-AF65-F5344CB8AC3E}">
        <p14:creationId xmlns:p14="http://schemas.microsoft.com/office/powerpoint/2010/main" val="17144548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62</a:t>
            </a:fld>
            <a:endParaRPr lang="tr-TR"/>
          </a:p>
        </p:txBody>
      </p:sp>
    </p:spTree>
    <p:extLst>
      <p:ext uri="{BB962C8B-B14F-4D97-AF65-F5344CB8AC3E}">
        <p14:creationId xmlns:p14="http://schemas.microsoft.com/office/powerpoint/2010/main" val="7083149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63</a:t>
            </a:fld>
            <a:endParaRPr lang="tr-TR"/>
          </a:p>
        </p:txBody>
      </p:sp>
    </p:spTree>
    <p:extLst>
      <p:ext uri="{BB962C8B-B14F-4D97-AF65-F5344CB8AC3E}">
        <p14:creationId xmlns:p14="http://schemas.microsoft.com/office/powerpoint/2010/main" val="39505104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64</a:t>
            </a:fld>
            <a:endParaRPr lang="tr-TR"/>
          </a:p>
        </p:txBody>
      </p:sp>
    </p:spTree>
    <p:extLst>
      <p:ext uri="{BB962C8B-B14F-4D97-AF65-F5344CB8AC3E}">
        <p14:creationId xmlns:p14="http://schemas.microsoft.com/office/powerpoint/2010/main" val="14952197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65</a:t>
            </a:fld>
            <a:endParaRPr lang="tr-TR"/>
          </a:p>
        </p:txBody>
      </p:sp>
    </p:spTree>
    <p:extLst>
      <p:ext uri="{BB962C8B-B14F-4D97-AF65-F5344CB8AC3E}">
        <p14:creationId xmlns:p14="http://schemas.microsoft.com/office/powerpoint/2010/main" val="6026314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66</a:t>
            </a:fld>
            <a:endParaRPr lang="tr-TR"/>
          </a:p>
        </p:txBody>
      </p:sp>
    </p:spTree>
    <p:extLst>
      <p:ext uri="{BB962C8B-B14F-4D97-AF65-F5344CB8AC3E}">
        <p14:creationId xmlns:p14="http://schemas.microsoft.com/office/powerpoint/2010/main" val="18565184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67</a:t>
            </a:fld>
            <a:endParaRPr lang="tr-TR"/>
          </a:p>
        </p:txBody>
      </p:sp>
    </p:spTree>
    <p:extLst>
      <p:ext uri="{BB962C8B-B14F-4D97-AF65-F5344CB8AC3E}">
        <p14:creationId xmlns:p14="http://schemas.microsoft.com/office/powerpoint/2010/main" val="3974769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23</a:t>
            </a:fld>
            <a:endParaRPr lang="tr-TR"/>
          </a:p>
        </p:txBody>
      </p:sp>
    </p:spTree>
    <p:extLst>
      <p:ext uri="{BB962C8B-B14F-4D97-AF65-F5344CB8AC3E}">
        <p14:creationId xmlns:p14="http://schemas.microsoft.com/office/powerpoint/2010/main" val="2040633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68</a:t>
            </a:fld>
            <a:endParaRPr lang="tr-TR"/>
          </a:p>
        </p:txBody>
      </p:sp>
    </p:spTree>
    <p:extLst>
      <p:ext uri="{BB962C8B-B14F-4D97-AF65-F5344CB8AC3E}">
        <p14:creationId xmlns:p14="http://schemas.microsoft.com/office/powerpoint/2010/main" val="4539177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69</a:t>
            </a:fld>
            <a:endParaRPr lang="tr-TR"/>
          </a:p>
        </p:txBody>
      </p:sp>
    </p:spTree>
    <p:extLst>
      <p:ext uri="{BB962C8B-B14F-4D97-AF65-F5344CB8AC3E}">
        <p14:creationId xmlns:p14="http://schemas.microsoft.com/office/powerpoint/2010/main" val="22357640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70</a:t>
            </a:fld>
            <a:endParaRPr lang="tr-TR"/>
          </a:p>
        </p:txBody>
      </p:sp>
    </p:spTree>
    <p:extLst>
      <p:ext uri="{BB962C8B-B14F-4D97-AF65-F5344CB8AC3E}">
        <p14:creationId xmlns:p14="http://schemas.microsoft.com/office/powerpoint/2010/main" val="14941376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71</a:t>
            </a:fld>
            <a:endParaRPr lang="tr-TR"/>
          </a:p>
        </p:txBody>
      </p:sp>
    </p:spTree>
    <p:extLst>
      <p:ext uri="{BB962C8B-B14F-4D97-AF65-F5344CB8AC3E}">
        <p14:creationId xmlns:p14="http://schemas.microsoft.com/office/powerpoint/2010/main" val="3986367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72</a:t>
            </a:fld>
            <a:endParaRPr lang="tr-TR"/>
          </a:p>
        </p:txBody>
      </p:sp>
    </p:spTree>
    <p:extLst>
      <p:ext uri="{BB962C8B-B14F-4D97-AF65-F5344CB8AC3E}">
        <p14:creationId xmlns:p14="http://schemas.microsoft.com/office/powerpoint/2010/main" val="4282221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73</a:t>
            </a:fld>
            <a:endParaRPr lang="tr-TR"/>
          </a:p>
        </p:txBody>
      </p:sp>
    </p:spTree>
    <p:extLst>
      <p:ext uri="{BB962C8B-B14F-4D97-AF65-F5344CB8AC3E}">
        <p14:creationId xmlns:p14="http://schemas.microsoft.com/office/powerpoint/2010/main" val="29694949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74</a:t>
            </a:fld>
            <a:endParaRPr lang="tr-TR"/>
          </a:p>
        </p:txBody>
      </p:sp>
    </p:spTree>
    <p:extLst>
      <p:ext uri="{BB962C8B-B14F-4D97-AF65-F5344CB8AC3E}">
        <p14:creationId xmlns:p14="http://schemas.microsoft.com/office/powerpoint/2010/main" val="19032394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75</a:t>
            </a:fld>
            <a:endParaRPr lang="tr-TR"/>
          </a:p>
        </p:txBody>
      </p:sp>
    </p:spTree>
    <p:extLst>
      <p:ext uri="{BB962C8B-B14F-4D97-AF65-F5344CB8AC3E}">
        <p14:creationId xmlns:p14="http://schemas.microsoft.com/office/powerpoint/2010/main" val="14210982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76</a:t>
            </a:fld>
            <a:endParaRPr lang="tr-TR"/>
          </a:p>
        </p:txBody>
      </p:sp>
    </p:spTree>
    <p:extLst>
      <p:ext uri="{BB962C8B-B14F-4D97-AF65-F5344CB8AC3E}">
        <p14:creationId xmlns:p14="http://schemas.microsoft.com/office/powerpoint/2010/main" val="29442020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77</a:t>
            </a:fld>
            <a:endParaRPr lang="tr-TR"/>
          </a:p>
        </p:txBody>
      </p:sp>
    </p:spTree>
    <p:extLst>
      <p:ext uri="{BB962C8B-B14F-4D97-AF65-F5344CB8AC3E}">
        <p14:creationId xmlns:p14="http://schemas.microsoft.com/office/powerpoint/2010/main" val="287362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24</a:t>
            </a:fld>
            <a:endParaRPr lang="tr-TR"/>
          </a:p>
        </p:txBody>
      </p:sp>
    </p:spTree>
    <p:extLst>
      <p:ext uri="{BB962C8B-B14F-4D97-AF65-F5344CB8AC3E}">
        <p14:creationId xmlns:p14="http://schemas.microsoft.com/office/powerpoint/2010/main" val="12516757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78</a:t>
            </a:fld>
            <a:endParaRPr lang="tr-TR"/>
          </a:p>
        </p:txBody>
      </p:sp>
    </p:spTree>
    <p:extLst>
      <p:ext uri="{BB962C8B-B14F-4D97-AF65-F5344CB8AC3E}">
        <p14:creationId xmlns:p14="http://schemas.microsoft.com/office/powerpoint/2010/main" val="6594692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79</a:t>
            </a:fld>
            <a:endParaRPr lang="tr-TR"/>
          </a:p>
        </p:txBody>
      </p:sp>
    </p:spTree>
    <p:extLst>
      <p:ext uri="{BB962C8B-B14F-4D97-AF65-F5344CB8AC3E}">
        <p14:creationId xmlns:p14="http://schemas.microsoft.com/office/powerpoint/2010/main" val="3413557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80</a:t>
            </a:fld>
            <a:endParaRPr lang="tr-TR"/>
          </a:p>
        </p:txBody>
      </p:sp>
    </p:spTree>
    <p:extLst>
      <p:ext uri="{BB962C8B-B14F-4D97-AF65-F5344CB8AC3E}">
        <p14:creationId xmlns:p14="http://schemas.microsoft.com/office/powerpoint/2010/main" val="32022526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81</a:t>
            </a:fld>
            <a:endParaRPr lang="tr-TR"/>
          </a:p>
        </p:txBody>
      </p:sp>
    </p:spTree>
    <p:extLst>
      <p:ext uri="{BB962C8B-B14F-4D97-AF65-F5344CB8AC3E}">
        <p14:creationId xmlns:p14="http://schemas.microsoft.com/office/powerpoint/2010/main" val="531047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25</a:t>
            </a:fld>
            <a:endParaRPr lang="tr-TR"/>
          </a:p>
        </p:txBody>
      </p:sp>
    </p:spTree>
    <p:extLst>
      <p:ext uri="{BB962C8B-B14F-4D97-AF65-F5344CB8AC3E}">
        <p14:creationId xmlns:p14="http://schemas.microsoft.com/office/powerpoint/2010/main" val="407569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26</a:t>
            </a:fld>
            <a:endParaRPr lang="tr-TR"/>
          </a:p>
        </p:txBody>
      </p:sp>
    </p:spTree>
    <p:extLst>
      <p:ext uri="{BB962C8B-B14F-4D97-AF65-F5344CB8AC3E}">
        <p14:creationId xmlns:p14="http://schemas.microsoft.com/office/powerpoint/2010/main" val="3728062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3733139-D955-47B1-B7B4-4CF096F9606B}" type="slidenum">
              <a:rPr lang="tr-TR" smtClean="0"/>
              <a:pPr/>
              <a:t>27</a:t>
            </a:fld>
            <a:endParaRPr lang="tr-TR"/>
          </a:p>
        </p:txBody>
      </p:sp>
    </p:spTree>
    <p:extLst>
      <p:ext uri="{BB962C8B-B14F-4D97-AF65-F5344CB8AC3E}">
        <p14:creationId xmlns:p14="http://schemas.microsoft.com/office/powerpoint/2010/main" val="2500740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pPr lvl="0"/>
            <a:r>
              <a:rPr lang="tr-TR"/>
              <a:t>Asıl metin stillerini düzenlemek için tıklatın</a:t>
            </a:r>
          </a:p>
        </p:txBody>
      </p:sp>
      <p:sp>
        <p:nvSpPr>
          <p:cNvPr id="30" name="Google Shape;30;p4"/>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31" name="Google Shape;31;p4"/>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32" name="Google Shape;32;p4"/>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397249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2519594" y="2542498"/>
            <a:ext cx="6157218" cy="886505"/>
          </a:xfrm>
        </p:spPr>
        <p:txBody>
          <a:bodyPr anchor="b">
            <a:noAutofit/>
          </a:bodyPr>
          <a:lstStyle>
            <a:lvl1pPr algn="l">
              <a:lnSpc>
                <a:spcPts val="4500"/>
              </a:lnSpc>
              <a:defRPr sz="2400" baseline="0">
                <a:latin typeface="Aleo-BoldItalic" pitchFamily="34" charset="0"/>
              </a:defRPr>
            </a:lvl1pPr>
          </a:lstStyle>
          <a:p>
            <a:r>
              <a:rPr lang="en-US" altLang="ja-JP" dirty="0"/>
              <a:t>Text</a:t>
            </a:r>
            <a:endParaRPr lang="en-US" dirty="0"/>
          </a:p>
        </p:txBody>
      </p:sp>
      <p:sp>
        <p:nvSpPr>
          <p:cNvPr id="3" name="サブタイトル 2"/>
          <p:cNvSpPr>
            <a:spLocks noGrp="1"/>
          </p:cNvSpPr>
          <p:nvPr>
            <p:ph type="subTitle" idx="1" hasCustomPrompt="1"/>
          </p:nvPr>
        </p:nvSpPr>
        <p:spPr>
          <a:xfrm>
            <a:off x="2519597" y="3290732"/>
            <a:ext cx="5077005" cy="378296"/>
          </a:xfrm>
        </p:spPr>
        <p:txBody>
          <a:bodyPr>
            <a:noAutofit/>
          </a:bodyPr>
          <a:lstStyle>
            <a:lvl1pPr marL="0" indent="0" algn="l">
              <a:lnSpc>
                <a:spcPts val="1500"/>
              </a:lnSpc>
              <a:buNone/>
              <a:defRPr sz="1500" i="0" baseline="0">
                <a:solidFill>
                  <a:schemeClr val="tx1">
                    <a:tint val="75000"/>
                  </a:schemeClr>
                </a:solidFill>
                <a:latin typeface="Aleo-LightItalic" pitchFamily="34" charset="0"/>
              </a:defRPr>
            </a:lvl1pPr>
            <a:lvl2pPr marL="408163" indent="0" algn="ctr">
              <a:buNone/>
              <a:defRPr>
                <a:solidFill>
                  <a:schemeClr val="tx1">
                    <a:tint val="75000"/>
                  </a:schemeClr>
                </a:solidFill>
              </a:defRPr>
            </a:lvl2pPr>
            <a:lvl3pPr marL="816325" indent="0" algn="ctr">
              <a:buNone/>
              <a:defRPr>
                <a:solidFill>
                  <a:schemeClr val="tx1">
                    <a:tint val="75000"/>
                  </a:schemeClr>
                </a:solidFill>
              </a:defRPr>
            </a:lvl3pPr>
            <a:lvl4pPr marL="1224486" indent="0" algn="ctr">
              <a:buNone/>
              <a:defRPr>
                <a:solidFill>
                  <a:schemeClr val="tx1">
                    <a:tint val="75000"/>
                  </a:schemeClr>
                </a:solidFill>
              </a:defRPr>
            </a:lvl4pPr>
            <a:lvl5pPr marL="1632648" indent="0" algn="ctr">
              <a:buNone/>
              <a:defRPr>
                <a:solidFill>
                  <a:schemeClr val="tx1">
                    <a:tint val="75000"/>
                  </a:schemeClr>
                </a:solidFill>
              </a:defRPr>
            </a:lvl5pPr>
            <a:lvl6pPr marL="2040811" indent="0" algn="ctr">
              <a:buNone/>
              <a:defRPr>
                <a:solidFill>
                  <a:schemeClr val="tx1">
                    <a:tint val="75000"/>
                  </a:schemeClr>
                </a:solidFill>
              </a:defRPr>
            </a:lvl6pPr>
            <a:lvl7pPr marL="2448972" indent="0" algn="ctr">
              <a:buNone/>
              <a:defRPr>
                <a:solidFill>
                  <a:schemeClr val="tx1">
                    <a:tint val="75000"/>
                  </a:schemeClr>
                </a:solidFill>
              </a:defRPr>
            </a:lvl7pPr>
            <a:lvl8pPr marL="2857134" indent="0" algn="ctr">
              <a:buNone/>
              <a:defRPr>
                <a:solidFill>
                  <a:schemeClr val="tx1">
                    <a:tint val="75000"/>
                  </a:schemeClr>
                </a:solidFill>
              </a:defRPr>
            </a:lvl8pPr>
            <a:lvl9pPr marL="3265297" indent="0" algn="ctr">
              <a:buNone/>
              <a:defRPr>
                <a:solidFill>
                  <a:schemeClr val="tx1">
                    <a:tint val="75000"/>
                  </a:schemeClr>
                </a:solidFill>
              </a:defRPr>
            </a:lvl9pPr>
          </a:lstStyle>
          <a:p>
            <a:r>
              <a:rPr lang="en-US" altLang="ja-JP" dirty="0"/>
              <a:t>Text</a:t>
            </a:r>
            <a:endParaRPr lang="en-US" dirty="0"/>
          </a:p>
        </p:txBody>
      </p:sp>
      <p:sp>
        <p:nvSpPr>
          <p:cNvPr id="8" name="正方形/長方形 7"/>
          <p:cNvSpPr/>
          <p:nvPr userDrawn="1"/>
        </p:nvSpPr>
        <p:spPr>
          <a:xfrm rot="18000000">
            <a:off x="-4219657" y="2744334"/>
            <a:ext cx="12256008"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正方形/長方形 8"/>
          <p:cNvSpPr/>
          <p:nvPr userDrawn="1"/>
        </p:nvSpPr>
        <p:spPr>
          <a:xfrm rot="18000000">
            <a:off x="-5081805" y="2944952"/>
            <a:ext cx="12241973"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10" name="正方形/長方形 9"/>
          <p:cNvSpPr/>
          <p:nvPr userDrawn="1"/>
        </p:nvSpPr>
        <p:spPr>
          <a:xfrm rot="18000000">
            <a:off x="-5585023" y="2713995"/>
            <a:ext cx="12256008"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11" name="正方形/長方形 10"/>
          <p:cNvSpPr/>
          <p:nvPr userDrawn="1"/>
        </p:nvSpPr>
        <p:spPr>
          <a:xfrm rot="18000000">
            <a:off x="-6061346" y="2667666"/>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14" name="正方形/長方形 13"/>
          <p:cNvSpPr/>
          <p:nvPr userDrawn="1"/>
        </p:nvSpPr>
        <p:spPr>
          <a:xfrm rot="18000000">
            <a:off x="3737070" y="4100424"/>
            <a:ext cx="12241973"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15" name="正方形/長方形 14"/>
          <p:cNvSpPr/>
          <p:nvPr userDrawn="1"/>
        </p:nvSpPr>
        <p:spPr>
          <a:xfrm rot="18000000">
            <a:off x="3233849" y="3890270"/>
            <a:ext cx="12256008"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16" name="正方形/長方形 15"/>
          <p:cNvSpPr/>
          <p:nvPr userDrawn="1"/>
        </p:nvSpPr>
        <p:spPr>
          <a:xfrm rot="18000000">
            <a:off x="2757529" y="3843939"/>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20" name="正方形/長方形 19"/>
          <p:cNvSpPr/>
          <p:nvPr userDrawn="1"/>
        </p:nvSpPr>
        <p:spPr>
          <a:xfrm rot="18000000">
            <a:off x="-12651304" y="2769266"/>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F81BD"/>
              </a:solidFill>
              <a:effectLst/>
              <a:uLnTx/>
              <a:uFillTx/>
              <a:latin typeface="Arial"/>
              <a:ea typeface="+mn-ea"/>
              <a:cs typeface="+mn-cs"/>
              <a:sym typeface="Arial"/>
            </a:endParaRPr>
          </a:p>
        </p:txBody>
      </p:sp>
      <p:sp>
        <p:nvSpPr>
          <p:cNvPr id="22" name="正方形/長方形 21"/>
          <p:cNvSpPr/>
          <p:nvPr userDrawn="1"/>
        </p:nvSpPr>
        <p:spPr>
          <a:xfrm rot="18000000">
            <a:off x="-11830973" y="2650986"/>
            <a:ext cx="12256008"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テキスト プレースホルダー 22"/>
          <p:cNvSpPr>
            <a:spLocks noGrp="1"/>
          </p:cNvSpPr>
          <p:nvPr>
            <p:ph type="body" sz="quarter" idx="13" hasCustomPrompt="1"/>
          </p:nvPr>
        </p:nvSpPr>
        <p:spPr>
          <a:xfrm>
            <a:off x="2627619" y="5397220"/>
            <a:ext cx="4644919" cy="1200133"/>
          </a:xfrm>
        </p:spPr>
        <p:txBody>
          <a:bodyPr anchor="b">
            <a:normAutofit/>
          </a:bodyPr>
          <a:lstStyle>
            <a:lvl1pPr algn="r">
              <a:defRPr sz="1200">
                <a:latin typeface="+mn-lt"/>
              </a:defRPr>
            </a:lvl1pPr>
          </a:lstStyle>
          <a:p>
            <a:pPr lvl="0"/>
            <a:r>
              <a:rPr lang="en-US" dirty="0"/>
              <a:t>“Text Here”</a:t>
            </a:r>
          </a:p>
        </p:txBody>
      </p:sp>
    </p:spTree>
    <p:extLst>
      <p:ext uri="{BB962C8B-B14F-4D97-AF65-F5344CB8AC3E}">
        <p14:creationId xmlns:p14="http://schemas.microsoft.com/office/powerpoint/2010/main" val="2282829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35" name="Google Shape;35;p5"/>
          <p:cNvSpPr txBox="1">
            <a:spLocks noGrp="1"/>
          </p:cNvSpPr>
          <p:nvPr>
            <p:ph type="body" idx="1"/>
          </p:nvPr>
        </p:nvSpPr>
        <p:spPr>
          <a:xfrm>
            <a:off x="457200" y="1600201"/>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6" name="Google Shape;36;p5"/>
          <p:cNvSpPr txBox="1">
            <a:spLocks noGrp="1"/>
          </p:cNvSpPr>
          <p:nvPr>
            <p:ph type="body" idx="2"/>
          </p:nvPr>
        </p:nvSpPr>
        <p:spPr>
          <a:xfrm>
            <a:off x="4648200" y="1600201"/>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7" name="Google Shape;37;p5"/>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38" name="Google Shape;38;p5"/>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39" name="Google Shape;39;p5"/>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1672659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42" name="Google Shape;42;p6"/>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4" name="Google Shape;44;p6"/>
          <p:cNvSpPr txBox="1">
            <a:spLocks noGrp="1"/>
          </p:cNvSpPr>
          <p:nvPr>
            <p:ph type="body" idx="3"/>
          </p:nvPr>
        </p:nvSpPr>
        <p:spPr>
          <a:xfrm>
            <a:off x="4645029"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5" name="Google Shape;45;p6"/>
          <p:cNvSpPr txBox="1">
            <a:spLocks noGrp="1"/>
          </p:cNvSpPr>
          <p:nvPr>
            <p:ph type="body" idx="4"/>
          </p:nvPr>
        </p:nvSpPr>
        <p:spPr>
          <a:xfrm>
            <a:off x="4645029"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6" name="Google Shape;46;p6"/>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47" name="Google Shape;47;p6"/>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48" name="Google Shape;48;p6"/>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3141022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51" name="Google Shape;51;p7"/>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52" name="Google Shape;52;p7"/>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53" name="Google Shape;53;p7"/>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690567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56" name="Google Shape;56;p8"/>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57" name="Google Shape;57;p8"/>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2792310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4" y="273049"/>
            <a:ext cx="3008313"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0" name="Google Shape;60;p9"/>
          <p:cNvSpPr txBox="1">
            <a:spLocks noGrp="1"/>
          </p:cNvSpPr>
          <p:nvPr>
            <p:ph type="body" idx="1"/>
          </p:nvPr>
        </p:nvSpPr>
        <p:spPr>
          <a:xfrm>
            <a:off x="3575050" y="273053"/>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pPr lvl="0"/>
            <a:r>
              <a:rPr lang="tr-TR"/>
              <a:t>Asıl metin stillerini düzenlemek için tıklatın</a:t>
            </a:r>
          </a:p>
        </p:txBody>
      </p:sp>
      <p:sp>
        <p:nvSpPr>
          <p:cNvPr id="61" name="Google Shape;61;p9"/>
          <p:cNvSpPr txBox="1">
            <a:spLocks noGrp="1"/>
          </p:cNvSpPr>
          <p:nvPr>
            <p:ph type="body" idx="2"/>
          </p:nvPr>
        </p:nvSpPr>
        <p:spPr>
          <a:xfrm>
            <a:off x="457204" y="1435103"/>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pPr lvl="0"/>
            <a:r>
              <a:rPr lang="tr-TR"/>
              <a:t>Asıl metin stillerini düzenlemek için tıklatın</a:t>
            </a:r>
          </a:p>
        </p:txBody>
      </p:sp>
      <p:sp>
        <p:nvSpPr>
          <p:cNvPr id="62" name="Google Shape;62;p9"/>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63" name="Google Shape;63;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64" name="Google Shape;64;p9"/>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207185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9"/>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70" name="Google Shape;70;p10"/>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71" name="Google Shape;71;p10"/>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4093250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21"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76" name="Google Shape;76;p11"/>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77" name="Google Shape;77;p11"/>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2113088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垂直排列标题与文本">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40"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40"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82" name="Google Shape;82;p12"/>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pPr>
            <a:endParaRPr lang="tr-TR" kern="0"/>
          </a:p>
        </p:txBody>
      </p:sp>
      <p:sp>
        <p:nvSpPr>
          <p:cNvPr id="83" name="Google Shape;83;p12"/>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141892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SzPts val="1400"/>
              <a:buNone/>
              <a:defRPr sz="4400" b="1" i="0" u="none" strike="noStrike" cap="none">
                <a:solidFill>
                  <a:srgbClr val="515151"/>
                </a:solidFill>
                <a:latin typeface="Calibri"/>
                <a:ea typeface="Calibri"/>
                <a:cs typeface="Calibri"/>
                <a:sym typeface="Calibri"/>
              </a:defRPr>
            </a:lvl1pPr>
            <a:lvl2pPr marR="0" lvl="1"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600201"/>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a:buClr>
                <a:srgbClr val="000000"/>
              </a:buClr>
            </a:pPr>
            <a:endParaRPr lang="tr-TR" kern="0"/>
          </a:p>
        </p:txBody>
      </p:sp>
      <p:sp>
        <p:nvSpPr>
          <p:cNvPr id="13" name="Google Shape;13;p1"/>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a:buClr>
                <a:srgbClr val="000000"/>
              </a:buClr>
            </a:pPr>
            <a:endParaRPr lang="tr-TR" kern="0"/>
          </a:p>
        </p:txBody>
      </p:sp>
      <p:sp>
        <p:nvSpPr>
          <p:cNvPr id="14" name="Google Shape;14;p1"/>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pPr>
              <a:buClr>
                <a:srgbClr val="000000"/>
              </a:buClr>
            </a:pPr>
            <a:fld id="{00000000-1234-1234-1234-123412341234}" type="slidenum">
              <a:rPr lang="en-US" altLang="zh-CN" kern="0" smtClean="0"/>
              <a:pPr>
                <a:buClr>
                  <a:srgbClr val="000000"/>
                </a:buClr>
              </a:pPr>
              <a:t>‹#›</a:t>
            </a:fld>
            <a:endParaRPr lang="en-US" kern="0"/>
          </a:p>
        </p:txBody>
      </p:sp>
    </p:spTree>
    <p:extLst>
      <p:ext uri="{BB962C8B-B14F-4D97-AF65-F5344CB8AC3E}">
        <p14:creationId xmlns:p14="http://schemas.microsoft.com/office/powerpoint/2010/main" val="886869778"/>
      </p:ext>
    </p:extLst>
  </p:cSld>
  <p:clrMap bg1="lt1" tx1="dk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hyperlink" Target="https://osha.europa.eu/en/legislation/the-osh-framework-directive/1" TargetMode="External"/><Relationship Id="rId4" Type="http://schemas.openxmlformats.org/officeDocument/2006/relationships/hyperlink" Target="https://osha.europa.eu/legislation/directives/exposure-to-chemical-agents-and-chemical-safety/osh-related-aspects/regulation-ec-no-1272-2008-classification-labelling-and-packaging-of-substances-and-mixtur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ec.europa.eu/social/BlobServlet?docId=16954&amp;langId=en"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hyperlink" Target="http://ec.europa.eu/social/BlobServlet?docId=11812&amp;langId=en" TargetMode="External"/><Relationship Id="rId5" Type="http://schemas.openxmlformats.org/officeDocument/2006/relationships/hyperlink" Target="http://ec.europa.eu/social/BlobServlet?docId=10152&amp;langId=en" TargetMode="External"/><Relationship Id="rId4" Type="http://schemas.openxmlformats.org/officeDocument/2006/relationships/hyperlink" Target="https://osha.europa.eu/en/legislation/directive/directive-201434eu-equipment-and-protective-systems-intended-use-potentially-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hyperlink" Target="https://www.cdc.gov/niosh/topics/hierarchy/images/NIOSH_HOC_Main_508_photocredit.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7.em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emf"/></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26.emf"/><Relationship Id="rId5" Type="http://schemas.openxmlformats.org/officeDocument/2006/relationships/image" Target="../media/image25.png"/><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0.xml"/><Relationship Id="rId4" Type="http://schemas.openxmlformats.org/officeDocument/2006/relationships/image" Target="../media/image33.emf"/></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0.xml"/><Relationship Id="rId5" Type="http://schemas.openxmlformats.org/officeDocument/2006/relationships/image" Target="../media/image35.emf"/><Relationship Id="rId4" Type="http://schemas.openxmlformats.org/officeDocument/2006/relationships/image" Target="../media/image34.emf"/></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0.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image" Target="../media/image2.png"/><Relationship Id="rId7" Type="http://schemas.openxmlformats.org/officeDocument/2006/relationships/image" Target="../media/image42.emf"/><Relationship Id="rId2" Type="http://schemas.openxmlformats.org/officeDocument/2006/relationships/notesSlide" Target="../notesSlides/notesSlide62.xml"/><Relationship Id="rId1" Type="http://schemas.openxmlformats.org/officeDocument/2006/relationships/slideLayout" Target="../slideLayouts/slideLayout10.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 Id="rId9" Type="http://schemas.openxmlformats.org/officeDocument/2006/relationships/image" Target="../media/image44.emf"/></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6" name="Başlık 3"/>
          <p:cNvSpPr txBox="1">
            <a:spLocks/>
          </p:cNvSpPr>
          <p:nvPr/>
        </p:nvSpPr>
        <p:spPr>
          <a:xfrm>
            <a:off x="86614" y="2108370"/>
            <a:ext cx="9036496" cy="4032448"/>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İŞYERİNDE KİMYASAL RİSK</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ETMENLERİ</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Dr.Aysun Özen</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Acil Servis ve İşyeri Pol. Tabibi</a:t>
            </a:r>
            <a:r>
              <a:rPr kumimoji="0" lang="tr-TR" sz="5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5400" b="1" i="0" u="none" strike="noStrike" kern="1200" cap="none" spc="0" normalizeH="0" baseline="0" noProof="0" dirty="0" smtClean="0">
                <a:ln>
                  <a:noFill/>
                </a:ln>
                <a:solidFill>
                  <a:srgbClr val="3B3B3B"/>
                </a:solidFill>
                <a:effectLst/>
                <a:uLnTx/>
                <a:uFillTx/>
                <a:latin typeface="Calibri"/>
                <a:ea typeface="+mj-ea"/>
                <a:cs typeface="+mj-cs"/>
              </a:rPr>
            </a:br>
            <a:endParaRPr kumimoji="0" lang="tr-TR" sz="1200" b="1"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71135203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13233" y="908720"/>
            <a:ext cx="9135780" cy="5688632"/>
          </a:xfrm>
          <a:prstGeom prst="rect">
            <a:avLst/>
          </a:prstGeom>
        </p:spPr>
        <p:txBody>
          <a:bodyPr vert="horz" lIns="0" tIns="45720" rIns="0" bIns="0" anchor="b">
            <a:normAutofit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Tehlikeli kimyasal maddelerle çalışmalarda alınması gereken önlemler</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MADDE 7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(1) Tehlikeli kimyasal maddelerle çalışmalarda çalışanların sağlık ve güvenliği yönünden riskler aşağıdaki önlemlerle ortadan kaldırılır veya en az düzeye indirilir: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a)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İşyerinde uygun düzenleme ve iş organizasyonu yapılır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b)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Tehlikeli kimyasal maddelerle çalışmalar, en az sayıda çalışan ile yapılır.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c)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Çalışanların maruz kalacakları madde miktarlarının ve maruziyet sürelerinin mümkün olan en az düzeyde olması sağlanır.</a:t>
            </a:r>
            <a:br>
              <a:rPr kumimoji="0" lang="tr-TR" sz="1600" b="0" i="1"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ç)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İşyerinde kullanılması gereken kimyasal madde miktarı en az düzeyde tutulur.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d)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İşyeri bina ve eklentileri her zaman düzenli ve temiz tutulur.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e)</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 Çalışanların kişisel temizlikleri için uygun ve yeterli şartlar sağlanır.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f)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Tehlikeli kimyasal maddelerin, atık ve artıkların işyerinde en uygun şekilde işlenmesi, kullanılması, taşınması ve depolanması için gerekli düzenlemeler yapılır.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g)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İkame yöntemi uygulanarak, tehlikeli kimyasal madde yerine çalışanların sağlık ve güvenliği yönünden tehlikesiz veya daha az tehlikeli olan kimyasal madde kullanılır.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Yapılan işin özelliği nedeniyle ikame yöntemi kullanılamıyorsa, risk değerlendirmesi sonucuna göre ve öncelik sırasıyla aşağıdaki tedbirler alınarak risk azaltılır: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1)</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 Çalışanların sağlık ve güvenliği yönünden risk oluşturabilecek bakım onarım işleri de dahil tehlikeli kimyasal maddelerle çalışmalarda ve teknolojik gelişmeler de dikkate alınarak uygun proses ve mühendislik kontrol sistemleri seçilir ve uygun makine, malzeme ve ekipman kullanılır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2)</a:t>
            </a: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Riski kaynağında önlemek üzere; uygun iş organizasyonu ve yeterli havalandırma sistemi kurulması gibi toplu koruma önlemleri uygulanır.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3)</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 Tehlikeli kimyasal maddelerin olumsuz etkilerinden çalışanların toplu olarak korunması için alınan önlemlerin yeterli olmadığı hallerde bu önlemlerle birlikte kişisel korunma yöntemleri uygulanır. </a:t>
            </a:r>
            <a:endParaRPr kumimoji="0" lang="tr-TR" sz="1600" b="0" i="1"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87892583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107504" y="1421260"/>
            <a:ext cx="9036496" cy="5176092"/>
          </a:xfrm>
          <a:prstGeom prst="rect">
            <a:avLst/>
          </a:prstGeom>
        </p:spPr>
        <p:txBody>
          <a:bodyPr vert="horz" lIns="0" tIns="45720" rIns="0" bIns="0" anchor="b">
            <a:normAutofit fontScale="92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i)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30/4/2013 tarihli ve 28633 sayılı Resmî Gazete’de yayımlanan Çalışanların Patlayıcı Ortamların Tehlikelerinden Korunması Hakkında Yönetmelik hükümleri saklı kalmak kaydıyla işveren, risk değerlendirmesi sonuçlarını ve risk önleme prensiplerini temel alarak, çalışanları kimyasal maddelerin fiziksel ve kimyasal özelliklerinden kaynaklanan tehlikelerden korumak için, bu maddelerin işlenmesi, depolanması, taşınması ve birbirini etkileyebilecek kimyasal maddelerin birbirleriyle temasının önlenmesi de dâhil olmak üzere, yapılan işin özelliğine uygun olarak aşağıda belirtilen öncelik sırasına göre teknik önlemleri alır ve idari düzenlemeleri yapar: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1</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 İşyerinde parlayıcı ve patlayıcı maddelerin tehlikeli konsantrasyonlara ulaşması ve kimyasal olarak kararsız maddelerin tehlikeli miktarlarda bulunması önlenir. Bu mümkün değilse,</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2)</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 İşyerinde yangın veya patlamaya sebep olabilecek tutuşturucu kaynakların bulunması önlenir. Kimyasal olarak kararsız madde ve karışımların zararlı etki göstermesine sebep olabilecek şartlar ortadan kaldırılır. Bu da mümkün değilse,</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3)</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 Parlayıcı ve/veya patlayıcı maddelerden kaynaklanan yangın veya patlama halinde veya kimyasal olarak kararsız madde ve karışımlarının zararlı fiziksel etkilerinden çalışanların zarar görmesini önlemek veya en aza indirmek için gerekli önlemler alınır.</a:t>
            </a:r>
            <a:br>
              <a:rPr kumimoji="0" lang="tr-TR" sz="1600" b="0" i="1"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 j)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İş ekipmanı ve çalışanların korunması için sağlanan koruyucu sistemlerin tasarımı, imali ve temini, sağlık ve güvenlik yönünden yürürlükteki mevzuata uygun şekilde yapılır. İşveren, patlayıcı ortamlarda kullanılacak bütün donanım ve koruyucu sistemlerin 30/12/2006 tarihli ve 26392 4 üncü</a:t>
            </a:r>
            <a:br>
              <a:rPr kumimoji="0" lang="tr-TR" sz="1600" b="0" i="1"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Mükerrer sayılı Resmî Gazete’de yayımlanan Muhtemel Patlayıcı Ortamda Kullanılan Teçhizat ve Koruyucu Sistemlerle İlgili Yönetmelik (94/9/AT) hükümlerine uygun olmasını sağlar.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k)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Patlama basıncının etkisini azaltacak düzenlemeler yapılır.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l)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Tesis, makine ve ekipmanın sürekli kontrol altında tutulması sağlanır.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1" u="none" strike="noStrike" kern="1200" cap="none" spc="0" normalizeH="0" baseline="0" noProof="0" dirty="0" smtClean="0">
                <a:ln>
                  <a:noFill/>
                </a:ln>
                <a:solidFill>
                  <a:srgbClr val="3B3B3B"/>
                </a:solidFill>
                <a:effectLst/>
                <a:uLnTx/>
                <a:uFillTx/>
                <a:latin typeface="Calibri"/>
                <a:ea typeface="+mj-ea"/>
                <a:cs typeface="+mj-cs"/>
              </a:rPr>
              <a:t>m) </a:t>
            </a:r>
            <a:r>
              <a:rPr kumimoji="0" lang="tr-TR" sz="1600" b="0" i="1" u="none" strike="noStrike" kern="1200" cap="none" spc="0" normalizeH="0" baseline="0" noProof="0" dirty="0" smtClean="0">
                <a:ln>
                  <a:noFill/>
                </a:ln>
                <a:solidFill>
                  <a:srgbClr val="3B3B3B"/>
                </a:solidFill>
                <a:effectLst/>
                <a:uLnTx/>
                <a:uFillTx/>
                <a:latin typeface="Calibri"/>
                <a:ea typeface="+mj-ea"/>
                <a:cs typeface="+mj-cs"/>
              </a:rPr>
              <a:t>İşyerlerinde, sıvı oksijen, sıvı argon ve sıvı azot bulunan depolama tanklarının yerleştirilmesinde Ek-4’te belirtilen asgari güvenlik mesafelerine uyulur.</a:t>
            </a:r>
            <a:endParaRPr kumimoji="0" lang="tr-TR" sz="1600" b="0" i="1"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08288874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457200" y="274638"/>
            <a:ext cx="8229600" cy="639472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Acil durumlar</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MADDE 8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(1)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İşveren, 18/6/2013 tarihli ve 28681 sayılı Resmî Gazete’de yayımlanan İşyerlerinde Acil Durumlar Hakkında Yönetmelikte belirtilen hususlar saklı kalmak kaydıyla işyerindeki tehlikeli kimyasal maddelerden kaynaklanacak acil durumlarda özellikle aşağıdaki hususlar dikkate alınır: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a)</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Acil durumların olumsuz etkilerini azaltacak önleyici tedbirler derhal alınır ve çalışanlar durumdan haberdar edilir. Acil durumun en kısa sürede normale dönmesi için gerekli çalışmalar yapılır ve etkilenmiş alana sadece bakım, onarım ve zorunlu işlerin yapılması için acil durumlarda görevlendirilen çalışanlar ile işyeri dışından olay yerine intikal eden ekiplerin girmesine izin verilir.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b)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Etkilenmiş alana girmesine izin verilen kişilere uygun kişisel koruyucu donanım ve özel güvenlik ekipmanı verilir ve acil durum devam ettiği sürece kullanmaları sağlanır. Uygun kişisel koruyucu donanımı ve özel güvenlik ekipmanı bulunmayan kişilerin etkilenmiş alana girmesine izin verilmez.</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c)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Tehlikeli kimyasallarla ilgili bilgiler ve acil durum müdahale ve tahliye prosedürleri kullanıma hazır bulundurulur. İşyerindeki acil durumlarda görevlendirilen çalışanların ve işyeri dışındaki ilk yardım, acil tıbbi müdahale, kurtarma ve yangınla mücadele gibi konularda faaliyet gösteren kuruluşların bu bilgilere ve prosedürlere kolayca ulaşabilmeleri sağlanır. Bu bilgiler;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1)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İşyerindeki acil durumlarda görevlendirilen çalışanların ve işyeri dışındaki ilk yardım, acil tıbbi müdahale, kurtarma ve yangınla mücadele gibi konularda faaliyet gösteren kuruluşların önceden hazır olabilmeleri ve uygun müdahaleyi yapabilmeleri için, yapılan işteki tehlikeleri, alınacak önlemleri ve yapılacak işleri,</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2)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Acil durumda ortaya çıkması muhtemel özel tehlike ve yapılacak işler hakkındaki bilgileri,</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içerir.</a:t>
            </a: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75261647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457200" y="274638"/>
            <a:ext cx="8229600" cy="639472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smtClean="0">
                <a:ln>
                  <a:noFill/>
                </a:ln>
                <a:solidFill>
                  <a:srgbClr val="3B3B3B"/>
                </a:solidFill>
                <a:effectLst/>
                <a:uLnTx/>
                <a:uFillTx/>
                <a:latin typeface="Calibri"/>
                <a:ea typeface="+mj-ea"/>
                <a:cs typeface="+mj-cs"/>
              </a:rPr>
              <a:t>Çalışanların eğitimi ve bilgilendirilmesi</a:t>
            </a:r>
            <a:r>
              <a:rPr kumimoji="0" lang="tr-TR" sz="1800" b="1" i="0" u="none" strike="noStrike" kern="1200" cap="none" spc="0" normalizeH="0" baseline="0" noProof="0" smtClean="0">
                <a:ln>
                  <a:noFill/>
                </a:ln>
                <a:solidFill>
                  <a:srgbClr val="3B3B3B"/>
                </a:solidFill>
                <a:effectLst/>
                <a:uLnTx/>
                <a:uFillTx/>
                <a:latin typeface="Calibri"/>
                <a:ea typeface="+mj-ea"/>
                <a:cs typeface="+mj-cs"/>
              </a:rPr>
              <a:t/>
            </a:r>
            <a:br>
              <a:rPr kumimoji="0" lang="tr-TR" sz="1800" b="1"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MADDE 9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(1) İşveren, 15/5/2013 tarihli ve 28648 sayılı Çalışanların İş Sağlığı ve Güvenliği Eğitimlerinin Usul ve Esasları Hakkında</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Yönetmelikte belirtilen hususlar saklı kalmak kaydıyla çalışanların ve temsilcilerin eğitimini ve bilgilendirilmelerini sağlar. Bu eğitim ve bilgilendirilmeler özellikle aşağıdaki hususları içerir: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a) </a:t>
            </a:r>
            <a:r>
              <a:rPr kumimoji="0" lang="tr-TR" sz="1600" b="0" i="0" u="none" strike="noStrike" kern="1200" cap="none" spc="0" normalizeH="0" baseline="0" noProof="0" smtClean="0">
                <a:ln>
                  <a:noFill/>
                </a:ln>
                <a:solidFill>
                  <a:srgbClr val="3B3B3B"/>
                </a:solidFill>
                <a:effectLst/>
                <a:uLnTx/>
                <a:uFillTx/>
                <a:latin typeface="Calibri"/>
                <a:ea typeface="+mj-ea"/>
                <a:cs typeface="+mj-cs"/>
              </a:rPr>
              <a:t>Risk değerlendirmesi sonucunda elde edilen bilgileri.</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b) </a:t>
            </a:r>
            <a:r>
              <a:rPr kumimoji="0" lang="tr-TR" sz="1600" b="0" i="0" u="none" strike="noStrike" kern="1200" cap="none" spc="0" normalizeH="0" baseline="0" noProof="0" smtClean="0">
                <a:ln>
                  <a:noFill/>
                </a:ln>
                <a:solidFill>
                  <a:srgbClr val="3B3B3B"/>
                </a:solidFill>
                <a:effectLst/>
                <a:uLnTx/>
                <a:uFillTx/>
                <a:latin typeface="Calibri"/>
                <a:ea typeface="+mj-ea"/>
                <a:cs typeface="+mj-cs"/>
              </a:rPr>
              <a:t>İşyerinde bulunan veya ortaya çıkabilecek tehlikeli kimyasal maddelerle ilgili bu maddelerin tanınması, sağlık ve güvenlik riskleri, meslek hastalıkları, mesleki maruziyet sınır değerleri ve diğer yasal düzenlemeler hakkında bilgileri.</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c) </a:t>
            </a:r>
            <a:r>
              <a:rPr kumimoji="0" lang="tr-TR" sz="1600" b="0" i="0" u="none" strike="noStrike" kern="1200" cap="none" spc="0" normalizeH="0" baseline="0" noProof="0" smtClean="0">
                <a:ln>
                  <a:noFill/>
                </a:ln>
                <a:solidFill>
                  <a:srgbClr val="3B3B3B"/>
                </a:solidFill>
                <a:effectLst/>
                <a:uLnTx/>
                <a:uFillTx/>
                <a:latin typeface="Calibri"/>
                <a:ea typeface="+mj-ea"/>
                <a:cs typeface="+mj-cs"/>
              </a:rPr>
              <a:t>Çalışanların kendilerini ve diğer çalışanları tehlikeye atmamaları için gerekli önlemleri ve yapılması gerekenleri.</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ç) </a:t>
            </a:r>
            <a:r>
              <a:rPr kumimoji="0" lang="tr-TR" sz="1600" b="0" i="0" u="none" strike="noStrike" kern="1200" cap="none" spc="0" normalizeH="0" baseline="0" noProof="0" smtClean="0">
                <a:ln>
                  <a:noFill/>
                </a:ln>
                <a:solidFill>
                  <a:srgbClr val="3B3B3B"/>
                </a:solidFill>
                <a:effectLst/>
                <a:uLnTx/>
                <a:uFillTx/>
                <a:latin typeface="Calibri"/>
                <a:ea typeface="+mj-ea"/>
                <a:cs typeface="+mj-cs"/>
              </a:rPr>
              <a:t>Tehlikeli kimyasal maddeler için tedarikçiden sağlanan Türkçe malzeme güvenlik bilgi formları hakkındaki bilgileri.</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d) </a:t>
            </a:r>
            <a:r>
              <a:rPr kumimoji="0" lang="tr-TR" sz="1600" b="0" i="0" u="none" strike="noStrike" kern="1200" cap="none" spc="0" normalizeH="0" baseline="0" noProof="0" smtClean="0">
                <a:ln>
                  <a:noFill/>
                </a:ln>
                <a:solidFill>
                  <a:srgbClr val="3B3B3B"/>
                </a:solidFill>
                <a:effectLst/>
                <a:uLnTx/>
                <a:uFillTx/>
                <a:latin typeface="Calibri"/>
                <a:ea typeface="+mj-ea"/>
                <a:cs typeface="+mj-cs"/>
              </a:rPr>
              <a:t>Tehlikeli kimyasal madde bulunan bölümler, kaplar, boru tesisatı ve benzeri tesisatla ilgili mevzuata uygun olarak etiketleme/kilitleme ile ilgili bilgileri.</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(2) Tehlikeli kimyasallarla yapılan çalışmalarda çalışanlara veya temsilcilerine verilecek eğitim ve bilgiler, yapılan risk değerlendirmesi sonucu ortaya çıkan riskin derecesi ve özelliğine bağlı olarak, sözlü talimat ve yazılı bilgilerle desteklenmiş eğitim şeklinde olur. Bu bilgiler değişen şartlara göre</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güncellenir.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(3) Kimyasal madde üreticileri veya tedarikçileri, işverenin talep etmesi halinde, risk değerlendirmesi için gerekli olan, 6 ncı maddenin ikinci fıkrasında yer alan hususlar ile ilgili tüm bilgileri vermek zorundadır.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20432196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95536" y="692696"/>
            <a:ext cx="8305800" cy="5000660"/>
          </a:xfrm>
          <a:prstGeom prst="rect">
            <a:avLst/>
          </a:prstGeom>
        </p:spPr>
        <p:txBody>
          <a:bodyPr vert="horz" lIns="0" tIns="45720" rIns="0" bIns="0" anchor="b">
            <a:normAutofit fontScale="900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200" b="1" i="0" u="none" strike="noStrike" kern="1200" cap="none" spc="0" normalizeH="0" baseline="0" noProof="0" dirty="0" smtClean="0">
                <a:ln>
                  <a:noFill/>
                </a:ln>
                <a:solidFill>
                  <a:srgbClr val="3B3B3B"/>
                </a:solidFill>
                <a:effectLst/>
                <a:uLnTx/>
                <a:uFillTx/>
                <a:latin typeface="Calibri"/>
                <a:ea typeface="+mj-ea"/>
                <a:cs typeface="+mj-cs"/>
              </a:rPr>
              <a:t>Kimler risk altındadır?</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r>
            <a:br>
              <a:rPr kumimoji="0" lang="en-US" sz="18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Tehlikeli ilaçlar (örneğin, bazı kanser tedavisi, antiviral, hormon tedavisi ve biyomühendislik ürünü maddeler) hazırlayan veya uygulayan veya bu ilaçların kullanıldığı alanlarda çalışan sağlık çalışanları, işyerinde bu maddelere maruz kalabilir.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Yaklaşık 8 milyon ABD sağlık çalışanı, </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eczane ve hemşirelik personeli, doktorlar, ameliyathane personeli, çevre hizmetleri çalışanları, araştırma laboratuvarlarındaki çalışanlar, veterinerlik hizmetleri çalışanları ve sevkıyat ve teslim alma personeli dahil olmak üzere potansiyel olarak tehlikeli ilaçlara maruz kalmaktadır.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Yayınlanmış araştırmalar, işyerinde tehlikeli ilaçlara maruz kalmanın deri döküntüleri, olumsuz üreme sonuçları (kısırlık, kendiliğinden düşükler ve konjenital malformasyonlar dahil) ve muhtemelen lösemi ve diğer kanserler gibi hem akut hem de kronik sağlık etkilerine neden olabileceğini göstermiştir. Bir işçinin sağlık riski, işçinin bu ilaçlara ne kadar maruz kaldığına ve ilaçların toksisitesine bağlıdır.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5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50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50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7" name="Resim 1" descr="Biyolojik güvenlik kabininde tehlikeli ilaç hazırlama"/>
          <p:cNvPicPr/>
          <p:nvPr/>
        </p:nvPicPr>
        <p:blipFill>
          <a:blip r:embed="rId3">
            <a:extLst>
              <a:ext uri="{28A0092B-C50C-407E-A947-70E740481C1C}">
                <a14:useLocalDpi xmlns:a14="http://schemas.microsoft.com/office/drawing/2010/main" val="0"/>
              </a:ext>
            </a:extLst>
          </a:blip>
          <a:srcRect/>
          <a:stretch>
            <a:fillRect/>
          </a:stretch>
        </p:blipFill>
        <p:spPr bwMode="auto">
          <a:xfrm>
            <a:off x="395536" y="3861048"/>
            <a:ext cx="3421614" cy="2737444"/>
          </a:xfrm>
          <a:prstGeom prst="rect">
            <a:avLst/>
          </a:prstGeom>
          <a:noFill/>
          <a:ln>
            <a:noFill/>
          </a:ln>
        </p:spPr>
      </p:pic>
    </p:spTree>
    <p:extLst>
      <p:ext uri="{BB962C8B-B14F-4D97-AF65-F5344CB8AC3E}">
        <p14:creationId xmlns:p14="http://schemas.microsoft.com/office/powerpoint/2010/main" val="377535248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251520" y="1421260"/>
            <a:ext cx="8892480" cy="5555106"/>
          </a:xfrm>
          <a:prstGeom prst="rect">
            <a:avLst/>
          </a:prstGeom>
        </p:spPr>
        <p:txBody>
          <a:bodyPr vert="horz" lIns="0" tIns="45720" rIns="0" bIns="0" anchor="b">
            <a:normAutofit fontScale="900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D</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ü</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nyanın</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dört</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yanındaki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işçiler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her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yıl</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1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milyardan</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fazla</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işçinin</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kirleticiler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tozlar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buharlar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dumanlar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dahil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olmak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üzere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maddelere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kalmasıyla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neredeyse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tüm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işyeri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sektörlerinde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orantısız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şekilde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kalmaktadır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Her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yıl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işçilerin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yaklaşık</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1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milyonu</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kalma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nedeniyle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hayatını</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kaybediyor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Hayatını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kaybetmeyenler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ölümcül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olmayan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yaralanmalar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sakatlıkla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sonuçlanan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hastalıklar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zayıflatıcı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kronik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hastalıklar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etkileri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karşıya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kalabilirler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Tüm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ölümler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yaralanmalar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hastalıklar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tamamen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önlenebilir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niteliktedir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(ILO)</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Güvenlik</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alanında</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ILO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Sözleşmeleri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Tavsiyeleri</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Kaynak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listesi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 23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Mayıs</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2022</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Genel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Aletleri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1990 (No. 170)</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1990 (No. 177)</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Büyük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Endüstriyel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Kazaların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Önlenmesi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1993 (No. 174)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Büyük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Endüstriyel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Kazaların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Önlenmesi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1993 (No. 181)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Riske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Özgü</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Enstrümanlar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Asbest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1986 (No. 162)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Asbest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1986 (No. 172)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Çalışma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Ortamı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Hava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Kirliliği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Gürültü</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Titreşim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1977 (No. 148)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Çalışma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Ortamı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Hava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Kirliliği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Gürültü</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Titreşim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1977 (No. 156)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Radyasyondan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Korunma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1960 (No. 115)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Benzen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1971 (No. 144)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Mesleki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Kanser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1974 (No. 139)</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Mesleki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Kanser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1974 (No. 147)</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 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eftişi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Tarım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1969 (No. 129)</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Teftişi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Tarım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1969 (No. 133)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96581072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755576" y="620688"/>
            <a:ext cx="9144000" cy="685800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Kimyasallarla</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İlgili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Sektöre</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Özgü</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Enstrümanlar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Madenlerde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1995 (No. 176)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Tarımda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2001 (No. 184)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İnşaatta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1988 (No. 167)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Genel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İş</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Sağlığı</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Güvenliği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Belgeleri</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1981 (No. 155)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Promosyon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Çerçevesi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2006 (No. 187)</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Hizmetleri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Sözleşmesi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1985 (No. 161)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•ILO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Meslek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Hastalıkları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Listesi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Tavsiye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(No. 194</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429364267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107504" y="836712"/>
            <a:ext cx="9144000" cy="8501098"/>
          </a:xfrm>
          <a:prstGeom prst="rect">
            <a:avLst/>
          </a:prstGeom>
        </p:spPr>
        <p:txBody>
          <a:bodyPr vert="horz" lIns="0" tIns="45720" rIns="0" bIns="0" anchor="b">
            <a:normAutofit fontScale="900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İşçilerin tehlikeli bir ilaca maruz kalma olasılığı, her iş ortamına özgü birkaç faktöre bağlıdır. Bu tür faktörler şunları içerir: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(1) ilacın dozaj şekli,</a:t>
            </a:r>
            <a:br>
              <a:rPr kumimoji="0" lang="tr-TR" sz="1800" b="1" i="1"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(2) maruz kalma yolları, </a:t>
            </a:r>
            <a:br>
              <a:rPr kumimoji="0" lang="tr-TR" sz="1800" b="1" i="1"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(3) maruz kalma sıklığı, süresi ve büyüklüğü,</a:t>
            </a:r>
            <a:br>
              <a:rPr kumimoji="0" lang="tr-TR" sz="1800" b="1" i="1"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(4) iş uygulamaları ve </a:t>
            </a:r>
            <a:br>
              <a:rPr kumimoji="0" lang="tr-TR" sz="1800" b="1" i="1"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(5) aşağıdakilerin varlığı veya yokluğu mühendislik kontrolleri, idari kontroller veya kişisel koruyucu ekipman gibi maruz kalma kontrolleri.</a:t>
            </a:r>
            <a:br>
              <a:rPr kumimoji="0" lang="tr-TR" sz="1800" b="1" i="1"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Kanser hastalarında ve bu ilaçlarla tedavi edilen bazı kanser dışı hastalarda antineoplastik ajanlarla (kanser kemoterapi ilaçları, sitotoksik ilaçlar) ilişkili olumsuz sağlık etkileri iyi belgelenmiştir. Antineoplastik ajanların doğası, onları kanserli hücreler kadar sağlıklı hücreler ve dokular için de zararlı kılar. Hayatı tehdit eden bir hastalığı olan kanser hastaları için bu ajanlarla tedavinin kesinlikle büyük faydası vardır. Ancak iş pratiğinin bir parçası olarak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antineoplastik ajanlara </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maruz kalan sağlık çalışanları için maruziyeti mümkün olduğunca ortadan kaldıracak veya azaltacak önlemler alınmalıdır.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Bu ilaçları hazırlayan eczacılar veya hazırlayan ve/veya uygulayan hemşireler </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antineoplastik ajanlara maruz kalma potansiyeli en yüksek iki meslek grubudur. Bunlara ek olarak,</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doktorlar ve ameliyathane personeli </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de hastaların tedavileri sırasında maruz kalabilir.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Sevkiyat ve teslim alma personeli, gözetim çalışanları, çamaşırhane çalışanları ve atık işleyicileri </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gibi hastane personelinin tümü, çalışmaları sırasında bu ilaçlara potansiyel olarak maruz kalabilir.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Veteriner onkolojisinde </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antineoplastik ajanların artan kullanımı, bu çalışanları da bu ilaçlara maruz kalma riski altına sokmaktadır.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en-US" sz="50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50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50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6355315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107504" y="1421260"/>
            <a:ext cx="8782047" cy="5561830"/>
          </a:xfrm>
          <a:prstGeom prst="rect">
            <a:avLst/>
          </a:prstGeom>
        </p:spPr>
        <p:txBody>
          <a:bodyPr vert="horz" lIns="0" tIns="45720" rIns="0" bIns="0" anchor="b">
            <a:normAutofit fontScale="900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Antineoplastik ajanlarla tedaviye bağlı akut veya kısa vadeli etkilere ek olarak, hastalarda tanımlanmış bir dizi uzun vadeli veya kronik etki vardır. Bunlar arasında karaciğer ve böbrek hasarı, kemik iliği hasarı, akciğer ve kalp hasarı, kısırlık (geçici ve kalıcı), hamile kadınlarda üreme ve gelişen fetüs üzerindeki etkiler, işitme bozukluğu ve kanser sayılabilir. </a:t>
            </a: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Uluslararası </a:t>
            </a:r>
            <a:r>
              <a:rPr kumimoji="0" lang="tr-TR" sz="2000" b="1" i="0" u="sng" strike="noStrike" kern="1200" cap="none" spc="0" normalizeH="0" baseline="0" noProof="0" dirty="0" smtClean="0">
                <a:ln>
                  <a:noFill/>
                </a:ln>
                <a:solidFill>
                  <a:srgbClr val="3B3B3B"/>
                </a:solidFill>
                <a:effectLst/>
                <a:uLnTx/>
                <a:uFillTx/>
                <a:latin typeface="Calibri"/>
                <a:ea typeface="+mj-ea"/>
                <a:cs typeface="+mj-cs"/>
              </a:rPr>
              <a:t>Kanser Araştırma Ajansı</a:t>
            </a: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(IARC)</a:t>
            </a: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(WHO, UN bünyesinde çalışma yapan uluslararası bir örgüttür, ana ofisi Fransa’nın Lyon kentindedir) Fransa'da bir dizi antineoplastik ajan ve iki kombinasyon terapisinin, bunlarla tedavi edilen hastalarda kanserle ilişkili olduğunu belirlemiştir. Bunlar hem kanserli hem de kanserli olmayan hastaları içerir. IARC şu anda on bir ajanı ve iki kombine tedaviyi Grup 1 (İnsan kanserojenleri), on ikisini Grup 2A (Muhtemel insan kanserojenleri) ve on birini Grup 2B (Muhtemel insan kanserojenleri) olarak listelemektedir.</a:t>
            </a:r>
            <a:r>
              <a:rPr kumimoji="0" lang="en-US" sz="20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Bir dizi çalışma, antineoplastik ajanlara çevresel ve işçi maruziyetini belgelemiştir. İşçi maruziyetini değerlendirmek için çeşitli biyolojik son noktalar kullanılmıştır. Bunlar, idrar mutajenitesi, kromozomal hasar, kardeş kromatid değişimi, mikronüklei indüksiyonu, DNA hasarı, HPRT mutasyonları ve tiyoeter atılımını içerir.</a:t>
            </a:r>
            <a:r>
              <a:rPr kumimoji="0" lang="en-US" sz="20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Ek olarak, </a:t>
            </a: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sağlık çalışanlarının idrarında bu ilaçları ve/veya metabolitlerini ölçerek </a:t>
            </a: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işçilerin antineoplastik ajanlara maruz kaldığını belgelemek için analitik yöntemler kullanılmıştır.</a:t>
            </a:r>
            <a:r>
              <a:rPr kumimoji="0" lang="en-US" sz="20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Benzer analitik yöntemler şu anda </a:t>
            </a: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işyerindeki çevresel kirlilik düzeyini ölçmek için </a:t>
            </a: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kullanılmaktadır. </a:t>
            </a: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Hava örneklemesi </a:t>
            </a: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ile ilgili çalışmalar sınırlı olmakla birlikte, bu ilaçlar için </a:t>
            </a: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çevresel silme örneklemesi </a:t>
            </a: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ile ilgili yayınlanmış çok sayıda çalışma bulunmaktadır.</a:t>
            </a:r>
            <a:br>
              <a:rPr kumimoji="0" lang="tr-TR"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1" u="none" strike="noStrike" kern="1200" cap="none" spc="0" normalizeH="0" baseline="0" noProof="0" dirty="0" smtClean="0">
                <a:ln>
                  <a:noFill/>
                </a:ln>
                <a:solidFill>
                  <a:srgbClr val="3B3B3B"/>
                </a:solidFill>
                <a:effectLst/>
                <a:uLnTx/>
                <a:uFillTx/>
                <a:latin typeface="Calibri"/>
                <a:ea typeface="+mj-ea"/>
                <a:cs typeface="+mj-cs"/>
              </a:rPr>
              <a:t>Ulusal Mesleki Güvenlik ve Sağlık Enstitüsü (NIOSH) (13.09.2017)</a:t>
            </a:r>
            <a:r>
              <a:rPr kumimoji="0" lang="en-US" sz="5000" b="1" i="1" u="none" strike="noStrike" kern="1200" cap="none" spc="0" normalizeH="0" baseline="0" noProof="0" dirty="0" smtClean="0">
                <a:ln>
                  <a:noFill/>
                </a:ln>
                <a:solidFill>
                  <a:srgbClr val="3B3B3B"/>
                </a:solidFill>
                <a:effectLst/>
                <a:uLnTx/>
                <a:uFillTx/>
                <a:latin typeface="Calibri"/>
                <a:ea typeface="+mj-ea"/>
                <a:cs typeface="+mj-cs"/>
              </a:rPr>
              <a:t/>
            </a:r>
            <a:br>
              <a:rPr kumimoji="0" lang="en-US" sz="5000" b="1" i="1" u="none" strike="noStrike" kern="1200" cap="none" spc="0" normalizeH="0" baseline="0" noProof="0" dirty="0" smtClean="0">
                <a:ln>
                  <a:noFill/>
                </a:ln>
                <a:solidFill>
                  <a:srgbClr val="3B3B3B"/>
                </a:solidFill>
                <a:effectLst/>
                <a:uLnTx/>
                <a:uFillTx/>
                <a:latin typeface="Calibri"/>
                <a:ea typeface="+mj-ea"/>
                <a:cs typeface="+mj-cs"/>
              </a:rPr>
            </a:br>
            <a:endParaRPr kumimoji="0" lang="en-US" sz="5000" b="1" i="1"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14373536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7" name="Title 1"/>
          <p:cNvSpPr txBox="1">
            <a:spLocks/>
          </p:cNvSpPr>
          <p:nvPr/>
        </p:nvSpPr>
        <p:spPr>
          <a:xfrm>
            <a:off x="34706" y="332656"/>
            <a:ext cx="9144000" cy="7993815"/>
          </a:xfrm>
          <a:prstGeom prst="rect">
            <a:avLst/>
          </a:prstGeom>
        </p:spPr>
        <p:txBody>
          <a:bodyPr vert="horz" lIns="0" tIns="45720" rIns="0" bIns="0" anchor="b">
            <a:normAutofit fontScale="825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Direktif 2004/37/EC - işyerinde kanserojenler, mutajenler veya üreme için toksik maddeler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Direktif, çalışanların işyerinde kanserojenlere, mutajenlere veya üreme için toksik maddelere (CMR) maruz kalmayla ilgili sağlık ve güvenlik risklerinden korunmasını ele alır.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Bir dizi yaygın kanserojen için daha katı sınır değerler getiren dört değişiklik (2017/2398/EU sayılı Direktif, 2019/130/EU sayılı Direktif, 2019/983/EU sayılı Direktif ve 2022/431/EU sayılı Direktif) kabul edildi.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2022/431/EU</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sayılı Direktif, üreme için toksik maddeleri de direktif kapsamına alarak, işçilerin işyerinde kanserojen veya mutajenlere maruz kalmayla ilgili risklerden korunmasına ilişkin orijinal başlığı, çalışanların maruz kalmayla ilgili risklerden korunması olarak değiştirerek direktif kapsamına aldı.  Direktifler, AB Üye Devletleri tarafından ulusal yasalara aktarılmalıdır. Üye Devletler 2022 değişikliklerine (2022/431/EU direktifi) 5 Nisan 2024 tarihine kadar uymak zorundadır.</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İşyerindeki kimyasal maddelere bağlı risklerden işçilerin sağlık ve güvenliğinin korunmasına ilişkin 7 Nisan 1998 tarihli Karar (89/391/EEC sayılı Direktifin 16(1) Maddesi anlamında on dördüncü bireysel Direktif)</a:t>
            </a:r>
            <a:r>
              <a:rPr kumimoji="0" lang="tr-TR" sz="1600" b="0" i="0" u="none" strike="noStrike" kern="1200" cap="none" spc="0" normalizeH="0" baseline="0" noProof="0" dirty="0" smtClean="0">
                <a:ln>
                  <a:noFill/>
                </a:ln>
                <a:solidFill>
                  <a:srgbClr val="003399"/>
                </a:solidFill>
                <a:effectLst/>
                <a:uLnTx/>
                <a:uFillTx/>
                <a:latin typeface="Open Sans"/>
                <a:ea typeface="等线"/>
                <a:cs typeface="Times New Roman" pitchFamily="18" charset="0"/>
                <a:hlinkClick r:id="rId4"/>
              </a:rPr>
              <a:t> </a:t>
            </a:r>
            <a:br>
              <a:rPr kumimoji="0" lang="tr-TR" sz="1600" b="0" i="0" u="none" strike="noStrike" kern="1200" cap="none" spc="0" normalizeH="0" baseline="0" noProof="0" dirty="0" smtClean="0">
                <a:ln>
                  <a:noFill/>
                </a:ln>
                <a:solidFill>
                  <a:srgbClr val="003399"/>
                </a:solidFill>
                <a:effectLst/>
                <a:uLnTx/>
                <a:uFillTx/>
                <a:latin typeface="Open Sans"/>
                <a:ea typeface="等线"/>
                <a:cs typeface="Times New Roman" pitchFamily="18" charset="0"/>
                <a:hlinkClick r:id="rId4"/>
              </a:rPr>
            </a:br>
            <a:r>
              <a:rPr kumimoji="0" lang="tr-TR" sz="1600" b="0" i="0" u="none" strike="noStrike" kern="1200" cap="none" spc="0" normalizeH="0" baseline="0" noProof="0" dirty="0" smtClean="0">
                <a:ln>
                  <a:noFill/>
                </a:ln>
                <a:solidFill>
                  <a:srgbClr val="003399"/>
                </a:solidFill>
                <a:effectLst/>
                <a:uLnTx/>
                <a:uFillTx/>
                <a:latin typeface="Open Sans"/>
                <a:ea typeface="等线"/>
                <a:cs typeface="Times New Roman" pitchFamily="18" charset="0"/>
                <a:hlinkClick r:id="rId4"/>
              </a:rPr>
              <a:t/>
            </a:r>
            <a:br>
              <a:rPr kumimoji="0" lang="tr-TR" sz="1600" b="0" i="0" u="none" strike="noStrike" kern="1200" cap="none" spc="0" normalizeH="0" baseline="0" noProof="0" dirty="0" smtClean="0">
                <a:ln>
                  <a:noFill/>
                </a:ln>
                <a:solidFill>
                  <a:srgbClr val="003399"/>
                </a:solidFill>
                <a:effectLst/>
                <a:uLnTx/>
                <a:uFillTx/>
                <a:latin typeface="Open Sans"/>
                <a:ea typeface="等线"/>
                <a:cs typeface="Times New Roman" pitchFamily="18" charset="0"/>
                <a:hlinkClick r:id="rId4"/>
              </a:rPr>
            </a:br>
            <a:r>
              <a:rPr kumimoji="0" lang="tr-TR" sz="1300" b="1" i="0" u="none" strike="noStrike" kern="1200" cap="none" spc="0" normalizeH="0" baseline="0" noProof="0" dirty="0" smtClean="0">
                <a:ln>
                  <a:noFill/>
                </a:ln>
                <a:solidFill>
                  <a:srgbClr val="003399"/>
                </a:solidFill>
                <a:effectLst/>
                <a:uLnTx/>
                <a:uFillTx/>
                <a:latin typeface="Open Sans"/>
                <a:ea typeface="等线"/>
                <a:cs typeface="Times New Roman" pitchFamily="18" charset="0"/>
                <a:hlinkClick r:id="rId4"/>
              </a:rPr>
              <a:t>Kimyasal madde", "tehlikeli kimyasal madde" ( 1272/2008 sayılı Tüzük (EC)</a:t>
            </a:r>
            <a:r>
              <a:rPr kumimoji="0" lang="tr-TR" sz="1300" b="1" i="0" u="none" strike="noStrike" kern="1200" cap="none" spc="0" normalizeH="0" baseline="0" noProof="0" dirty="0" smtClean="0">
                <a:ln>
                  <a:noFill/>
                </a:ln>
                <a:solidFill>
                  <a:srgbClr val="212529"/>
                </a:solidFill>
                <a:effectLst/>
                <a:uLnTx/>
                <a:uFillTx/>
                <a:latin typeface="Open Sans"/>
                <a:ea typeface="等线"/>
                <a:cs typeface="Times New Roman" pitchFamily="18" charset="0"/>
              </a:rPr>
              <a:t> referans alınarak ), ‘’kimyasal maddeleri içeren aktivite", "mesleki maruz kalma sınır değeri", "biyolojik sınır değeri", "sağlık gözetimi" terimlerinin tanımı ", "tehlike" ve "risk".</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Topluluk düzeyinde belirleyici bir mesleki maruz kalma sınır değeri belirlenen herhangi bir kimyasal madde için, Üye Devletler, Topluluk sınır değerini dikkate alarak ulusal bir mesleki maruz kalma sınır değeri belirlemelidir. Aynı doğrultuda, fizibilite faktörleri dikkate alınarak Topluluk düzeyinde bağlayıcı mesleki maruz kalma sınır değerleri ve bağlayıcı biyolojik sınır değerler belirlenebilir. Topluluk düzeyinde bağlayıcı bir mesleki maruz kalma veya biyolojik sınır değeri belirlenen herhangi bir kimyasal madde için, Üye Devletler, Topluluk sınır değerini aşmayan ilgili bir ulusal bağlayıcı mesleki maruz kalma veya biyolojik sınır değeri belirlemelidir.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İşveren, işyerinde herhangi bir tehlikeli kimyasal maddenin bulunup bulunmadığını belirlemeli ve bunların varlığından kaynaklanan güvenlik ve sağlık riskini değerlendirmelidir. </a:t>
            </a:r>
            <a:r>
              <a:rPr kumimoji="0" lang="tr-TR" sz="1600" b="1" i="0" u="sng" strike="noStrike" kern="1200" cap="none" spc="0" normalizeH="0" baseline="0" noProof="0" dirty="0" smtClean="0">
                <a:ln>
                  <a:noFill/>
                </a:ln>
                <a:solidFill>
                  <a:srgbClr val="3B3B3B"/>
                </a:solidFill>
                <a:effectLst/>
                <a:uLnTx/>
                <a:uFillTx/>
                <a:latin typeface="Calibri"/>
                <a:ea typeface="+mj-ea"/>
                <a:cs typeface="+mj-cs"/>
                <a:hlinkClick r:id="rId5"/>
              </a:rPr>
              <a:t>İşveren , 89/391/EEC</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sayılı Direktifin 9. Maddesi uyarınca bir risk değerlendirmesine sahip olmalıdır . Bu değerlendirme, özellikle önemli değişiklikler olduysa veya sağlık sürveyansının sonuçları gerekli olduğunu gösteriyorsa, güncel tutulmalıdır.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Birkaç tehlikeli kimyasal maddeye maruz kalmayı içeren faaliyetler söz konusu olduğunda, riskler, bu tür tüm kimyasal maddelerin bir arada sunduğu risk temelinde değerlendirilmelidir.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İşveren, </a:t>
            </a:r>
            <a:r>
              <a:rPr kumimoji="0" lang="tr-TR" sz="1600" b="1" i="0" u="sng" strike="noStrike" kern="1200" cap="none" spc="0" normalizeH="0" baseline="0" noProof="0" dirty="0" smtClean="0">
                <a:ln>
                  <a:noFill/>
                </a:ln>
                <a:solidFill>
                  <a:srgbClr val="3B3B3B"/>
                </a:solidFill>
                <a:effectLst/>
                <a:uLnTx/>
                <a:uFillTx/>
                <a:latin typeface="Calibri"/>
                <a:ea typeface="+mj-ea"/>
                <a:cs typeface="+mj-cs"/>
                <a:hlinkClick r:id="rId5"/>
              </a:rPr>
              <a:t>89/391/EEC sayılı Direktifin</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6. Maddesinde belirtilen gerekli önleyici tedbirleri almalı ve önleme tedbirleri hiyerarşisine göre riskler ortadan kaldırılmalı veya en aza indirilmelidir.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ysClr val="windowText" lastClr="000000"/>
                </a:solidFill>
                <a:effectLst/>
                <a:uLnTx/>
                <a:uFillTx/>
                <a:latin typeface="Arial" pitchFamily="34" charset="0"/>
                <a:ea typeface="+mj-ea"/>
                <a:cs typeface="Arial" pitchFamily="34" charset="0"/>
              </a:rPr>
              <a:t/>
            </a:r>
            <a:br>
              <a:rPr kumimoji="0" lang="tr-TR" sz="1300" b="1" i="0" u="none" strike="noStrike" kern="1200" cap="none" spc="0" normalizeH="0" baseline="0" noProof="0" dirty="0" smtClean="0">
                <a:ln>
                  <a:noFill/>
                </a:ln>
                <a:solidFill>
                  <a:sysClr val="windowText" lastClr="000000"/>
                </a:solidFill>
                <a:effectLst/>
                <a:uLnTx/>
                <a:uFillTx/>
                <a:latin typeface="Arial" pitchFamily="34" charset="0"/>
                <a:ea typeface="+mj-ea"/>
                <a:cs typeface="Arial" pitchFamily="34" charset="0"/>
              </a:rPr>
            </a:b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en-US" sz="13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t>
            </a:r>
            <a:endParaRPr kumimoji="0" lang="en-US" sz="13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84238796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5" name="Başlık 1"/>
          <p:cNvSpPr txBox="1">
            <a:spLocks/>
          </p:cNvSpPr>
          <p:nvPr/>
        </p:nvSpPr>
        <p:spPr>
          <a:xfrm>
            <a:off x="921575" y="1196752"/>
            <a:ext cx="7970905" cy="496855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K.K.T.C  İŞ SAĞLIĞI VE GÜVENLİĞİ YASASI, 35/2008 SAYILI İŞ YASASI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“İş Kazası”,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bir işyerinde veya iş gereği olarak işyeri dışında veya işyerine gidiş gelişlerde meydana gelen ve bağımsız olarak veya bir işverene bağlı olarak çalışan şahısları hemen veya sonradan bedence veya ruhça arızaya uğratan beklenmedik, planlanmamış ve istenmeyen bir olayı anlatır.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“İş Sağlığı ve Güvenliği”,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Çalışanları mesleki risklerden korumak veya bu riskleri en aza indirmek amacıyla işyerinde veya işte yürütülen faaliyetlerin tüm aşamalarında planlanan ve uygulanan, çalışanların çalışma kapasiteleri, yaşamları ve sağlıklarını korumak amacıyla alınmış tüm koruyucu önlemleri anlatır.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“Kişisel Koruyucu Donanım”,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çalışan tarafından giyilen veya tutulan, böylece çalışanı işte oluşabilecek bir veya birden fazla sağlık ve güvenlik tehlikesine karşı koruyan tüm araç, gereçleri ve bu amaca uygun olarak tasarımı yapılmış tüm aksesuarları anlatır.</a:t>
            </a: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195184181"/>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107504" y="332656"/>
            <a:ext cx="9144000" cy="842968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İşveren, işçi sağlığı açısından risk oluşturabilecek kimyasal maddeleri mesleki maruziyet sınır değerleri ile ilgili olarak düzenli olarak ölçmek ve aşıldığı takdirde durumu düzeltmek için derhal önlem almak zorundadır.</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İşveren, yangın güvenliği için uygun teknik ve/veya organizasyonel önlemleri almalıdır.</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İş ekipmanı ve koruyucu sistemler, ilgili Topluluk hükümlerine, özellikle de </a:t>
            </a:r>
            <a:r>
              <a:rPr kumimoji="0" lang="tr-TR" sz="1400" b="1" i="0" u="sng" strike="noStrike" kern="1200" cap="none" spc="0" normalizeH="0" baseline="0" noProof="0" dirty="0" smtClean="0">
                <a:ln>
                  <a:noFill/>
                </a:ln>
                <a:solidFill>
                  <a:srgbClr val="3B3B3B"/>
                </a:solidFill>
                <a:effectLst/>
                <a:uLnTx/>
                <a:uFillTx/>
                <a:latin typeface="Calibri"/>
                <a:ea typeface="+mj-ea"/>
                <a:cs typeface="+mj-cs"/>
                <a:hlinkClick r:id="rId4"/>
              </a:rPr>
              <a:t>2014/34/EU Direktifine</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uygun olmalıdır .</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İşveren, işyerinde tehlikeli kimyasal maddelerin varlığına ilişkin bir kaza, olay veya acil durum durumunda uygulanabilecek prosedürler (eylem planları) oluşturmalıdır.</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sng" strike="noStrike" kern="1200" cap="none" spc="0" normalizeH="0" baseline="0" noProof="0" dirty="0" smtClean="0">
                <a:ln>
                  <a:noFill/>
                </a:ln>
                <a:solidFill>
                  <a:srgbClr val="3B3B3B"/>
                </a:solidFill>
                <a:effectLst/>
                <a:uLnTx/>
                <a:uFillTx/>
                <a:latin typeface="Calibri"/>
                <a:ea typeface="+mj-ea"/>
                <a:cs typeface="+mj-cs"/>
                <a:hlinkClick r:id="rId5"/>
              </a:rPr>
              <a:t>Kimyasal Maddelere İlişkin Direktif 98/24/EC'yi (2010) uygulayan ulusal önlemlerin işyerinde pratik uygulamasının etkisini analiz etmek ve değerlendirmek için sözleşme</a:t>
            </a:r>
            <a:r>
              <a:rPr kumimoji="0" lang="tr-TR" sz="1600" b="0" i="0" u="sng"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sng"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sng" strike="noStrike" kern="1200" cap="none" spc="0" normalizeH="0" baseline="0" noProof="0" dirty="0" smtClean="0">
                <a:ln>
                  <a:noFill/>
                </a:ln>
                <a:solidFill>
                  <a:srgbClr val="3B3B3B"/>
                </a:solidFill>
                <a:effectLst/>
                <a:uLnTx/>
                <a:uFillTx/>
                <a:latin typeface="Calibri"/>
                <a:ea typeface="+mj-ea"/>
                <a:cs typeface="+mj-cs"/>
                <a:hlinkClick r:id="rId6"/>
              </a:rPr>
              <a:t>Ulusal Çalışma Müfettişleri için Kimyasalların Kaydı, Değerlendirilmesi, İzni ve Kısıtlanması Yönetmeliği (REACH) (Yönetmelik (EC) No. 1907/2006), Kimyasal Ajanlar Direktifi (CAD) ve Kanserojenler ve Mutajenler Direktifinin (CMD) etkileşimi hakkında rehberlik )</a:t>
            </a:r>
            <a:r>
              <a:rPr kumimoji="0" lang="tr-TR" sz="1600" b="0" i="0" u="sng"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sng"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sng" strike="noStrike" kern="1200" cap="none" spc="0" normalizeH="0" baseline="0" noProof="0" dirty="0" smtClean="0">
                <a:ln>
                  <a:noFill/>
                </a:ln>
                <a:solidFill>
                  <a:srgbClr val="3B3B3B"/>
                </a:solidFill>
                <a:effectLst/>
                <a:uLnTx/>
                <a:uFillTx/>
                <a:latin typeface="Calibri"/>
                <a:ea typeface="+mj-ea"/>
                <a:cs typeface="+mj-cs"/>
                <a:hlinkClick r:id="rId7"/>
              </a:rPr>
              <a:t>AB Üye Devletlerinde AB Mesleki Güvenlik ve Sağlık (İSG) Direktiflerinin Pratik Uygulamasının Değerlendirilmesi - İşçilerin işyerindeki kimyasal maddelerle ilgili risklerden korunmasına ilişkin Direktif (2017)</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1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1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1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en-US"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74123245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323528" y="1124744"/>
            <a:ext cx="8305800" cy="517318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800" b="1" i="0" u="none" strike="noStrike" kern="1200" cap="none" spc="0" normalizeH="0" baseline="0" noProof="0" dirty="0" smtClean="0">
                <a:ln>
                  <a:noFill/>
                </a:ln>
                <a:solidFill>
                  <a:srgbClr val="FF0000"/>
                </a:solidFill>
                <a:effectLst/>
                <a:uLnTx/>
                <a:uFillTx/>
                <a:latin typeface="Calibri"/>
                <a:ea typeface="+mj-ea"/>
                <a:cs typeface="+mj-cs"/>
              </a:rPr>
              <a:t>Yeni tehlike sınıfları 2023</a:t>
            </a: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Avrupa Komisyonu, madde ve karışımların sınıflandırılması, etiketlenmesi ve paketlenmesi için yeni tehlike sınıfları ve kriterleri belirleyen CLP Yönetmeliğini tadil eden bir Yetkilendirilmiş Yönetmelik yayınlamıştır.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REACH kapsamında AB pazarına sunulan tüm kimyasal maddeler ve karışımlar için geçerlidir. Aynı zamanda, AB'de uyumlaştırılmış sınıflandırma için normalde öncelik verilen biyosidal ürünler ve bitki koruma ürünlerindeki aktif maddeler için de geçerlidir.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Bu AB mevzuatı, maddeleri Avrupa Birliği pazarına arz eden üreticiler, ithalatçılar, alt kullanıcılar ve distribütörler için bağlayıcıdır. Üye Devletler ayrıca uyumlaştırılmış sınıflandırma ve etiketleme için önerilerde bulunurken yeni tehlike sınıflarına ve kriterlerine atıfta bulunacaktır.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Yeni tehlike sınıfları şunlardır:</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•Kategori 1 ve Kategori 2'de ED HH (İnsan sağlığı için endokrin bozulma)</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•Kategori 1 ve Kategori 2'de ED ENV (Çevre için endokrin bozulma)</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•PBT (kalıcı, biyobirikimli, toksik), vPvB (çok kalıcı, çok biyobirikimli)</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•PMT (kalıcı, hareketli, toksik), vPvM (çok kalıcı, çok hareketli)</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Yeni AB tehlike beyanları:</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8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96497797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graphicFrame>
        <p:nvGraphicFramePr>
          <p:cNvPr id="5" name="Tablo 2"/>
          <p:cNvGraphicFramePr>
            <a:graphicFrameLocks noGrp="1"/>
          </p:cNvGraphicFramePr>
          <p:nvPr>
            <p:extLst>
              <p:ext uri="{D42A27DB-BD31-4B8C-83A1-F6EECF244321}">
                <p14:modId xmlns:p14="http://schemas.microsoft.com/office/powerpoint/2010/main" val="1547377519"/>
              </p:ext>
            </p:extLst>
          </p:nvPr>
        </p:nvGraphicFramePr>
        <p:xfrm>
          <a:off x="0" y="27856"/>
          <a:ext cx="9144000" cy="6830145"/>
        </p:xfrm>
        <a:graphic>
          <a:graphicData uri="http://schemas.openxmlformats.org/drawingml/2006/table">
            <a:tbl>
              <a:tblPr firstRow="1" firstCol="1" bandRow="1"/>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842860">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2400" kern="100" dirty="0">
                          <a:effectLst/>
                        </a:rPr>
                        <a:t>Tehlike sınıfı ve kategori kodu</a:t>
                      </a:r>
                      <a:endParaRPr lang="tr-TR" sz="2400" kern="100" dirty="0">
                        <a:effectLst/>
                        <a:latin typeface="Calibri"/>
                        <a:ea typeface="DengXian"/>
                        <a:cs typeface="Times New Roman"/>
                      </a:endParaRPr>
                    </a:p>
                  </a:txBody>
                  <a:tcPr marL="24038" marR="24038" marT="12019" marB="120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2400" kern="100" dirty="0">
                          <a:effectLst/>
                        </a:rPr>
                        <a:t>Tehlike bildirimi kodu</a:t>
                      </a:r>
                      <a:endParaRPr lang="tr-TR" sz="2400" kern="100" dirty="0">
                        <a:effectLst/>
                        <a:latin typeface="Calibri"/>
                        <a:ea typeface="DengXian"/>
                        <a:cs typeface="Times New Roman"/>
                      </a:endParaRPr>
                    </a:p>
                  </a:txBody>
                  <a:tcPr marL="24038" marR="24038" marT="12019" marB="120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2400" kern="100">
                          <a:effectLst/>
                        </a:rPr>
                        <a:t>tehlike ifadesi</a:t>
                      </a:r>
                      <a:endParaRPr lang="tr-TR" sz="2400" kern="100">
                        <a:effectLst/>
                        <a:latin typeface="Calibri"/>
                        <a:ea typeface="DengXian"/>
                        <a:cs typeface="Times New Roman"/>
                      </a:endParaRPr>
                    </a:p>
                  </a:txBody>
                  <a:tcPr marL="24038" marR="24038" marT="12019" marB="12019"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EA0B0"/>
                    </a:solidFill>
                  </a:tcPr>
                </a:tc>
                <a:extLst>
                  <a:ext uri="{0D108BD9-81ED-4DB2-BD59-A6C34878D82A}">
                    <a16:rowId xmlns:a16="http://schemas.microsoft.com/office/drawing/2014/main" val="10000"/>
                  </a:ext>
                </a:extLst>
              </a:tr>
              <a:tr h="651428">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dirty="0">
                          <a:effectLst/>
                        </a:rPr>
                        <a:t>ED HH 1</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EUH380</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a:effectLst/>
                        </a:rPr>
                        <a:t>İnsanlarda endokrin bozulmaya neden olabilir</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extLst>
                  <a:ext uri="{0D108BD9-81ED-4DB2-BD59-A6C34878D82A}">
                    <a16:rowId xmlns:a16="http://schemas.microsoft.com/office/drawing/2014/main" val="10001"/>
                  </a:ext>
                </a:extLst>
              </a:tr>
              <a:tr h="805622">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dirty="0">
                          <a:effectLst/>
                        </a:rPr>
                        <a:t>ED HH 2</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EUH381</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İnsanlarda endokrin bozulmasına neden olduğundan şüpheleniliyor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extLst>
                  <a:ext uri="{0D108BD9-81ED-4DB2-BD59-A6C34878D82A}">
                    <a16:rowId xmlns:a16="http://schemas.microsoft.com/office/drawing/2014/main" val="10002"/>
                  </a:ext>
                </a:extLst>
              </a:tr>
              <a:tr h="502121">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a:effectLst/>
                        </a:rPr>
                        <a:t>ED ÇEV 1</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EUH430</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Çevrede endokrin bozulmaya neden olabilir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extLst>
                  <a:ext uri="{0D108BD9-81ED-4DB2-BD59-A6C34878D82A}">
                    <a16:rowId xmlns:a16="http://schemas.microsoft.com/office/drawing/2014/main" val="10003"/>
                  </a:ext>
                </a:extLst>
              </a:tr>
              <a:tr h="651428">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dirty="0">
                          <a:effectLst/>
                        </a:rPr>
                        <a:t>ED ÇEVRE 2</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EUH431</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Çevrede endokrin bozulmaya neden olduğundan şüpheleniliyor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extLst>
                  <a:ext uri="{0D108BD9-81ED-4DB2-BD59-A6C34878D82A}">
                    <a16:rowId xmlns:a16="http://schemas.microsoft.com/office/drawing/2014/main" val="10004"/>
                  </a:ext>
                </a:extLst>
              </a:tr>
              <a:tr h="805622">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a:effectLst/>
                        </a:rPr>
                        <a:t>PBT</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a:effectLst/>
                        </a:rPr>
                        <a:t>EUH440</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İnsanlarda dahil olmak üzere çevrede ve canlı organizmalarda birikir.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extLst>
                  <a:ext uri="{0D108BD9-81ED-4DB2-BD59-A6C34878D82A}">
                    <a16:rowId xmlns:a16="http://schemas.microsoft.com/office/drawing/2014/main" val="10005"/>
                  </a:ext>
                </a:extLst>
              </a:tr>
              <a:tr h="959820">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dirty="0">
                          <a:effectLst/>
                        </a:rPr>
                        <a:t>vPvB</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a:effectLst/>
                        </a:rPr>
                        <a:t>EUH441</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İnsanlar da dahil olmak üzere çevrede ve canlı organizmalarda güçlü bir şekilde birikir.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extLst>
                  <a:ext uri="{0D108BD9-81ED-4DB2-BD59-A6C34878D82A}">
                    <a16:rowId xmlns:a16="http://schemas.microsoft.com/office/drawing/2014/main" val="10006"/>
                  </a:ext>
                </a:extLst>
              </a:tr>
              <a:tr h="805622">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a:effectLst/>
                        </a:rPr>
                        <a:t>PMT</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a:effectLst/>
                        </a:rPr>
                        <a:t>EUH450</a:t>
                      </a:r>
                      <a:endParaRPr lang="tr-TR" sz="1400" kern="10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Su kaynaklarının uzun süreli ve yaygın kirlenmesine neden olabilir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40000"/>
                      </a:srgbClr>
                    </a:solidFill>
                  </a:tcPr>
                </a:tc>
                <a:extLst>
                  <a:ext uri="{0D108BD9-81ED-4DB2-BD59-A6C34878D82A}">
                    <a16:rowId xmlns:a16="http://schemas.microsoft.com/office/drawing/2014/main" val="10007"/>
                  </a:ext>
                </a:extLst>
              </a:tr>
              <a:tr h="805622">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pPr>
                        <a:lnSpc>
                          <a:spcPct val="107000"/>
                        </a:lnSpc>
                        <a:spcBef>
                          <a:spcPts val="1125"/>
                        </a:spcBef>
                        <a:spcAft>
                          <a:spcPts val="800"/>
                        </a:spcAft>
                      </a:pPr>
                      <a:r>
                        <a:rPr lang="tr-TR" sz="1400" kern="100" dirty="0">
                          <a:effectLst/>
                        </a:rPr>
                        <a:t>vPvM</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EUH451</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pPr>
                        <a:lnSpc>
                          <a:spcPct val="107000"/>
                        </a:lnSpc>
                        <a:spcBef>
                          <a:spcPts val="1125"/>
                        </a:spcBef>
                        <a:spcAft>
                          <a:spcPts val="800"/>
                        </a:spcAft>
                      </a:pPr>
                      <a:r>
                        <a:rPr lang="tr-TR" sz="1400" kern="100" dirty="0">
                          <a:effectLst/>
                        </a:rPr>
                        <a:t>Su kaynaklarının çok uzun süreli ve yaygın kirlenmesine neden olabilir</a:t>
                      </a:r>
                      <a:endParaRPr lang="tr-TR" sz="1400" kern="100" dirty="0">
                        <a:effectLst/>
                        <a:latin typeface="Calibri"/>
                        <a:ea typeface="DengXian"/>
                        <a:cs typeface="Times New Roman"/>
                      </a:endParaRPr>
                    </a:p>
                  </a:txBody>
                  <a:tcPr marL="24038" marR="24038" marT="12019" marB="12019">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EA0B0">
                        <a:tint val="20000"/>
                      </a:srgb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8466338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179512" y="836712"/>
            <a:ext cx="8889551" cy="5760640"/>
          </a:xfrm>
          <a:prstGeom prst="rect">
            <a:avLst/>
          </a:prstGeom>
        </p:spPr>
        <p:txBody>
          <a:bodyPr vert="horz" lIns="0" tIns="45720" rIns="0" bIns="0" anchor="b">
            <a:normAutofit fontScale="750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Uluslararası Kimyasal Güvenlik Kartları-ICSS</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Uluslararası Kimyasal Güvenlik Kartları (ICSC'ler), kimyasallar hakkında temel güvenlik ve sağlık bilgilerini açık ve öz bir şekilde sağlamayı amaçlayan veri sayfalarıdır.</a:t>
            </a:r>
            <a:br>
              <a:rPr kumimoji="0" lang="tr-TR"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Kartların birincil amacı, işyerinde kimyasalların güvenli kullanımını teşvik etmektir. Ana hedef kullanıcılar, çalışanlar ve iş sağlığı ve güvenliğinden sorumlu kişilerdir. ICSCs projesi, Uluslararası Çalışma Örgütü (ILO) ile Dünya Sağlık Örgütü (WHO) arasında Avrupa Komisyonu'nun işbirliğiyle yürütülen ortak bir girişimdir.</a:t>
            </a:r>
            <a:br>
              <a:rPr kumimoji="0" lang="tr-TR"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ICSC'lerde sağlanan bilgiler</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1. Kimyasalın kimliği</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2. Yangın ve patlama tehlikeleri</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3. Yangınla mücadele</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4. Akut sağlık tehlikeleri ve önleme</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5. Önleyici tedbirler</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6. İlk yardım</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7. Döküntülerin bertaraf edilmesi, depolanması ve paketlenmesi</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8. Sınıflandırma ve etiketleme</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9. Fiziksel ve kimyasal özellikler ve tehlikeler</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10. Kısa vadeli ve uzun vadeli sağlık etkileri</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11. Düzenleyici bilgiler ve mesleki maruz kalma limitleri</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12. Çevresel veriler.</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endParaRPr kumimoji="0" lang="tr-TR" sz="2000" b="1"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9221126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4"/>
          <a:srcRect/>
          <a:stretch>
            <a:fillRect/>
          </a:stretch>
        </p:blipFill>
        <p:spPr bwMode="auto">
          <a:xfrm>
            <a:off x="6804248" y="1052736"/>
            <a:ext cx="2085303" cy="368524"/>
          </a:xfrm>
          <a:prstGeom prst="rect">
            <a:avLst/>
          </a:prstGeom>
          <a:noFill/>
        </p:spPr>
      </p:pic>
      <p:graphicFrame>
        <p:nvGraphicFramePr>
          <p:cNvPr id="6" name="Nesne 2"/>
          <p:cNvGraphicFramePr>
            <a:graphicFrameLocks noChangeAspect="1"/>
          </p:cNvGraphicFramePr>
          <p:nvPr>
            <p:extLst>
              <p:ext uri="{D42A27DB-BD31-4B8C-83A1-F6EECF244321}">
                <p14:modId xmlns:p14="http://schemas.microsoft.com/office/powerpoint/2010/main" val="1852282986"/>
              </p:ext>
            </p:extLst>
          </p:nvPr>
        </p:nvGraphicFramePr>
        <p:xfrm>
          <a:off x="0" y="-24376"/>
          <a:ext cx="9144000" cy="6882376"/>
        </p:xfrm>
        <a:graphic>
          <a:graphicData uri="http://schemas.openxmlformats.org/presentationml/2006/ole">
            <mc:AlternateContent xmlns:mc="http://schemas.openxmlformats.org/markup-compatibility/2006">
              <mc:Choice xmlns:v="urn:schemas-microsoft-com:vml" Requires="v">
                <p:oleObj spid="_x0000_s2054" name="Acrobat Document" r:id="rId5" imgW="7563600" imgH="10672200" progId="AcroExch.Document.11">
                  <p:embed/>
                </p:oleObj>
              </mc:Choice>
              <mc:Fallback>
                <p:oleObj name="Acrobat Document" r:id="rId5" imgW="7563600" imgH="10672200" progId="AcroExch.Document.11">
                  <p:embed/>
                  <p:pic>
                    <p:nvPicPr>
                      <p:cNvPr id="3" name="Nesn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4376"/>
                        <a:ext cx="9144000" cy="68823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9653795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6"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18" y="188640"/>
            <a:ext cx="9228518" cy="6785992"/>
          </a:xfrm>
          <a:prstGeom prst="rect">
            <a:avLst/>
          </a:prstGeom>
        </p:spPr>
      </p:pic>
    </p:spTree>
    <p:extLst>
      <p:ext uri="{BB962C8B-B14F-4D97-AF65-F5344CB8AC3E}">
        <p14:creationId xmlns:p14="http://schemas.microsoft.com/office/powerpoint/2010/main" val="93633229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179512" y="548680"/>
            <a:ext cx="8295456" cy="367240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Kontrol Hiyerarşisi</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İşyerinde maruz kalınan tehlikeleri kontrol etmek, çalışanları korumak için hayati önem taşır. Kontrol hiyerarşisi, hangi eylemlerin riskleri en iyi şekilde kontrol edeceğini belirlemenin bir yoludur. Kontrol hiyerarşisi, tehlikeleri azaltmak veya ortadan kaldırmak için beş eylem düzeyine sahiptir. Genel etkinliğe dayalı olarak tercih edilen eylem sırası şöyledir: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1.Eliminasyon</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2.ikame</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3.Mühendislik kontrolleri</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4.İdari kontroller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5.Kişisel Koruyucu Donanım (PPE)</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Bu hiyerarşinin kullanılması, çalışan maruziyetlerini azaltabilir ve hastalık veya yaralanma riskini azaltabilir.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7" name="Resim 2" descr="Kontrol Hiyerarşisi En büyükten en küçüğe doğru sayfanın genel etkililik listesini temsil eden ters çevrilmiş piramit grafiği.">
            <a:hlinkClick r:id="rId4" tgtFrame="_blank"/>
          </p:cNvPr>
          <p:cNvPicPr/>
          <p:nvPr/>
        </p:nvPicPr>
        <p:blipFill>
          <a:blip r:embed="rId5">
            <a:extLst>
              <a:ext uri="{28A0092B-C50C-407E-A947-70E740481C1C}">
                <a14:useLocalDpi xmlns:a14="http://schemas.microsoft.com/office/drawing/2010/main" val="0"/>
              </a:ext>
            </a:extLst>
          </a:blip>
          <a:srcRect/>
          <a:stretch>
            <a:fillRect/>
          </a:stretch>
        </p:blipFill>
        <p:spPr bwMode="auto">
          <a:xfrm>
            <a:off x="12722" y="4005064"/>
            <a:ext cx="9131277" cy="2852936"/>
          </a:xfrm>
          <a:prstGeom prst="rect">
            <a:avLst/>
          </a:prstGeom>
          <a:noFill/>
          <a:ln>
            <a:noFill/>
          </a:ln>
        </p:spPr>
      </p:pic>
    </p:spTree>
    <p:extLst>
      <p:ext uri="{BB962C8B-B14F-4D97-AF65-F5344CB8AC3E}">
        <p14:creationId xmlns:p14="http://schemas.microsoft.com/office/powerpoint/2010/main" val="183151303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107504" y="836712"/>
            <a:ext cx="8928992" cy="6408712"/>
          </a:xfrm>
          <a:prstGeom prst="rect">
            <a:avLst/>
          </a:prstGeom>
        </p:spPr>
        <p:txBody>
          <a:bodyPr vert="horz" lIns="0" tIns="45720" rIns="0" bIns="0" anchor="b">
            <a:normAutofit fontScale="825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1"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Eliminasyon</a:t>
            </a: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2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Yok etme, tehlikeyi kaynağında ortadan kaldırır. Bu, toksik bir kimyasal, ağır nesne veya keskin bir alet kullanmayı bırakmak için çalışma sürecini değiştirmeyi içerebilir. Herhangi bir maruziyet oluşmayacağı için işçileri korumak için tercih edilen çözümdür.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ikame</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İkame, tehlikenin kaynağına daha güvenli bir alternatif kullanmaktır. Bir örnek, solvent bazlı mürekkeplerin yerine bitki bazlı baskı mürekkeplerinin kullanılmasıdır.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Bir ikameyi düşünürken, ikamenin potansiyel yeni risklerini orijinal risklerle karşılaştırmak önemlidir. Bu gözden geçirme, ikamenin iş yerindeki diğer temsilcilerle nasıl birleşeceğini dikkate almalıdır. Etkili ikameler, potansiyel zararlı etkileri azaltır ve yeni riskler yaratmaz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Eleme ve ikame,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mevcut bir sürece uyarlanması en zor eylemler olabilir. Bu yöntemler en iyi şekilde bir çalışma sürecinin, yerin veya aracın tasarım veya geliştirme aşamasında kullanılır. Geliştirme aşamasında, eleme ve ikame en basit ve en ucuz seçenek olabilir. Eleme ve ikameyi kullanmak için bir başka iyi fırsat, yeni ekipman veya prosedürler seçerkendir. Tasarım Yoluyla Önleme, iş ekipmanı, araçları, operasyonları ve alanları tasarlarken önlemeyi proaktif olarak dahil etmeye yönelik bir yaklaşımdır.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Mühendislik kontrolleri,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tehlikelerin işçilerle temas etmesini azaltır veya önler. Mühendislik kontrolleri, ekipman veya çalışma alanında değişiklik yapmayı, koruyucu bariyerler kullanmayı, havalandırmayı ve daha fazlasını içerebilir. NIOSH  Mühendislik Kontrolleri Veri Tabanı, yayınlanmış mühendislik kontrol araştırması bulgularının örneklerini içerir.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En etkili mühendislik kontrolleri:</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•orijinal ekipman tasarımının bir parçasıdır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•işçi ile temas etmeden önce tehlikeyi kaynağında ortadan kaldırın veya engelleyin</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•kullanıcıların kontrolü değiştirmesini veya kontrole müdahale etmesini önleme</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•kontrollerin çalışması için minimum kullanıcı girişi gerekir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•iş sürecine müdahale etmeden veya iş sürecini zorlaştırmadan doğru şekilde çalışmak</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Mühendislik kontrolleri, idari kontrollerden veya KKD'den daha önceden maliyetli olabilir. Ancak, özellikle birden fazla çalışanı korurken, uzun vadeli işletme maliyetleri daha düşük olma eğilimindedir. Ek olarak mühendislik kontrolleri, iş sürecinin veya tesis operasyonunun diğer alanlarında tasarruf sağlayabilir.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87863119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132734" y="908720"/>
            <a:ext cx="8763000" cy="6741368"/>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smtClean="0">
                <a:ln>
                  <a:noFill/>
                </a:ln>
                <a:solidFill>
                  <a:srgbClr val="3B3B3B"/>
                </a:solidFill>
                <a:effectLst/>
                <a:uLnTx/>
                <a:uFillTx/>
                <a:latin typeface="Calibri"/>
                <a:ea typeface="+mj-ea"/>
                <a:cs typeface="+mj-cs"/>
              </a:rPr>
              <a:t>İdari Kontroller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İdari kontroller, tehlikelere maruz kalma süresini, sıklığını veya yoğunluğunu azaltan iş uygulamaları oluşturur. Bu şunları içerebilir:</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•iş süreci eğitimi</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•İş rotasyonu</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•yeterli dinlenme molalarının sağlanması</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•tehlikeli alanlara veya makinelere erişimi sınırlamak</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•hat hızlarının ayarlanması</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2000" b="1" i="0" u="none" strike="noStrike" kern="1200" cap="none" spc="0" normalizeH="0" baseline="0" noProof="0" smtClean="0">
                <a:ln>
                  <a:noFill/>
                </a:ln>
                <a:solidFill>
                  <a:srgbClr val="3B3B3B"/>
                </a:solidFill>
                <a:effectLst/>
                <a:uLnTx/>
                <a:uFillTx/>
                <a:latin typeface="Calibri"/>
                <a:ea typeface="+mj-ea"/>
                <a:cs typeface="+mj-cs"/>
              </a:rPr>
              <a:t>KKD</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Genel olarak "KKD" olarak adlandırılan kişisel koruyucu ekipman, ciddi iş yeri yaralanmalarına ve hastalıklarına neden olan tehlikelere maruz kalmayı en aza indirmek için giyilen ekipmandır . Bu yaralanmalar ve hastalıklar, kimyasal, radyolojik, fiziksel, elektriksel, mekanik veya diğer işyeri tehlikeleriyle temastan kaynaklanabilir. Kişisel koruyucu ekipman, eldivenler, koruyucu gözlükler ve ayakkabılar, kulak tıkaçları veya manşonlar, baretler, solunum cihazları veya tulumlar, yelekler ve tam vücut giysileri gibi öğeleri içerebilir. Çalışanlar KKD kullandığında, işverenler bir KKD programı uygulamalıdır. KKD programının öğeleri, çalışma sürecine ve tanımlanan KKD'ye bağlı olsa da, program aşağıdakileri ele almalıdır:</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•işyeri tehlike değerlendirmesi</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•KKD seçimi ve kullanımı</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•hasarlı veya yıpranmış KKD'nin incelenmesi ve değiştirilmesi</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•çalışan eğitimi</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•sürekli etkinlik için program izleme</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İşverenler, diğer etkili kontrol seçenekleri mevcut olduğunda tehlikeleri kontrol etmek için tek başına KKD'ye güvenmemelidir. KKD etkili olabilir, ancak yalnızca çalışanlar onu doğru ve tutarlı bir şekilde kullandığında. KKD, diğer kontrollerden daha ucuz görünebilir, ancak zamanla maliyetli olabilir. Bu, özellikle günlük olarak birden fazla çalışan için kullanıldığında doğrudur.</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920905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311023" y="1421260"/>
            <a:ext cx="8578528" cy="5893264"/>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200" b="1" i="0" u="none" strike="noStrike" kern="1200" cap="none" spc="0" normalizeH="0" baseline="0" noProof="0" smtClean="0">
                <a:ln>
                  <a:noFill/>
                </a:ln>
                <a:solidFill>
                  <a:srgbClr val="3B3B3B"/>
                </a:solidFill>
                <a:effectLst/>
                <a:uLnTx/>
                <a:uFillTx/>
                <a:latin typeface="Calibri"/>
                <a:ea typeface="+mj-ea"/>
                <a:cs typeface="+mj-cs"/>
              </a:rPr>
              <a:t>                          Radyasyondan Koruyucu Donanımlara İlişkin Kılavuz TAEK</a:t>
            </a:r>
            <a:r>
              <a:rPr kumimoji="0" lang="tr-TR" sz="2000" b="1" i="0" u="none" strike="noStrike" kern="1200" cap="none" spc="0" normalizeH="0" baseline="0" noProof="0" smtClean="0">
                <a:ln>
                  <a:noFill/>
                </a:ln>
                <a:solidFill>
                  <a:srgbClr val="3B3B3B"/>
                </a:solidFill>
                <a:effectLst/>
                <a:uLnTx/>
                <a:uFillTx/>
                <a:latin typeface="Calibri"/>
                <a:ea typeface="+mj-ea"/>
                <a:cs typeface="+mj-cs"/>
              </a:rPr>
              <a:t/>
            </a:r>
            <a:br>
              <a:rPr kumimoji="0" lang="tr-TR" sz="2000" b="1"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1" i="0" u="none" strike="noStrike" kern="1200" cap="none" spc="0" normalizeH="0" baseline="0" noProof="0" smtClean="0">
                <a:ln>
                  <a:noFill/>
                </a:ln>
                <a:solidFill>
                  <a:srgbClr val="3B3B3B"/>
                </a:solidFill>
                <a:effectLst/>
                <a:uLnTx/>
                <a:uFillTx/>
                <a:latin typeface="Calibri"/>
                <a:ea typeface="+mj-ea"/>
                <a:cs typeface="+mj-cs"/>
              </a:rPr>
              <a:t>         RADYASYON UYGULAMALARINDA KULLANILAN KORUYUCU DONANIMLAR</a:t>
            </a:r>
            <a:r>
              <a:rPr kumimoji="0" lang="tr-TR" sz="2000" b="0" i="0" u="none" strike="noStrike" kern="1200" cap="none" spc="0" normalizeH="0" baseline="0" noProof="0" smtClean="0">
                <a:ln>
                  <a:noFill/>
                </a:ln>
                <a:solidFill>
                  <a:srgbClr val="3B3B3B"/>
                </a:solidFill>
                <a:effectLst/>
                <a:uLnTx/>
                <a:uFillTx/>
                <a:latin typeface="Calibri"/>
                <a:ea typeface="+mj-ea"/>
                <a:cs typeface="+mj-cs"/>
              </a:rPr>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24/3/2000 tarihli ve 23999 sayılı Resmi Gazetede yayımlanan Radyasyon Güvenliği Yönetmeliği’nde geçen “Doz Sınırlama Sisteminin Temel İlkeleri”nden “Optimizasyon” ilkesine göre; radyasyona maruz kalmaya sebep olan uygulamalarda, olası tüm ışınlanmalar için bireysel dozların büyüklüğü, ışınlanacak kişilerin sayısı, ekonomik ve sosyal faktörler göz önünde bulundurularak mümkün olan en düşük dozun alınması sağlanmalıdır. Ayrıca Yönetmelik hükümlerine göre; yapılan işin niteliğine uygun koruyucu giysi ve teçhizat kullanılmalı, buna ek olarak denetimli alanlar içinde koruyucu giysi ve teçhizat kullanılması gerekliliğini gösteren uyarı işaretleri bulunmalıdır.</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İyonlaştırıcı radyasyondan korunmak için, radyasyon uygulaması, uygulamada kullanılan radyasyon kaynağının özelliği ile olası maruz kalma durumu göz önüne alınarak yapılan işin niteliğine uygun koruyucu donanım seçilir ve kullanılır</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r>
              <a:rPr kumimoji="0" lang="tr-TR" sz="2000" b="0" i="0" u="none" strike="noStrike" kern="1200" cap="none" spc="0" normalizeH="0" baseline="0" noProof="0" smtClean="0">
                <a:ln>
                  <a:noFill/>
                </a:ln>
                <a:solidFill>
                  <a:srgbClr val="3B3B3B"/>
                </a:solidFill>
                <a:effectLst/>
                <a:uLnTx/>
                <a:uFillTx/>
                <a:latin typeface="Calibri"/>
                <a:ea typeface="+mj-ea"/>
                <a:cs typeface="+mj-cs"/>
              </a:rPr>
              <a:t/>
            </a:r>
            <a:br>
              <a:rPr kumimoji="0" lang="tr-TR" sz="2000" b="0" i="0" u="none" strike="noStrike" kern="1200" cap="none" spc="0" normalizeH="0" baseline="0" noProof="0" smtClean="0">
                <a:ln>
                  <a:noFill/>
                </a:ln>
                <a:solidFill>
                  <a:srgbClr val="3B3B3B"/>
                </a:solidFill>
                <a:effectLst/>
                <a:uLnTx/>
                <a:uFillTx/>
                <a:latin typeface="Calibri"/>
                <a:ea typeface="+mj-ea"/>
                <a:cs typeface="+mj-cs"/>
              </a:rPr>
            </a:br>
            <a:endParaRPr kumimoji="0" lang="tr-TR" sz="20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8977424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6" name="Dikdörtgen 1"/>
          <p:cNvSpPr/>
          <p:nvPr/>
        </p:nvSpPr>
        <p:spPr>
          <a:xfrm>
            <a:off x="1259632" y="764704"/>
            <a:ext cx="7200800" cy="5955476"/>
          </a:xfrm>
          <a:prstGeom prst="rect">
            <a:avLst/>
          </a:prstGeom>
        </p:spPr>
        <p:txBody>
          <a:bodyPr wrap="square">
            <a:spAutoFit/>
          </a:bodyPr>
          <a:lstStyle/>
          <a:p>
            <a:r>
              <a:rPr lang="tr-TR" sz="1000" dirty="0" smtClean="0"/>
              <a:t>A.E:337                                                                                                                        R.G</a:t>
            </a:r>
            <a:r>
              <a:rPr lang="tr-TR" sz="1000" dirty="0"/>
              <a:t>.:74 </a:t>
            </a:r>
            <a:r>
              <a:rPr lang="tr-TR" sz="1000" dirty="0" smtClean="0"/>
              <a:t>                                                                                                      21.04.2009</a:t>
            </a:r>
            <a:endParaRPr lang="tr-TR" sz="1000" dirty="0"/>
          </a:p>
          <a:p>
            <a:r>
              <a:rPr lang="tr-TR" sz="1000" dirty="0" smtClean="0"/>
              <a:t>                                                                                      II</a:t>
            </a:r>
            <a:r>
              <a:rPr lang="tr-TR" sz="1000" dirty="0"/>
              <a:t>. Cetvel</a:t>
            </a:r>
          </a:p>
          <a:p>
            <a:r>
              <a:rPr lang="tr-TR" sz="1000" dirty="0"/>
              <a:t> </a:t>
            </a:r>
            <a:r>
              <a:rPr lang="tr-TR" sz="1000" dirty="0" smtClean="0"/>
              <a:t>                                                                                  (</a:t>
            </a:r>
            <a:r>
              <a:rPr lang="tr-TR" sz="1000" dirty="0"/>
              <a:t>8’nci Madde</a:t>
            </a:r>
            <a:r>
              <a:rPr lang="tr-TR" sz="1000" dirty="0" smtClean="0"/>
              <a:t>)</a:t>
            </a:r>
          </a:p>
          <a:p>
            <a:r>
              <a:rPr lang="tr-TR" sz="1000" dirty="0" smtClean="0"/>
              <a:t>                                                               </a:t>
            </a:r>
            <a:r>
              <a:rPr lang="tr-TR" sz="1100" b="1" dirty="0" smtClean="0"/>
              <a:t>KİŞİSEL KORUYUCU DONANIM LİSTESİ</a:t>
            </a:r>
            <a:endParaRPr lang="tr-TR" sz="1100" b="1" dirty="0"/>
          </a:p>
          <a:p>
            <a:r>
              <a:rPr lang="tr-TR" sz="1000" b="1" dirty="0" smtClean="0"/>
              <a:t>BAŞ KORUYUCULARI</a:t>
            </a:r>
            <a:endParaRPr lang="tr-TR" sz="1000" b="1" dirty="0"/>
          </a:p>
          <a:p>
            <a:r>
              <a:rPr lang="tr-TR" sz="1000" dirty="0"/>
              <a:t>- Endüstride (madenler, inşaat sahaları ve diğer endüstriyel alanlar) kullanılan koruyucu baretler,</a:t>
            </a:r>
          </a:p>
          <a:p>
            <a:r>
              <a:rPr lang="tr-TR" sz="1000" dirty="0"/>
              <a:t>- Saçlı derinin korunması (kepler, boneler, saç fileleri - siperlikli veya siperliksiz),</a:t>
            </a:r>
          </a:p>
          <a:p>
            <a:r>
              <a:rPr lang="tr-TR" sz="1000" dirty="0"/>
              <a:t>- Koruyucu başlık (normal kumaş veya geçirimsiz kumaştan yapılmış boneler, kepler, gemici başlıkları ve benzeri)</a:t>
            </a:r>
          </a:p>
          <a:p>
            <a:r>
              <a:rPr lang="tr-TR" sz="1000" b="1" dirty="0"/>
              <a:t>KULAK KORUYUCULARI</a:t>
            </a:r>
          </a:p>
          <a:p>
            <a:r>
              <a:rPr lang="tr-TR" sz="1000" dirty="0"/>
              <a:t>- Kulak tıkaçları ve benzeri cihazlar</a:t>
            </a:r>
          </a:p>
          <a:p>
            <a:r>
              <a:rPr lang="tr-TR" sz="1000" dirty="0"/>
              <a:t>- Tam akustik baretler</a:t>
            </a:r>
          </a:p>
          <a:p>
            <a:r>
              <a:rPr lang="tr-TR" sz="1000" dirty="0"/>
              <a:t>- Endüstriyel baretlere uyan kulaklıklar</a:t>
            </a:r>
          </a:p>
          <a:p>
            <a:r>
              <a:rPr lang="tr-TR" sz="1000" dirty="0"/>
              <a:t>- Kapalı devre haberleşme alıcısı olan kulak koruyucuları</a:t>
            </a:r>
          </a:p>
          <a:p>
            <a:r>
              <a:rPr lang="tr-TR" sz="1000" dirty="0"/>
              <a:t>- İç haberleşme donanımlı kulak koruyucuları</a:t>
            </a:r>
          </a:p>
          <a:p>
            <a:r>
              <a:rPr lang="tr-TR" sz="1000" b="1" dirty="0"/>
              <a:t>GÖZ VE YÜZ KORUYUCULARI</a:t>
            </a:r>
          </a:p>
          <a:p>
            <a:r>
              <a:rPr lang="tr-TR" sz="1000" dirty="0"/>
              <a:t>- Koruyucu gözlükler</a:t>
            </a:r>
          </a:p>
          <a:p>
            <a:r>
              <a:rPr lang="tr-TR" sz="1000" dirty="0"/>
              <a:t>- Kapalı gözlük (dalgıç tipi gözlük)</a:t>
            </a:r>
          </a:p>
          <a:p>
            <a:r>
              <a:rPr lang="tr-TR" sz="1000" dirty="0"/>
              <a:t>- X-ışını gözlüğü, lazer ışını gözlüğü, ultra-viyole, infrared, görünür radyasyon gözlükleri</a:t>
            </a:r>
          </a:p>
          <a:p>
            <a:r>
              <a:rPr lang="tr-TR" sz="1000" dirty="0"/>
              <a:t>- Yüz siperleri</a:t>
            </a:r>
          </a:p>
          <a:p>
            <a:r>
              <a:rPr lang="tr-TR" sz="1000" dirty="0"/>
              <a:t>- Ark kaynağı maskeleri ve baretleri (elle tutulan maskeler, başa veya koruyucu başlıklara bağlanabilen maskeler)</a:t>
            </a:r>
          </a:p>
          <a:p>
            <a:r>
              <a:rPr lang="tr-TR" sz="1000" b="1" dirty="0"/>
              <a:t>SOLUNUM </a:t>
            </a:r>
            <a:r>
              <a:rPr lang="tr-TR" sz="1000" b="1" dirty="0" smtClean="0"/>
              <a:t>SİSTEMİ KORUYUCULARI</a:t>
            </a:r>
            <a:endParaRPr lang="tr-TR" sz="1000" b="1" dirty="0"/>
          </a:p>
          <a:p>
            <a:r>
              <a:rPr lang="tr-TR" sz="1000" dirty="0"/>
              <a:t>- Gaz, toz ve radyoaktif toz filtreli maskeler</a:t>
            </a:r>
          </a:p>
          <a:p>
            <a:r>
              <a:rPr lang="tr-TR" sz="1000" dirty="0"/>
              <a:t>- Hava beslemeli solunum cihazları</a:t>
            </a:r>
          </a:p>
          <a:p>
            <a:r>
              <a:rPr lang="tr-TR" sz="1000" dirty="0"/>
              <a:t>- Takılıp çıkarılabilen kaynak maskesi bulunduran solunum cihazları</a:t>
            </a:r>
          </a:p>
          <a:p>
            <a:r>
              <a:rPr lang="tr-TR" sz="1000" dirty="0"/>
              <a:t>- Dalgıç donanımı</a:t>
            </a:r>
          </a:p>
          <a:p>
            <a:r>
              <a:rPr lang="tr-TR" sz="1000" dirty="0"/>
              <a:t>- Dalgıç elbisesi</a:t>
            </a:r>
          </a:p>
          <a:p>
            <a:r>
              <a:rPr lang="tr-TR" sz="1000" b="1" dirty="0"/>
              <a:t>EL VE KOL KORUYUCULARI</a:t>
            </a:r>
          </a:p>
          <a:p>
            <a:r>
              <a:rPr lang="tr-TR" sz="1000" dirty="0"/>
              <a:t>- Özel koruyucu eldivenler:</a:t>
            </a:r>
          </a:p>
          <a:p>
            <a:r>
              <a:rPr lang="tr-TR" sz="1000" dirty="0"/>
              <a:t>• Makinelerden (delinme, kesilme, titreşim ve benzeri)</a:t>
            </a:r>
          </a:p>
          <a:p>
            <a:r>
              <a:rPr lang="tr-TR" sz="1000" dirty="0"/>
              <a:t>• Kimyasallardan</a:t>
            </a:r>
          </a:p>
          <a:p>
            <a:r>
              <a:rPr lang="tr-TR" sz="1000" dirty="0"/>
              <a:t>• Elektrik ve ısıdan</a:t>
            </a:r>
          </a:p>
          <a:p>
            <a:r>
              <a:rPr lang="tr-TR" sz="1000" dirty="0"/>
              <a:t>- Tek parmaklı eldivenler</a:t>
            </a:r>
          </a:p>
          <a:p>
            <a:r>
              <a:rPr lang="tr-TR" sz="1000" dirty="0"/>
              <a:t>- Parmak kılıfları</a:t>
            </a:r>
          </a:p>
          <a:p>
            <a:r>
              <a:rPr lang="tr-TR" sz="1000" dirty="0"/>
              <a:t>- Kolluklar</a:t>
            </a:r>
          </a:p>
          <a:p>
            <a:r>
              <a:rPr lang="tr-TR" sz="1000" dirty="0"/>
              <a:t>- Ağır işler için bilek koruyucuları (bileklik)</a:t>
            </a:r>
          </a:p>
          <a:p>
            <a:r>
              <a:rPr lang="tr-TR" sz="1000" dirty="0"/>
              <a:t>- Parmaksız eldivenler</a:t>
            </a:r>
          </a:p>
          <a:p>
            <a:r>
              <a:rPr lang="tr-TR" sz="1000" dirty="0"/>
              <a:t>- Koruyucu </a:t>
            </a:r>
            <a:r>
              <a:rPr lang="tr-TR" sz="1000" dirty="0" smtClean="0"/>
              <a:t>eldivenler</a:t>
            </a:r>
            <a:endParaRPr lang="tr-TR" sz="1000" dirty="0"/>
          </a:p>
        </p:txBody>
      </p:sp>
    </p:spTree>
    <p:extLst>
      <p:ext uri="{BB962C8B-B14F-4D97-AF65-F5344CB8AC3E}">
        <p14:creationId xmlns:p14="http://schemas.microsoft.com/office/powerpoint/2010/main" val="51049631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Dikdörtgen 2"/>
          <p:cNvSpPr/>
          <p:nvPr/>
        </p:nvSpPr>
        <p:spPr>
          <a:xfrm>
            <a:off x="0" y="620688"/>
            <a:ext cx="9167044" cy="5632311"/>
          </a:xfrm>
          <a:prstGeom prst="rect">
            <a:avLst/>
          </a:prstGeom>
        </p:spPr>
        <p:txBody>
          <a:bodyPr wrap="square">
            <a:spAutoFit/>
          </a:bodyPr>
          <a:lstStyle/>
          <a:p>
            <a:endParaRPr lang="tr-TR" dirty="0" smtClean="0">
              <a:solidFill>
                <a:prstClr val="black"/>
              </a:solidFill>
              <a:latin typeface="Constantia"/>
            </a:endParaRPr>
          </a:p>
          <a:p>
            <a:endParaRPr lang="tr-TR" dirty="0">
              <a:solidFill>
                <a:prstClr val="black"/>
              </a:solidFill>
              <a:latin typeface="Constantia"/>
            </a:endParaRPr>
          </a:p>
          <a:p>
            <a:endParaRPr lang="tr-TR" dirty="0" smtClean="0">
              <a:solidFill>
                <a:prstClr val="black"/>
              </a:solidFill>
              <a:latin typeface="Constantia"/>
            </a:endParaRPr>
          </a:p>
          <a:p>
            <a:r>
              <a:rPr lang="tr-TR" b="1" dirty="0" smtClean="0">
                <a:solidFill>
                  <a:prstClr val="black"/>
                </a:solidFill>
                <a:latin typeface="Constantia"/>
              </a:rPr>
              <a:t>Mobil/sabit </a:t>
            </a:r>
            <a:r>
              <a:rPr lang="tr-TR" b="1" dirty="0">
                <a:solidFill>
                  <a:prstClr val="black"/>
                </a:solidFill>
                <a:latin typeface="Constantia"/>
              </a:rPr>
              <a:t>koruyucu paravan, kurşun saçaklı perde</a:t>
            </a:r>
          </a:p>
          <a:p>
            <a:r>
              <a:rPr lang="tr-TR" dirty="0">
                <a:solidFill>
                  <a:prstClr val="black"/>
                </a:solidFill>
                <a:latin typeface="Constantia"/>
              </a:rPr>
              <a:t>Mobil kurşun paravan genellikle mobil radyoloji cihazları ile uygulamalarının yapıldığı alanlarda kullanılmaktadır. Mobil cihazlarla yürütülen çalışmalarda, kişisel koruyucu donanımlarla beraber mobil kurşun paravan kullanımı radyasyondan korunmaya önemli katkı sağlamaktadır. Ayrıca kurşun saçaklı perde floroskopi ve anjiografi cihazlarında zırhlama malzemesi olarak kullanılır. Floroskopi cihazlarında masanın yatay veya düşey çalışma konumuna göre kurşun saçaklı perde; çalışanı direkt ve hastadan saçılan radyasyondan korumayı sağlar. Anjıografi cihazlarında masa yatay konumda olduğundan hasta masasının kenarından aşağıya sarkacak şekilde tasarlanan kurşun saçaklar çalışan için benzer korumayı sağlar.</a:t>
            </a:r>
          </a:p>
          <a:p>
            <a:r>
              <a:rPr lang="tr-TR" dirty="0">
                <a:solidFill>
                  <a:prstClr val="black"/>
                </a:solidFill>
                <a:latin typeface="Constantia"/>
              </a:rPr>
              <a:t>Diğer bir zırhlama çeşidi, kurşun eşdeğerli cam veya kurşun eşdeğerli akriliktir. Bunlar çoğunlukla floroskopide kullanılır. Bu tür kullanımda kurşun eşdeğerli akrilik bir tabaka tavana tutturulur. Bu tabaka çalışma sırasında operatörün baş ve boyun bölgesi önüne yerleştirilerek göz ve tiroidin korunması sağlanmış olur. Kurşun eşdeğerli akrilik mercekli gözlüklerde de kullanılabilir. Kurşun eşdeğerli cam ya da kurşun eşdeğerli akrilik gözetleme penceresine sahip bir mobil paravan bazı durumlarda önlüğün yerine faydalı bir seçenek olabilir.</a:t>
            </a:r>
          </a:p>
        </p:txBody>
      </p:sp>
    </p:spTree>
    <p:extLst>
      <p:ext uri="{BB962C8B-B14F-4D97-AF65-F5344CB8AC3E}">
        <p14:creationId xmlns:p14="http://schemas.microsoft.com/office/powerpoint/2010/main" val="389440674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404664"/>
            <a:ext cx="1857375" cy="25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9262" y="403920"/>
            <a:ext cx="2994372" cy="2438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6"/>
          <a:stretch>
            <a:fillRect/>
          </a:stretch>
        </p:blipFill>
        <p:spPr>
          <a:xfrm>
            <a:off x="5360025" y="1605284"/>
            <a:ext cx="3761558" cy="3804234"/>
          </a:xfrm>
          <a:prstGeom prst="rect">
            <a:avLst/>
          </a:prstGeom>
        </p:spPr>
      </p:pic>
      <p:pic>
        <p:nvPicPr>
          <p:cNvPr id="8"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284984"/>
            <a:ext cx="1892871" cy="306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Dikdörtgen 1"/>
          <p:cNvSpPr/>
          <p:nvPr/>
        </p:nvSpPr>
        <p:spPr>
          <a:xfrm>
            <a:off x="2699792" y="5661248"/>
            <a:ext cx="3816301" cy="461665"/>
          </a:xfrm>
          <a:prstGeom prst="rect">
            <a:avLst/>
          </a:prstGeom>
        </p:spPr>
        <p:txBody>
          <a:bodyPr wrap="none">
            <a:spAutoFit/>
          </a:bodyPr>
          <a:lstStyle/>
          <a:p>
            <a:r>
              <a:rPr lang="tr-TR" sz="2400" b="1" dirty="0">
                <a:solidFill>
                  <a:prstClr val="black"/>
                </a:solidFill>
                <a:latin typeface="Constantia"/>
              </a:rPr>
              <a:t>Koruyucu paravan, perde</a:t>
            </a:r>
          </a:p>
        </p:txBody>
      </p:sp>
    </p:spTree>
    <p:extLst>
      <p:ext uri="{BB962C8B-B14F-4D97-AF65-F5344CB8AC3E}">
        <p14:creationId xmlns:p14="http://schemas.microsoft.com/office/powerpoint/2010/main" val="343591586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10" name="Dikdörtgen 1"/>
          <p:cNvSpPr/>
          <p:nvPr/>
        </p:nvSpPr>
        <p:spPr>
          <a:xfrm>
            <a:off x="107504" y="1249969"/>
            <a:ext cx="9036496" cy="1477328"/>
          </a:xfrm>
          <a:prstGeom prst="rect">
            <a:avLst/>
          </a:prstGeom>
        </p:spPr>
        <p:txBody>
          <a:bodyPr wrap="square">
            <a:spAutoFit/>
          </a:bodyPr>
          <a:lstStyle/>
          <a:p>
            <a:r>
              <a:rPr lang="tr-TR" b="1" dirty="0">
                <a:solidFill>
                  <a:prstClr val="black"/>
                </a:solidFill>
                <a:latin typeface="Constantia"/>
              </a:rPr>
              <a:t>Diğer Koruyucu Donanımlar</a:t>
            </a:r>
          </a:p>
          <a:p>
            <a:r>
              <a:rPr lang="tr-TR" dirty="0">
                <a:solidFill>
                  <a:prstClr val="black"/>
                </a:solidFill>
                <a:latin typeface="Constantia"/>
              </a:rPr>
              <a:t>Radyasyon uygulamasında kullanılan radyasyon kaynağının özelliği, çalışma koşulları, olası maruz kalma durumu göz önüne alınarak yapılan işin niteliğine göre uygun koruyucu donanımlar (kurşun hücre çeker ocak, kurşunlu enjektör, domuz, kurşunlu taşıma kabı, maşa, forseps, kurşun bilyeler vb.) seçilir ve kullanılır.</a:t>
            </a: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780928"/>
            <a:ext cx="2045456" cy="377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776" y="2780928"/>
            <a:ext cx="2575520"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4019" y="2727297"/>
            <a:ext cx="2644405" cy="1847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50238" y="4797152"/>
            <a:ext cx="2638186" cy="1940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998215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8" name="Dikdörtgen 1"/>
          <p:cNvSpPr/>
          <p:nvPr/>
        </p:nvSpPr>
        <p:spPr>
          <a:xfrm>
            <a:off x="107504" y="1236998"/>
            <a:ext cx="9036496" cy="1477328"/>
          </a:xfrm>
          <a:prstGeom prst="rect">
            <a:avLst/>
          </a:prstGeom>
        </p:spPr>
        <p:txBody>
          <a:bodyPr wrap="square">
            <a:spAutoFit/>
          </a:bodyPr>
          <a:lstStyle/>
          <a:p>
            <a:r>
              <a:rPr lang="tr-TR" b="1" dirty="0">
                <a:solidFill>
                  <a:prstClr val="black"/>
                </a:solidFill>
                <a:latin typeface="Constantia"/>
              </a:rPr>
              <a:t>Kişisel Koruyucu Donanımlar </a:t>
            </a:r>
          </a:p>
          <a:p>
            <a:r>
              <a:rPr lang="tr-TR" b="1" dirty="0">
                <a:solidFill>
                  <a:prstClr val="black"/>
                </a:solidFill>
                <a:latin typeface="Constantia"/>
              </a:rPr>
              <a:t>Koruyucu önlük </a:t>
            </a:r>
          </a:p>
          <a:p>
            <a:r>
              <a:rPr lang="tr-TR" dirty="0">
                <a:solidFill>
                  <a:prstClr val="black"/>
                </a:solidFill>
                <a:latin typeface="Constantia"/>
              </a:rPr>
              <a:t>Koruyucu önlük, radyasyon uygulamalarında radyasyonla çalışanların iyonlaştırıcı radyasyona maruz kalma ihtimalini en aza indiren giysilerdir. Bu giysiler, kurşun tozu içeren plastik malzemelerden yapılırlar. </a:t>
            </a: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83" y="2852936"/>
            <a:ext cx="244827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3996" y="2846349"/>
            <a:ext cx="3630159" cy="3318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2143" y="2864944"/>
            <a:ext cx="2648620" cy="3318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Dikdörtgen 2"/>
          <p:cNvSpPr/>
          <p:nvPr/>
        </p:nvSpPr>
        <p:spPr>
          <a:xfrm>
            <a:off x="2447992" y="6183900"/>
            <a:ext cx="2609689" cy="369332"/>
          </a:xfrm>
          <a:prstGeom prst="rect">
            <a:avLst/>
          </a:prstGeom>
        </p:spPr>
        <p:txBody>
          <a:bodyPr wrap="none">
            <a:spAutoFit/>
          </a:bodyPr>
          <a:lstStyle/>
          <a:p>
            <a:r>
              <a:rPr lang="tr-TR" b="1" dirty="0">
                <a:solidFill>
                  <a:prstClr val="black"/>
                </a:solidFill>
                <a:latin typeface="Constantia"/>
              </a:rPr>
              <a:t>Kurşun önlük çeşitleri</a:t>
            </a:r>
          </a:p>
        </p:txBody>
      </p:sp>
    </p:spTree>
    <p:extLst>
      <p:ext uri="{BB962C8B-B14F-4D97-AF65-F5344CB8AC3E}">
        <p14:creationId xmlns:p14="http://schemas.microsoft.com/office/powerpoint/2010/main" val="369624825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10" name="Dikdörtgen 1"/>
          <p:cNvSpPr/>
          <p:nvPr/>
        </p:nvSpPr>
        <p:spPr>
          <a:xfrm>
            <a:off x="0" y="0"/>
            <a:ext cx="9036496" cy="7017306"/>
          </a:xfrm>
          <a:prstGeom prst="rect">
            <a:avLst/>
          </a:prstGeom>
        </p:spPr>
        <p:txBody>
          <a:bodyPr wrap="square">
            <a:spAutoFit/>
          </a:bodyPr>
          <a:lstStyle/>
          <a:p>
            <a:r>
              <a:rPr lang="tr-TR" dirty="0">
                <a:solidFill>
                  <a:prstClr val="black"/>
                </a:solidFill>
                <a:latin typeface="Constantia"/>
              </a:rPr>
              <a:t>Koruyucu giysinin cinsi ve giysinin kurşun kalınlığı yapılan radyoloji uygulamasına uygun şekilde seçilmelidir. Röntgen cihazları ile çalışılıyor ise kullanılan koruyucu giysi kalınlığı 100 kV’a kadar olan X-ışını çihazları için en az 0,25 mm, 100 kV’un üstündekiler için 0,35 mm kurşun eşdeğerinde olmalıdır. Girişimsel radyoloji çalışmalarında ise saçılan radyasyon maruziyetinin yüksek seviyede olması nedeniyle çalışan personel en az 0,5 mm kurşun kalınlığında önlük kullanmalıdır. Girişimsel radyolojide, çift taraflı önlükler kullanılmalı, arka ve önü aynı kurşun eşdeğerde olmalı ve vücudun mümkün olduğunca geniş alanını sarmalıdır. Girişimsel radyoloji uygulamalarında, tiroidin ayrıca korunması gerekir. Kurşun önlükler kullanılan enerjiye bağlı olarak radyasyonu ortalama %90-95 oranında </a:t>
            </a:r>
            <a:r>
              <a:rPr lang="tr-TR" dirty="0" smtClean="0">
                <a:solidFill>
                  <a:prstClr val="black"/>
                </a:solidFill>
                <a:latin typeface="Constantia"/>
              </a:rPr>
              <a:t>durdurmaktadır</a:t>
            </a:r>
          </a:p>
          <a:p>
            <a:r>
              <a:rPr lang="tr-TR" b="1" i="1" dirty="0" smtClean="0">
                <a:solidFill>
                  <a:prstClr val="black"/>
                </a:solidFill>
                <a:latin typeface="Constantia"/>
              </a:rPr>
              <a:t>Bütün </a:t>
            </a:r>
            <a:r>
              <a:rPr lang="tr-TR" b="1" i="1" dirty="0">
                <a:solidFill>
                  <a:prstClr val="black"/>
                </a:solidFill>
                <a:latin typeface="Constantia"/>
              </a:rPr>
              <a:t>önlük</a:t>
            </a:r>
            <a:r>
              <a:rPr lang="tr-TR" dirty="0">
                <a:solidFill>
                  <a:prstClr val="black"/>
                </a:solidFill>
                <a:latin typeface="Constantia"/>
              </a:rPr>
              <a:t>: Yaygın olarak kullanılan, bantlarla bedenin ön tarafından tutturulmak suretiyle bedeni tamamen sarmak üzere tasarlanmış bir önlük çeşididir.</a:t>
            </a:r>
          </a:p>
          <a:p>
            <a:r>
              <a:rPr lang="tr-TR" b="1" i="1" dirty="0">
                <a:solidFill>
                  <a:prstClr val="black"/>
                </a:solidFill>
                <a:latin typeface="Constantia"/>
              </a:rPr>
              <a:t>Panço önlük</a:t>
            </a:r>
            <a:r>
              <a:rPr lang="tr-TR" dirty="0">
                <a:solidFill>
                  <a:prstClr val="black"/>
                </a:solidFill>
                <a:latin typeface="Constantia"/>
              </a:rPr>
              <a:t>: Başın üzerinden geçirilerek giyildikten sonra yanlardan tutturulur. Tutturmak üzere iki bağlama noktası olduğundan ve bantlar zamanla özelliğini kaybettiğinden daha çok tercih edilirler.</a:t>
            </a:r>
          </a:p>
          <a:p>
            <a:r>
              <a:rPr lang="tr-TR" b="1" i="1" dirty="0">
                <a:solidFill>
                  <a:prstClr val="black"/>
                </a:solidFill>
                <a:latin typeface="Constantia"/>
              </a:rPr>
              <a:t>Parçalı önlük</a:t>
            </a:r>
            <a:r>
              <a:rPr lang="tr-TR" dirty="0">
                <a:solidFill>
                  <a:prstClr val="black"/>
                </a:solidFill>
                <a:latin typeface="Constantia"/>
              </a:rPr>
              <a:t>: Belin taşıdığı ağırlığı mümkün olduğu kadar azaltmak için, bazı giysiler genellikle ön tarafta bağlanan bir üst bölüm ve kalçaya giyilip belde tutturulan bir alt bölümden oluşur. Bu giysi, etek-bluz olarak adlandırılır.</a:t>
            </a:r>
          </a:p>
          <a:p>
            <a:r>
              <a:rPr lang="tr-TR" b="1" i="1" dirty="0">
                <a:solidFill>
                  <a:prstClr val="black"/>
                </a:solidFill>
                <a:latin typeface="Constantia"/>
              </a:rPr>
              <a:t>Bel yükü azaltılmış önlük</a:t>
            </a:r>
            <a:r>
              <a:rPr lang="tr-TR" dirty="0">
                <a:solidFill>
                  <a:prstClr val="black"/>
                </a:solidFill>
                <a:latin typeface="Constantia"/>
              </a:rPr>
              <a:t>: Önlüğün bir miktar yükünü bel yerine kalçaya taşıtan bir kemere sahiptir.</a:t>
            </a:r>
          </a:p>
          <a:p>
            <a:r>
              <a:rPr lang="tr-TR" b="1" i="1" dirty="0">
                <a:solidFill>
                  <a:prstClr val="black"/>
                </a:solidFill>
                <a:latin typeface="Constantia"/>
              </a:rPr>
              <a:t>Kırık tabakalı önlük</a:t>
            </a:r>
            <a:r>
              <a:rPr lang="tr-TR" dirty="0">
                <a:solidFill>
                  <a:prstClr val="black"/>
                </a:solidFill>
                <a:latin typeface="Constantia"/>
              </a:rPr>
              <a:t>: Kardiyolojide olduğu gibi, radyasyonun saçılma seviyesinin fazla olduğu alanlarda, 0,5 mm kalınlığında kurşun önlük gerekir. Bunun ağırlığı genellikle bir sorun olabileceği için, bu önlükler, çoğunlukla arkasında ya bir açıklık olacak şekilde ya da daha az bir kurşun eşdeğeri (0,25 mm) sağlanacak biçimde tasarlanır. Normal uygulamalarda, ışınlama esnasında</a:t>
            </a:r>
          </a:p>
        </p:txBody>
      </p:sp>
    </p:spTree>
    <p:extLst>
      <p:ext uri="{BB962C8B-B14F-4D97-AF65-F5344CB8AC3E}">
        <p14:creationId xmlns:p14="http://schemas.microsoft.com/office/powerpoint/2010/main" val="2806604863"/>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29236" y="188640"/>
            <a:ext cx="9144000" cy="7821487"/>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0" i="0" u="none" strike="noStrike" kern="1200" cap="none" spc="0" normalizeH="0" baseline="0" noProof="0" smtClean="0">
                <a:ln>
                  <a:noFill/>
                </a:ln>
                <a:solidFill>
                  <a:srgbClr val="3B3B3B"/>
                </a:solidFill>
                <a:effectLst/>
                <a:uLnTx/>
                <a:uFillTx/>
                <a:latin typeface="Calibri"/>
                <a:ea typeface="+mj-ea"/>
                <a:cs typeface="+mj-cs"/>
              </a:rPr>
              <a:t>çalışanların yüzü radyasyon kaynağına dönük olacağından, kişinin sırt bölümündeki zırhlamanın eksikliği ve yokluğu bir sorun olmayacaktır.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800" b="1" i="1" u="none" strike="noStrike" kern="1200" cap="none" spc="0" normalizeH="0" baseline="0" noProof="0" smtClean="0">
                <a:ln>
                  <a:noFill/>
                </a:ln>
                <a:solidFill>
                  <a:srgbClr val="3B3B3B"/>
                </a:solidFill>
                <a:effectLst/>
                <a:uLnTx/>
                <a:uFillTx/>
                <a:latin typeface="Calibri"/>
                <a:ea typeface="+mj-ea"/>
                <a:cs typeface="+mj-cs"/>
              </a:rPr>
              <a:t>Çift taraflı önlükler: </a:t>
            </a:r>
            <a:r>
              <a:rPr kumimoji="0" lang="tr-TR" sz="1600" b="0" i="0" u="none" strike="noStrike" kern="1200" cap="none" spc="0" normalizeH="0" baseline="0" noProof="0" smtClean="0">
                <a:ln>
                  <a:noFill/>
                </a:ln>
                <a:solidFill>
                  <a:srgbClr val="3B3B3B"/>
                </a:solidFill>
                <a:effectLst/>
                <a:uLnTx/>
                <a:uFillTx/>
                <a:latin typeface="Calibri"/>
                <a:ea typeface="+mj-ea"/>
                <a:cs typeface="+mj-cs"/>
              </a:rPr>
              <a:t>Göğüs ve vücudun arkasına dağılmış radyasyonlara karşı korur. Giriciliği daha fazla olan birincil X ışınları ve gama radyasyonları (100 keV'in üstünde) uygulamalarında kullanılır. Nükleer tıp, girişimsel radyoloji, radyoterapi ve endüstride daha yaygın olarak kullanılmaktadır.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Önlüklerin uzun süre giyilmesinin yorucu olması kurşun önlüklerin dezavantajlarıdır. Kullanım ve saklama hatasıdan kaynaklanabilecek deformasyonlara (katlama, çatlama, aşınma vb.) neden olur. Deformanslar vücudun radyasyon dozuna maruz kalmasına sebep olabilir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800" b="1" i="0" u="none" strike="noStrike" kern="1200" cap="none" spc="0" normalizeH="0" baseline="0" noProof="0" smtClean="0">
                <a:ln>
                  <a:noFill/>
                </a:ln>
                <a:solidFill>
                  <a:srgbClr val="3B3B3B"/>
                </a:solidFill>
                <a:effectLst/>
                <a:uLnTx/>
                <a:uFillTx/>
                <a:latin typeface="Calibri"/>
                <a:ea typeface="+mj-ea"/>
                <a:cs typeface="+mj-cs"/>
              </a:rPr>
              <a:t/>
            </a:r>
            <a:br>
              <a:rPr kumimoji="0" lang="tr-TR" sz="1800" b="1" i="0" u="none" strike="noStrike" kern="1200" cap="none" spc="0" normalizeH="0" baseline="0" noProof="0" smtClean="0">
                <a:ln>
                  <a:noFill/>
                </a:ln>
                <a:solidFill>
                  <a:srgbClr val="3B3B3B"/>
                </a:solidFill>
                <a:effectLst/>
                <a:uLnTx/>
                <a:uFillTx/>
                <a:latin typeface="Calibri"/>
                <a:ea typeface="+mj-ea"/>
                <a:cs typeface="+mj-cs"/>
              </a:rPr>
            </a:br>
            <a:r>
              <a:rPr kumimoji="0" lang="tr-TR" sz="1800" b="1" i="0" u="none" strike="noStrike" kern="1200" cap="none" spc="0" normalizeH="0" baseline="0" noProof="0" smtClean="0">
                <a:ln>
                  <a:noFill/>
                </a:ln>
                <a:solidFill>
                  <a:srgbClr val="3B3B3B"/>
                </a:solidFill>
                <a:effectLst/>
                <a:uLnTx/>
                <a:uFillTx/>
                <a:latin typeface="Calibri"/>
                <a:ea typeface="+mj-ea"/>
                <a:cs typeface="+mj-cs"/>
              </a:rPr>
              <a:t>El-kol, ayak ve gonad koruyucu</a:t>
            </a:r>
            <a:br>
              <a:rPr kumimoji="0" lang="tr-TR" sz="1800" b="1"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El- kol, ayak ve gonad koruyucularının yapılan uygulamaya göre seçilmesi önemlidir. El- kol, ayak ve gonad koruyucuları radyografi veya floroskopi uygulamalarında kullanılır. Nükleer tıp uygulamalarında; enjeksiyon, sağım, bölüştürme işlemini, üretim tesislerinde ve radyoaktif kalite kontrol labaratuvarlarında vb. kullanılır. Radyoterapi uygulamalarında, özellikle manuel brakiterapi uygulamalarında kullanılır.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El- kol, ayak ve gonad koruyucuları olarak kurşun, antimon - bizmut bazlı kompozit veya parafin içeren baş boyun koruyucular mevcuttur.</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98" y="4797152"/>
            <a:ext cx="2419350" cy="1579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5568" y="4654276"/>
            <a:ext cx="2087116" cy="1865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9870" y="4638926"/>
            <a:ext cx="3889548" cy="1857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674315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9" name="Başlık 1"/>
          <p:cNvSpPr txBox="1">
            <a:spLocks/>
          </p:cNvSpPr>
          <p:nvPr/>
        </p:nvSpPr>
        <p:spPr>
          <a:xfrm>
            <a:off x="0" y="997318"/>
            <a:ext cx="9150018" cy="6858000"/>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0" i="0" u="none" strike="noStrike" kern="1200" cap="none" spc="0" normalizeH="0" baseline="0" noProof="0" smtClean="0">
                <a:ln>
                  <a:noFill/>
                </a:ln>
                <a:solidFill>
                  <a:srgbClr val="3B3B3B"/>
                </a:solidFill>
                <a:effectLst/>
                <a:uLnTx/>
                <a:uFillTx/>
                <a:latin typeface="Calibri"/>
                <a:ea typeface="+mj-ea"/>
                <a:cs typeface="+mj-cs"/>
              </a:rPr>
              <a:t>Parafinli eldivenlerin hareket kabiliyeti yüksek olduğundan yaygın olarak kullanılmaktadır. Parafinli el- kol korumasının kullanım ömrü süresine uyulmalı ve uygunluk testleri yapılmalıdır.</a:t>
            </a:r>
            <a:br>
              <a:rPr kumimoji="0" lang="tr-TR" sz="1800" b="0" i="0" u="none" strike="noStrike" kern="1200" cap="none" spc="0" normalizeH="0" baseline="0" noProof="0" smtClean="0">
                <a:ln>
                  <a:noFill/>
                </a:ln>
                <a:solidFill>
                  <a:srgbClr val="3B3B3B"/>
                </a:solidFill>
                <a:effectLst/>
                <a:uLnTx/>
                <a:uFillTx/>
                <a:latin typeface="Calibri"/>
                <a:ea typeface="+mj-ea"/>
                <a:cs typeface="+mj-cs"/>
              </a:rPr>
            </a:br>
            <a:r>
              <a:rPr kumimoji="0" lang="tr-TR" sz="1800" b="0" i="0" u="none" strike="noStrike" kern="1200" cap="none" spc="0" normalizeH="0" baseline="0" noProof="0" smtClean="0">
                <a:ln>
                  <a:noFill/>
                </a:ln>
                <a:solidFill>
                  <a:srgbClr val="3B3B3B"/>
                </a:solidFill>
                <a:effectLst/>
                <a:uLnTx/>
                <a:uFillTx/>
                <a:latin typeface="Calibri"/>
                <a:ea typeface="+mj-ea"/>
                <a:cs typeface="+mj-cs"/>
              </a:rPr>
              <a:t>Kurşun içerikli el- kol koruyucuların dezavantajı, katlanmalarının çatlama ve aşınmaya sebep olmasıdır. Kurşun içerikli el-kol eldivenler ve ayak-kol koruyucu kılıfların radyografi veya floroskopi testler de dahil olmak üzere periyodik olarak ayrıntılı incelemeleri yapılmalıdır. Ayrıca, kullanım ve saklama hatasıdan kaynaklanabilecek deformasyonlar için günlük kontroller yapılmalıdır.</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2000" b="1" i="0" u="none" strike="noStrike" kern="1200" cap="none" spc="0" normalizeH="0" baseline="0" noProof="0" smtClean="0">
                <a:ln>
                  <a:noFill/>
                </a:ln>
                <a:solidFill>
                  <a:srgbClr val="3B3B3B"/>
                </a:solidFill>
                <a:effectLst/>
                <a:uLnTx/>
                <a:uFillTx/>
                <a:latin typeface="Calibri"/>
                <a:ea typeface="+mj-ea"/>
                <a:cs typeface="+mj-cs"/>
              </a:rPr>
              <a:t/>
            </a:r>
            <a:br>
              <a:rPr kumimoji="0" lang="tr-TR" sz="2000" b="1" i="0" u="none" strike="noStrike" kern="1200" cap="none" spc="0" normalizeH="0" baseline="0" noProof="0" smtClean="0">
                <a:ln>
                  <a:noFill/>
                </a:ln>
                <a:solidFill>
                  <a:srgbClr val="3B3B3B"/>
                </a:solidFill>
                <a:effectLst/>
                <a:uLnTx/>
                <a:uFillTx/>
                <a:latin typeface="Calibri"/>
                <a:ea typeface="+mj-ea"/>
                <a:cs typeface="+mj-cs"/>
              </a:rPr>
            </a:br>
            <a:r>
              <a:rPr kumimoji="0" lang="tr-TR" sz="2000" b="1" i="0" u="none" strike="noStrike" kern="1200" cap="none" spc="0" normalizeH="0" baseline="0" noProof="0" smtClean="0">
                <a:ln>
                  <a:noFill/>
                </a:ln>
                <a:solidFill>
                  <a:srgbClr val="3B3B3B"/>
                </a:solidFill>
                <a:effectLst/>
                <a:uLnTx/>
                <a:uFillTx/>
                <a:latin typeface="Calibri"/>
                <a:ea typeface="+mj-ea"/>
                <a:cs typeface="+mj-cs"/>
              </a:rPr>
              <a:t>Baş koruyucu, boyun koruyucu</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800" b="0" i="0" u="none" strike="noStrike" kern="1200" cap="none" spc="0" normalizeH="0" baseline="0" noProof="0" smtClean="0">
                <a:ln>
                  <a:noFill/>
                </a:ln>
                <a:solidFill>
                  <a:srgbClr val="3B3B3B"/>
                </a:solidFill>
                <a:effectLst/>
                <a:uLnTx/>
                <a:uFillTx/>
                <a:latin typeface="Calibri"/>
                <a:ea typeface="+mj-ea"/>
                <a:cs typeface="+mj-cs"/>
              </a:rPr>
              <a:t>Baş/boyun koruyucularının yapılan uygulamaya göre seçilmesi önemlidir. Baş/boyun koruyucuları radyografi veya floroskopi uygulamalarında kullanılır. Nükleer tıp uygulamalarında; enjeksiyon, sağım, bölüştürme işlemini, üretim tesislerinde ve radyoaktif kalite kontrol labaratuvarlarında vb. kullanılır. Radyoterapi uygulamalarında, özellikle manuel brakiterapi uygulamalarında kullanılır</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4653136"/>
            <a:ext cx="144578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4725144"/>
            <a:ext cx="1694306"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4725144"/>
            <a:ext cx="2016224" cy="184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768260"/>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7" name="Başlık 1"/>
          <p:cNvSpPr txBox="1">
            <a:spLocks/>
          </p:cNvSpPr>
          <p:nvPr/>
        </p:nvSpPr>
        <p:spPr>
          <a:xfrm>
            <a:off x="0" y="0"/>
            <a:ext cx="9144000" cy="685137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3B3B3B"/>
                </a:solidFill>
                <a:effectLst/>
                <a:uLnTx/>
                <a:uFillTx/>
                <a:latin typeface="Calibri"/>
                <a:ea typeface="+mj-ea"/>
                <a:cs typeface="+mj-cs"/>
              </a:rPr>
              <a:t>                                              Yüz ve göz koruyucuları</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Radyografi veya floroskopi uygulamalarında kullanılır. Özellikle ameliyathane ve nükleer tıp uygulamalarında çalışanlar uzun süre radyasyona maruz kaldıkları için yüz ve göz koruyucu kullanmaları gerekmektedir. Son yıllarda yapılan araştırmalar sonucunda radyasyonun katarakt oluşumundaki payının düşünülenden daha yüksek bulunması nedeniyle göz merceği için belirlenen doz sınırı yılda 20-50 mSV’e düşürülmüştür. Bu nedenle gözlerin aldığı dozun ölçülmesi ve koruyucu gözlüklerin kullanılması daha da önem kazanmıştır.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816394"/>
            <a:ext cx="2088232" cy="121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2817070"/>
            <a:ext cx="2073397" cy="1217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Dikdörtgen 2"/>
          <p:cNvSpPr/>
          <p:nvPr/>
        </p:nvSpPr>
        <p:spPr>
          <a:xfrm>
            <a:off x="0" y="4278627"/>
            <a:ext cx="9036496" cy="830997"/>
          </a:xfrm>
          <a:prstGeom prst="rect">
            <a:avLst/>
          </a:prstGeom>
        </p:spPr>
        <p:txBody>
          <a:bodyPr wrap="square">
            <a:spAutoFit/>
          </a:bodyPr>
          <a:lstStyle/>
          <a:p>
            <a:r>
              <a:rPr lang="tr-TR" sz="1600" dirty="0">
                <a:solidFill>
                  <a:prstClr val="black"/>
                </a:solidFill>
                <a:latin typeface="Constantia"/>
              </a:rPr>
              <a:t>Radyasyondan koruyucu gözlük, kurşun eşdeğerli malzemeden yapılmaktadır. Göz koruyucularda, doğrudan ve yandan gelen radyasyona karşı gözleri maksimum seviyede koruma özelliği sebebiyle yan taraflarında da koruyucu aparatlarla güçlendirilmiş olanlar tercih edilmelidir.</a:t>
            </a:r>
          </a:p>
        </p:txBody>
      </p:sp>
      <p:sp>
        <p:nvSpPr>
          <p:cNvPr id="15" name="Dikdörtgen 3"/>
          <p:cNvSpPr/>
          <p:nvPr/>
        </p:nvSpPr>
        <p:spPr>
          <a:xfrm>
            <a:off x="-108520" y="5075892"/>
            <a:ext cx="7164288" cy="369332"/>
          </a:xfrm>
          <a:prstGeom prst="rect">
            <a:avLst/>
          </a:prstGeom>
        </p:spPr>
        <p:txBody>
          <a:bodyPr wrap="square">
            <a:spAutoFit/>
          </a:bodyPr>
          <a:lstStyle/>
          <a:p>
            <a:r>
              <a:rPr lang="tr-TR" b="1" dirty="0" smtClean="0">
                <a:solidFill>
                  <a:prstClr val="black"/>
                </a:solidFill>
                <a:latin typeface="Constantia"/>
              </a:rPr>
              <a:t>                                                 Solunum </a:t>
            </a:r>
            <a:r>
              <a:rPr lang="tr-TR" b="1" dirty="0">
                <a:solidFill>
                  <a:prstClr val="black"/>
                </a:solidFill>
                <a:latin typeface="Constantia"/>
              </a:rPr>
              <a:t>sistemi koruyucuları</a:t>
            </a:r>
          </a:p>
        </p:txBody>
      </p:sp>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932" y="5278760"/>
            <a:ext cx="1857375"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021396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30457"/>
            <a:ext cx="7759116" cy="1814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Dikdörtgen 2"/>
          <p:cNvSpPr/>
          <p:nvPr/>
        </p:nvSpPr>
        <p:spPr>
          <a:xfrm>
            <a:off x="107504" y="2729948"/>
            <a:ext cx="9036496" cy="1785104"/>
          </a:xfrm>
          <a:prstGeom prst="rect">
            <a:avLst/>
          </a:prstGeom>
        </p:spPr>
        <p:txBody>
          <a:bodyPr wrap="square">
            <a:spAutoFit/>
          </a:bodyPr>
          <a:lstStyle/>
          <a:p>
            <a:r>
              <a:rPr lang="tr-TR" sz="2000" b="1" dirty="0">
                <a:solidFill>
                  <a:prstClr val="black"/>
                </a:solidFill>
                <a:latin typeface="Constantia"/>
              </a:rPr>
              <a:t>Bulaşma engelleyici koruyucu giysi </a:t>
            </a:r>
            <a:r>
              <a:rPr lang="tr-TR" dirty="0">
                <a:solidFill>
                  <a:prstClr val="black"/>
                </a:solidFill>
                <a:latin typeface="Constantia"/>
              </a:rPr>
              <a:t/>
            </a:r>
            <a:br>
              <a:rPr lang="tr-TR" dirty="0">
                <a:solidFill>
                  <a:prstClr val="black"/>
                </a:solidFill>
                <a:latin typeface="Constantia"/>
              </a:rPr>
            </a:br>
            <a:r>
              <a:rPr lang="tr-TR" dirty="0">
                <a:solidFill>
                  <a:prstClr val="black"/>
                </a:solidFill>
                <a:latin typeface="Constantia"/>
              </a:rPr>
              <a:t>Bulaşma engelleyici koruyucu giysiler yüksek miktarda radyoaktif kontaminasyona uğramış alanlarda kullanılmalıdırlar. Nükleer tıp gibi kontaminasyon riski olan alanlarda kullanılan normal laboratuvar önlükleri bile cildin kontamine olmasını engellemede önemli rol oynar. Koruyucu giysiler zırhlama sağlamakla beraber, toz partiküllerinin ve sıvıların cildi ve iç giysileri kontamine etmesini engelleyerek maruz kalınacak dozu azaltır</a:t>
            </a:r>
          </a:p>
        </p:txBody>
      </p:sp>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4725144"/>
            <a:ext cx="2051719" cy="194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778632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248591" y="620688"/>
            <a:ext cx="8640960" cy="5749248"/>
          </a:xfrm>
          <a:prstGeom prst="rect">
            <a:avLst/>
          </a:prstGeom>
        </p:spPr>
        <p:txBody>
          <a:bodyPr vert="horz" lIns="0" tIns="45720" rIns="0" bIns="0" anchor="b">
            <a:normAutofit fontScale="900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200" b="1" i="0" u="none" strike="noStrike" kern="1200" cap="none" spc="0" normalizeH="0" baseline="0" noProof="0" dirty="0" smtClean="0">
                <a:ln>
                  <a:noFill/>
                </a:ln>
                <a:solidFill>
                  <a:srgbClr val="3B3B3B"/>
                </a:solidFill>
                <a:effectLst/>
                <a:uLnTx/>
                <a:uFillTx/>
                <a:latin typeface="Calibri"/>
                <a:ea typeface="+mj-ea"/>
                <a:cs typeface="+mj-cs"/>
              </a:rPr>
              <a:t>Glovebox</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2000" b="0" i="0" u="none" strike="noStrike" kern="1200" cap="none" spc="0" normalizeH="0" baseline="0" noProof="0" dirty="0" smtClean="0">
                <a:ln>
                  <a:noFill/>
                </a:ln>
                <a:solidFill>
                  <a:srgbClr val="3B3B3B"/>
                </a:solidFill>
                <a:effectLst/>
                <a:uLnTx/>
                <a:uFillTx/>
                <a:latin typeface="Calibri"/>
                <a:ea typeface="+mj-ea"/>
                <a:cs typeface="+mj-cs"/>
              </a:rPr>
              <a:t>Glovebox, açık radyoaktif maddelerle işlem yapılması gerektiği durumlarda bulaşma riskinin minimize edilmesini sağlayan kapalı ortamlardır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sp>
        <p:nvSpPr>
          <p:cNvPr id="7" name="Dikdörtgen 2"/>
          <p:cNvSpPr/>
          <p:nvPr/>
        </p:nvSpPr>
        <p:spPr>
          <a:xfrm>
            <a:off x="2636525" y="1889360"/>
            <a:ext cx="6533263" cy="5078313"/>
          </a:xfrm>
          <a:prstGeom prst="rect">
            <a:avLst/>
          </a:prstGeom>
        </p:spPr>
        <p:txBody>
          <a:bodyPr wrap="square">
            <a:spAutoFit/>
          </a:bodyPr>
          <a:lstStyle/>
          <a:p>
            <a:r>
              <a:rPr lang="tr-TR" dirty="0">
                <a:solidFill>
                  <a:prstClr val="black"/>
                </a:solidFill>
                <a:latin typeface="Constantia"/>
              </a:rPr>
              <a:t>Kurşun önlüklerin çalışma sonrası saklanma şekli çok önemlidir. Kurşun giysiler özellikle uygun koşullarda saklanmadıkları zaman bozulup kırılabilirler. Bu durumdaki giysiler ise yeterli korunmayı sağlamazlar. Katlama veya kırışma nedenleri ile çatlaklar veya aşınma oluşur. Bu gibi hasarlar, küçük olsa da, vücudun aynı alanının tekrar tekrar radyasyona maruz kalmasına neden olur. Önlük içindeki kurşun tabakalarının kırılmasını önlemek için önlükler ya katlanmadan düzgün bir şekilde ya da özel tasarlanmış askılara asılmalı veya düz zemin üzerine katlanmadan konulmalıdır. Kurşun giysilerin temin edildiklerinde ve kullanım süresince yılda bir kez kontrol edilmeleri gerekir. Kurşun giysileri kontrol etmek için, giysi floroskopi cihazının altına yerleştirilir ve giysinin her tarafı ışın demeti hareket ettirilerek taranır. Kurşunda oluşan kırık ve çatlaklar bu şekilde görülebilir. Giysinin yıpranmasına bağlı olarak kenarlarda oluşabilecek küçük kusurlarkabul edilebilir. Ayrıca giysinin ek yerlerinde dikiş delikleri bulunabilir. Dış kısım örtüsü genellikle su ve hafif bir deterjanla </a:t>
            </a:r>
            <a:r>
              <a:rPr lang="tr-TR" dirty="0" smtClean="0">
                <a:solidFill>
                  <a:prstClr val="black"/>
                </a:solidFill>
                <a:latin typeface="Constantia"/>
              </a:rPr>
              <a:t>silinebilir.</a:t>
            </a:r>
            <a:endParaRPr lang="tr-TR" dirty="0">
              <a:solidFill>
                <a:prstClr val="black"/>
              </a:solidFill>
              <a:latin typeface="Constantia"/>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54" y="2420888"/>
            <a:ext cx="2558971"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62227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5" name="Başlık 1"/>
          <p:cNvSpPr txBox="1">
            <a:spLocks/>
          </p:cNvSpPr>
          <p:nvPr/>
        </p:nvSpPr>
        <p:spPr>
          <a:xfrm>
            <a:off x="1151112" y="1628800"/>
            <a:ext cx="7992888" cy="4284007"/>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A.E.:337                                                                                                                                       R.G.:74                                                                                                                     21.04.2009</a:t>
            </a:r>
            <a:endParaRPr kumimoji="0" lang="en-US" sz="1000" b="0" i="0" u="none" strike="noStrike" kern="1200" cap="none" spc="0" normalizeH="0" baseline="0" noProof="0" dirty="0" smtClean="0">
              <a:ln>
                <a:noFill/>
              </a:ln>
              <a:solidFill>
                <a:srgbClr val="3B3B3B"/>
              </a:solidFill>
              <a:effectLst/>
              <a:uLnTx/>
              <a:uFillTx/>
              <a:latin typeface="Calibri"/>
              <a:ea typeface="+mj-ea"/>
              <a:cs typeface="+mj-cs"/>
            </a:endParaRPr>
          </a:p>
          <a:p>
            <a:pPr lvl="0">
              <a:spcBef>
                <a:spcPts val="0"/>
              </a:spcBef>
            </a:pPr>
            <a:r>
              <a:rPr lang="tr-TR" sz="1000" b="1" dirty="0">
                <a:solidFill>
                  <a:srgbClr val="000000"/>
                </a:solidFill>
                <a:ea typeface="+mn-ea"/>
                <a:cs typeface="+mn-cs"/>
              </a:rPr>
              <a:t>AYAK VE BACAK KORUYUCULARI</a:t>
            </a:r>
          </a:p>
          <a:p>
            <a:pPr lvl="0">
              <a:spcBef>
                <a:spcPts val="0"/>
              </a:spcBef>
            </a:pPr>
            <a:r>
              <a:rPr lang="tr-TR" sz="1000" dirty="0">
                <a:solidFill>
                  <a:srgbClr val="000000"/>
                </a:solidFill>
                <a:ea typeface="+mn-ea"/>
                <a:cs typeface="+mn-cs"/>
              </a:rPr>
              <a:t>- Normal ayakkabılar, botlar, çizmeler, uzun botlar, güvenlik bot ve çizmeleri</a:t>
            </a:r>
          </a:p>
          <a:p>
            <a:pPr lvl="0">
              <a:spcBef>
                <a:spcPts val="0"/>
              </a:spcBef>
            </a:pPr>
            <a:r>
              <a:rPr lang="tr-TR" sz="1000" dirty="0">
                <a:solidFill>
                  <a:srgbClr val="000000"/>
                </a:solidFill>
                <a:ea typeface="+mn-ea"/>
                <a:cs typeface="+mn-cs"/>
              </a:rPr>
              <a:t>- Bağları ve kancaları çabuk açılabilen </a:t>
            </a:r>
            <a:r>
              <a:rPr lang="tr-TR" sz="1000" dirty="0" smtClean="0">
                <a:solidFill>
                  <a:srgbClr val="000000"/>
                </a:solidFill>
                <a:ea typeface="+mn-ea"/>
                <a:cs typeface="+mn-cs"/>
              </a:rPr>
              <a:t>ayakkabılar</a:t>
            </a: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Parmak koruyuculu ayakkabılar                    </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Tabanı ısıya dayanıklı ayakkabı ve ayakkabı kılıfları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Isıya dayanıklı ayakkabı, bot, çizme ve tozluklar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Termal ayakkabı, bot, çizme ve kılıfları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Titreşime dayanıklı ayakkabı, bot, çizme ve kılıfları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Antistatik ayakkabı, bot, çizme ve kılıfları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İzolasyonlu ayakkabı, bot, çizme ve kılıfları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Zincirli testere operatörleri için koruyucu bot ve çizmeler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Tahta tabanlı ayakkabılar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Takıp çıkarılabilen ayak üst kısmı koruyucuları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Dizlikler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Tozluklar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Takılıp çıkarılabilen iç tabanlıklar (ısıya dayanıklı, delinmeye dayanıklı, ter geçirmez)</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Takılıp çıkarılabilen çiviler (buz, kar ve kaygan yüzeylere karşı)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100" b="1" i="0" u="none" strike="noStrike" kern="1200" cap="none" spc="0" normalizeH="0" baseline="0" noProof="0" dirty="0" smtClean="0">
                <a:ln>
                  <a:noFill/>
                </a:ln>
                <a:solidFill>
                  <a:srgbClr val="3B3B3B"/>
                </a:solidFill>
                <a:effectLst/>
                <a:uLnTx/>
                <a:uFillTx/>
                <a:latin typeface="Calibri"/>
                <a:ea typeface="+mj-ea"/>
                <a:cs typeface="+mj-cs"/>
              </a:rPr>
              <a:t>CİLT KORUYUCULARI</a:t>
            </a: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Koruyucu kremler / merhemler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100" b="1" i="0" u="none" strike="noStrike" kern="1200" cap="none" spc="0" normalizeH="0" baseline="0" noProof="0" dirty="0" smtClean="0">
                <a:ln>
                  <a:noFill/>
                </a:ln>
                <a:solidFill>
                  <a:srgbClr val="3B3B3B"/>
                </a:solidFill>
                <a:effectLst/>
                <a:uLnTx/>
                <a:uFillTx/>
                <a:latin typeface="Calibri"/>
                <a:ea typeface="+mj-ea"/>
                <a:cs typeface="+mj-cs"/>
              </a:rPr>
              <a:t>GÖVDE VE KARIN BÖLGESİ KORUYUCULARI</a:t>
            </a: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Makinelerden korunmak için kullanılan koruyucu yelek, ceket ve önlükler (delinme, kesilme, ergimiş metal sıçramalarına karşı)</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Kimyasallara karşı kullanılan koruyucu yelek, ceket ve önlükler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Isıtmalı yelekler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Cankurtaran yelekleri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X ışınına karşı koruyucu önlükler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Vücut kuşakları / kemerleri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0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0185545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9" name="Başlık 1"/>
          <p:cNvSpPr txBox="1">
            <a:spLocks/>
          </p:cNvSpPr>
          <p:nvPr/>
        </p:nvSpPr>
        <p:spPr>
          <a:xfrm>
            <a:off x="395536" y="1124744"/>
            <a:ext cx="8305800" cy="5939622"/>
          </a:xfrm>
          <a:prstGeom prst="rect">
            <a:avLst/>
          </a:prstGeom>
        </p:spPr>
        <p:txBody>
          <a:bodyPr vert="horz" lIns="0" tIns="45720" rIns="0" bIns="0" anchor="b">
            <a:normAutofit fontScale="9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smtClean="0">
                <a:ln>
                  <a:noFill/>
                </a:ln>
                <a:solidFill>
                  <a:srgbClr val="3B3B3B"/>
                </a:solidFill>
                <a:effectLst/>
                <a:uLnTx/>
                <a:uFillTx/>
                <a:latin typeface="Calibri"/>
                <a:ea typeface="+mj-ea"/>
                <a:cs typeface="+mj-cs"/>
              </a:rPr>
              <a:t>Antiseptikler ve Dezenfektanlar </a:t>
            </a:r>
            <a:r>
              <a:rPr kumimoji="0" lang="tr-TR" sz="1800" b="1" i="0" u="none" strike="noStrike" kern="1200" cap="none" spc="0" normalizeH="0" baseline="0" noProof="0" smtClean="0">
                <a:ln>
                  <a:noFill/>
                </a:ln>
                <a:solidFill>
                  <a:srgbClr val="3B3B3B"/>
                </a:solidFill>
                <a:effectLst/>
                <a:uLnTx/>
                <a:uFillTx/>
                <a:latin typeface="Calibri"/>
                <a:ea typeface="+mj-ea"/>
                <a:cs typeface="+mj-cs"/>
              </a:rPr>
              <a:t/>
            </a:r>
            <a:br>
              <a:rPr kumimoji="0" lang="tr-TR" sz="1800" b="1"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Antiseptik veya dezenfektanlar mikropları etkisizleştirecek antimikrobik etkenlerle, temizlik ve katkı maddelerini bir dolgu maddesi içinde birleştiren formüllerdir.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Antiseptik dışarıdan uygulandığında canlı dokuda (sağlıklı deri ve mükoza, yaralar) mikroorganizmaları öldüren veya virüsleri etkisizleştiren preparatlardır.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 Dezenfektanlar hastane ortamlarında geçici olarak yer alan sabit nesnelerdeki (tıbbi araç gereç, hastanın kullandığı veya çevresindeki eşyalar gibi) veya vücuttan atılan doku ve sıvılardaki mikro organizmaları öldüren veya virüsleri etkisizleştiren preparatlardır. Çoğu canlı dokulara uygulanamayacak kadar toksik ve yakıcı etki gösteren dezenfektanların pek azı antiseptik olarak da kullanılabilir.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800" b="1" i="0" u="none" strike="noStrike" kern="1200" cap="none" spc="0" normalizeH="0" baseline="0" noProof="0" smtClean="0">
                <a:ln>
                  <a:noFill/>
                </a:ln>
                <a:solidFill>
                  <a:srgbClr val="3B3B3B"/>
                </a:solidFill>
                <a:effectLst/>
                <a:uLnTx/>
                <a:uFillTx/>
                <a:latin typeface="Calibri"/>
                <a:ea typeface="+mj-ea"/>
                <a:cs typeface="+mj-cs"/>
              </a:rPr>
              <a:t>Aldehidler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800" b="1" i="0" u="none" strike="noStrike" kern="1200" cap="none" spc="0" normalizeH="0" baseline="0" noProof="0" smtClean="0">
                <a:ln>
                  <a:noFill/>
                </a:ln>
                <a:solidFill>
                  <a:srgbClr val="3B3B3B"/>
                </a:solidFill>
                <a:effectLst/>
                <a:uLnTx/>
                <a:uFillTx/>
                <a:latin typeface="Calibri"/>
                <a:ea typeface="+mj-ea"/>
                <a:cs typeface="+mj-cs"/>
              </a:rPr>
              <a:t>Formaldehid</a:t>
            </a:r>
            <a:r>
              <a:rPr kumimoji="0" lang="tr-TR" sz="1800" b="1" i="0" u="none" strike="noStrike" kern="1200" cap="none" spc="0" normalizeH="0" baseline="0" noProof="0" smtClean="0">
                <a:ln>
                  <a:noFill/>
                </a:ln>
                <a:solidFill>
                  <a:srgbClr val="3B3B3B"/>
                </a:solidFill>
                <a:effectLst/>
                <a:uLnTx/>
                <a:uFillTx/>
                <a:latin typeface="Calibri"/>
                <a:ea typeface="+mj-ea"/>
                <a:cs typeface="+mj-cs"/>
              </a:rPr>
              <a:t/>
            </a:r>
            <a:br>
              <a:rPr kumimoji="0" lang="tr-TR" sz="1800" b="1"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Hastanelerde, metil alkole %34-38 oranında (formol)veya suya %37 oranında (formalin) formaldehit katılarak hazırlanan solüsyonları dezenfeksiyonda ve sterilizasyonda kullanılır. Bakterisit, fungusit, virüsit, sporosit ve tüberkülosittir. Bu özellikleriyle hastane odalarını, somyaları, tıbbi araç ve gereci, diyaliz birimlerini dezenfekte etmek, anatomi ve patoloji laboratuarlarında dokuları sterilize edip sabitleştirmek için ve çocuk felci ve hepatit-B aşısı üretiminde kullanılır. Gaz halinde de birimleri ve binaları arındırmakta kullanılabilir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Yalıtımda kullanılan kaplama ve döşeme yapıştırıcıları ve çeşitli cilalar da ortama, sıcaklığa, neme, malzemenin kullanım ömrüne ve kalitesine bağlı olarak formaldehit gazı yayabilir. Formaldehit vücuda solunum ve sindirim yoluyla girer. Deriden çok az emilir.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Sınır değeri 3 ppm’dir; ama daha düşük konsantrasyonlara uzun süreli maruziyet mükozayı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(göz, burun, solunum yolları) tahriş eder, deriyi duyarlaştırır, astım krizini tetikleyebilir. Konsantrasyon 10 ppm’e ulaştığında, gözlerde ve solunum yollarında yanmaya, öksürüğe, çarpıntıya ve göğüste baskı hissedilmesine yol açar. 50-100 ppm düzeyinde ise, akciğer ödemi ve solunum yetmezliği yoluyla ölüme neden olabilir. Mesleki astım etkenidir. Santral sinir sistemini baskılar. Sıvı halde yutulur ise, şiddetli bulantı, kusma, ishal ve karın ağrısına yol açar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Formaldehit insanda kanserojen veya kanserojen olması olası kimyasallar arasındadır. Deri, kemik, kan, prostat, mesane, bağırsak ve beyin kanserlerine bağlı ölümler maruz kalanlarda kalmayanlardan çoktur. Bu nedenle kullanımı giderek kısıtlanmıştır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415893845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323528" y="476672"/>
            <a:ext cx="8377238" cy="6597352"/>
          </a:xfrm>
          <a:prstGeom prst="rect">
            <a:avLst/>
          </a:prstGeom>
        </p:spPr>
        <p:txBody>
          <a:bodyPr vert="horz" lIns="0" tIns="45720" rIns="0" bIns="0" anchor="b">
            <a:normAutofit fontScale="900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smtClean="0">
                <a:ln>
                  <a:noFill/>
                </a:ln>
                <a:solidFill>
                  <a:srgbClr val="3B3B3B"/>
                </a:solidFill>
                <a:effectLst/>
                <a:uLnTx/>
                <a:uFillTx/>
                <a:latin typeface="Calibri"/>
                <a:ea typeface="+mj-ea"/>
                <a:cs typeface="+mj-cs"/>
              </a:rPr>
              <a:t>Alkoller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Etil alkol ve izopropil alkol hem antiseptik (%70 alkol) ve dezenfektan, hem de diğer antiseptikler için çözücü olarak; glikoller ise sıklıkla dezenfektan olarak kullanılır. Bakterisit etkisi hızlıdır. Ayrıca, tüberkülosit, fungisit ve virüsittir. Saf etil alkolün bakterisit etkisi su ile karıştırılmış etil alkolün etkisinden daha azdır. Alkoller sporisit olmadıkları ve organik maddelere nüfus etmedikleri için cerrahi ve tıbbi araç gereç dezenfeksiyonunda kullanılmamalıdır. Organik madde bulaşmamış araç gerecin dezenfeksiyonu için de, araç gereç alkol içinde bekletilmelidir. %70’lik etil alkol servis arabaları ve çalışma masalarının, %60’lık isopropil alkol ise derinin dezenfeksiyonunda (klorheksidin ile birlikte veya tek başına) kullanılır</a:t>
            </a:r>
            <a:r>
              <a:rPr kumimoji="0" lang="tr-TR" sz="1600" b="0" i="0" u="none" strike="noStrike" kern="1200" cap="none" spc="0" normalizeH="0" baseline="0" noProof="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800" b="1" i="0" u="none" strike="noStrike" kern="1200" cap="none" spc="0" normalizeH="0" baseline="0" noProof="0" smtClean="0">
                <a:ln>
                  <a:noFill/>
                </a:ln>
                <a:solidFill>
                  <a:srgbClr val="3B3B3B"/>
                </a:solidFill>
                <a:effectLst/>
                <a:uLnTx/>
                <a:uFillTx/>
                <a:latin typeface="Calibri"/>
                <a:ea typeface="+mj-ea"/>
                <a:cs typeface="+mj-cs"/>
              </a:rPr>
              <a:t>Oksitleyici maddeler</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 En yaygın kullanılanları hidrojen peroksit, potasyum permanganat, sodyum perborattır</a:t>
            </a:r>
            <a:r>
              <a:rPr kumimoji="0" lang="tr-TR" sz="1600" b="0" i="0" u="none" strike="noStrike" kern="1200" cap="none" spc="0" normalizeH="0" baseline="0" noProof="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1" i="1" u="none" strike="noStrike" kern="1200" cap="none" spc="0" normalizeH="0" baseline="0" noProof="0" smtClean="0">
                <a:ln>
                  <a:noFill/>
                </a:ln>
                <a:solidFill>
                  <a:srgbClr val="3B3B3B"/>
                </a:solidFill>
                <a:effectLst/>
                <a:uLnTx/>
                <a:uFillTx/>
                <a:latin typeface="Calibri"/>
                <a:ea typeface="+mj-ea"/>
                <a:cs typeface="+mj-cs"/>
              </a:rPr>
              <a:t> Hidrojen peroksit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Bakterisit, virüsit, fungisit ve sporosittir. %1-3</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smtClean="0">
                <a:ln>
                  <a:noFill/>
                </a:ln>
                <a:solidFill>
                  <a:srgbClr val="3B3B3B"/>
                </a:solidFill>
                <a:effectLst/>
                <a:uLnTx/>
                <a:uFillTx/>
                <a:latin typeface="Calibri"/>
                <a:ea typeface="+mj-ea"/>
                <a:cs typeface="+mj-cs"/>
              </a:rPr>
              <a:t>konsantrasyonda</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smtClean="0">
                <a:ln>
                  <a:noFill/>
                </a:ln>
                <a:solidFill>
                  <a:srgbClr val="3B3B3B"/>
                </a:solidFill>
                <a:effectLst/>
                <a:uLnTx/>
                <a:uFillTx/>
                <a:latin typeface="Calibri"/>
                <a:ea typeface="+mj-ea"/>
                <a:cs typeface="+mj-cs"/>
              </a:rPr>
              <a:t>genel temizlik ve dezenfeksiyon için, %3-6’lık konsantrasyonda yara temizliği, yumuşak kontakt lenslerin, ventilatörlerin, endoskopların sterilizasyonu için, %6-25’lik konsantrasyonda kimyasal dezenfeksiyon ve sterilizasyon için kullanılır. Üriner drenaj torbalarına eklendiğinde mikrobik bulaşmayı engeller. Toksik değildir </a:t>
            </a:r>
            <a:r>
              <a:rPr kumimoji="0" lang="tr-TR" sz="1600" b="0" i="0" u="none" strike="noStrike" kern="1200" cap="none" spc="0" normalizeH="0" baseline="0" noProof="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1" i="1" u="none" strike="noStrike" kern="1200" cap="none" spc="0" normalizeH="0" baseline="0" noProof="0" smtClean="0">
                <a:ln>
                  <a:noFill/>
                </a:ln>
                <a:solidFill>
                  <a:srgbClr val="3B3B3B"/>
                </a:solidFill>
                <a:effectLst/>
                <a:uLnTx/>
                <a:uFillTx/>
                <a:latin typeface="Calibri"/>
                <a:ea typeface="+mj-ea"/>
                <a:cs typeface="+mj-cs"/>
              </a:rPr>
              <a:t>Perasetik asit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Perasetik asit (peroksiasetik asit) tüm mikroorganizmalar üzerinde etkilidir. Otomatik makinelerin, tıbbi araçların (endoskop, artroskop, cerrahi aletler, diş aletleri) kimyasal sterilizasyonunda kullanılır. Yüksek düzey dezenfeksiyon için 5-10 dakika yeterlidir; ama dayanıksız ve pahalı bir bileşiktir. Yoğun çözeltisiyle temas ciltte yanığa ve göz hasarına neden olabilir. Endoskopların, hemodiyaliz cihazlarının dezenfeksiyonunda kullanılır</a:t>
            </a:r>
            <a:r>
              <a:rPr kumimoji="0" lang="tr-TR" sz="1600" b="0" i="0" u="none" strike="noStrike" kern="1200" cap="none" spc="0" normalizeH="0" baseline="0" noProof="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333690335"/>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95536" y="1423112"/>
            <a:ext cx="8305800" cy="579674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smtClean="0">
                <a:ln>
                  <a:noFill/>
                </a:ln>
                <a:solidFill>
                  <a:srgbClr val="3B3B3B"/>
                </a:solidFill>
                <a:effectLst/>
                <a:uLnTx/>
                <a:uFillTx/>
                <a:latin typeface="Calibri"/>
                <a:ea typeface="+mj-ea"/>
                <a:cs typeface="+mj-cs"/>
              </a:rPr>
              <a:t>Güçlü asit ve bazlar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Güçlü asit ve bazların, özellikle de alkali deterjanların kullanımı giderek yaygınlaşmaktadır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Bazı organik asitler ve boya maddeleri zayıf antiseptik etki yaparlar, bunlar genellikle bakteriyostatiktirler. Ayrıca fazla toksik oldukları için sistemik olarak kullanılmayan bazı nitrofluran türevleri de, cilt antiseptiği olarak kullanılır.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Katyonik deterjanlar antiseptik ve dezenfektan etkili jermisidlerdir. Bu bileşikler özellikle hastane ortamında yüzey ve aletlerin temizlenmesinde dezenfektan olarak, deri, mukoz membranlar ve vücut boşluklarında ise antiseptik olarak kullanılır.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Sabunlar sodyum ya da potasyum hidroksitin yağ asidi esterlerinden oluşan deterjan bazlı maddelerdir. Temizlik özelliği deterjan özelliğine bağlıdır ve deriden kirleri ve organik maddeleri uzaklaştırır, bu esnada bakterilerin de bir kısmı uzaklaştırılmış olur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98401780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323528" y="1054409"/>
            <a:ext cx="8305800" cy="586818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smtClean="0">
                <a:ln>
                  <a:noFill/>
                </a:ln>
                <a:solidFill>
                  <a:srgbClr val="3B3B3B"/>
                </a:solidFill>
                <a:effectLst/>
                <a:uLnTx/>
                <a:uFillTx/>
                <a:latin typeface="Calibri"/>
                <a:ea typeface="+mj-ea"/>
                <a:cs typeface="+mj-cs"/>
              </a:rPr>
              <a:t>Etilen oksit </a:t>
            </a:r>
            <a:r>
              <a:rPr kumimoji="0" lang="tr-TR" sz="1600" b="1" i="0" u="none" strike="noStrike" kern="1200" cap="none" spc="0" normalizeH="0" baseline="0" noProof="0" smtClean="0">
                <a:ln>
                  <a:noFill/>
                </a:ln>
                <a:solidFill>
                  <a:srgbClr val="3B3B3B"/>
                </a:solidFill>
                <a:effectLst/>
                <a:uLnTx/>
                <a:uFillTx/>
                <a:latin typeface="Calibri"/>
                <a:ea typeface="+mj-ea"/>
                <a:cs typeface="+mj-cs"/>
              </a:rPr>
              <a:t/>
            </a:r>
            <a:br>
              <a:rPr kumimoji="0" lang="tr-TR" sz="16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Bu gaz ısıya duyarlı tıbbi araçların sterilizasyonu için kullanılır; ama toksik, mutajen ve olası karsinojendir. Bu nedenle klordioksit, perasetik asit ve ozon</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gibi gazların aynı amaçla kullanılması için çalışma yapılmakta; ama penetrasyon kapasiteleri yetersiz kaldığı için, etilen oksit kullanımı halen sürmektedir.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Bu gaz vücuda deri ve solunum yoluyla girer, yerel ve sistemik etkilere yol açar. Kokusu konsantrasyonu 700 ppm’e ulaştığında hissedildiği için farkına varılmadan yüksek konsantrasyonlarına maruz kalınabilir.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Etilen oksitle dezenfekte edilip, yeterli havalandırılmayan maske, eldiven, tampon, endotrakeal tüp, vb. malzeme deride tahrişe ve lezyona, konjonktivite, kornea yanıklarına; yüksek konsantrasyonda da katarakta yol açar. Yinelenen maruziyetlerde alerjik duyarlaşma gelişebilir. Sistemik etkileri ortam konsantrasyonuna göre değişir. Konsantrasyon 500 ppm’den düşük ise, gözlerde, burun ve boğazda tahriş, bulantı ve kusma; 500-700 ppm arasında ise, maruziyeten birkaç dakika sonra solunum güçlüğü (dispne, siyanoz ve akciğer ödemi) ile kalp dolaşım sistemi (çarpıntı), sinir sistemi (baş ağrısı, uyku hali, koordinasyon bozukluğu ve konvülsiyonlar) ve kan sistemi bulguları ve anaflaksi gelişebilir. Kronik maruziyet ansefalopati ve polinöropatiye yol açabilir. Gebelikte maruziyet erken doğuma ve düşüğe neden olabilir.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Bu sorunları önlemek için dezenfeksiyonda etilen oksit yerine propil oksit veya ışın kullanılması önerilir. Bu olanaksız ise, gaz kaynağında denetlenmeli, kullanımda uyulacak koruyucu önlemler belirlenmeli ve bu kurallara uyulması sağlanmalıdır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68102713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2"/>
          <p:cNvSpPr txBox="1">
            <a:spLocks/>
          </p:cNvSpPr>
          <p:nvPr/>
        </p:nvSpPr>
        <p:spPr>
          <a:xfrm>
            <a:off x="457200" y="704088"/>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Dezenfeksiyon</a:t>
            </a:r>
            <a:r>
              <a:rPr kumimoji="0" lang="en-US" sz="2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Türlerine</a:t>
            </a:r>
            <a:r>
              <a:rPr kumimoji="0" lang="en-US" sz="2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Göre</a:t>
            </a:r>
            <a:r>
              <a:rPr kumimoji="0" lang="en-US" sz="2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Maruziyet</a:t>
            </a:r>
            <a:r>
              <a:rPr kumimoji="0" lang="en-US" sz="2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Biçimi</a:t>
            </a:r>
            <a:r>
              <a:rPr kumimoji="0" lang="en-US" sz="2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2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2800" b="1" i="0" u="none" strike="noStrike" kern="1200" cap="none" spc="0" normalizeH="0" baseline="0" noProof="0" dirty="0" err="1" smtClean="0">
                <a:ln>
                  <a:noFill/>
                </a:ln>
                <a:solidFill>
                  <a:srgbClr val="3B3B3B"/>
                </a:solidFill>
                <a:effectLst/>
                <a:uLnTx/>
                <a:uFillTx/>
                <a:latin typeface="Calibri"/>
                <a:ea typeface="+mj-ea"/>
                <a:cs typeface="+mj-cs"/>
              </a:rPr>
              <a:t>Yolları</a:t>
            </a:r>
            <a:endParaRPr kumimoji="0" lang="en-US" sz="2800" b="1" i="0" u="none" strike="noStrike" kern="1200" cap="none" spc="0" normalizeH="0" baseline="0" noProof="0" dirty="0">
              <a:ln>
                <a:noFill/>
              </a:ln>
              <a:solidFill>
                <a:srgbClr val="3B3B3B"/>
              </a:solidFill>
              <a:effectLst/>
              <a:uLnTx/>
              <a:uFillTx/>
              <a:latin typeface="Calibri"/>
              <a:ea typeface="+mj-ea"/>
              <a:cs typeface="+mj-cs"/>
            </a:endParaRPr>
          </a:p>
        </p:txBody>
      </p:sp>
      <p:graphicFrame>
        <p:nvGraphicFramePr>
          <p:cNvPr id="7" name="Content Placeholder 4"/>
          <p:cNvGraphicFramePr>
            <a:graphicFrameLocks/>
          </p:cNvGraphicFramePr>
          <p:nvPr>
            <p:extLst>
              <p:ext uri="{D42A27DB-BD31-4B8C-83A1-F6EECF244321}">
                <p14:modId xmlns:p14="http://schemas.microsoft.com/office/powerpoint/2010/main" val="4148346939"/>
              </p:ext>
            </p:extLst>
          </p:nvPr>
        </p:nvGraphicFramePr>
        <p:xfrm>
          <a:off x="457200" y="2060848"/>
          <a:ext cx="8389518" cy="4614882"/>
        </p:xfrm>
        <a:graphic>
          <a:graphicData uri="http://schemas.openxmlformats.org/drawingml/2006/table">
            <a:tbl>
              <a:tblPr firstRow="1" bandRow="1">
                <a:tableStyleId>{5C22544A-7EE6-4342-B048-85BDC9FD1C3A}</a:tableStyleId>
              </a:tblPr>
              <a:tblGrid>
                <a:gridCol w="4194759">
                  <a:extLst>
                    <a:ext uri="{9D8B030D-6E8A-4147-A177-3AD203B41FA5}">
                      <a16:colId xmlns:a16="http://schemas.microsoft.com/office/drawing/2014/main" val="20000"/>
                    </a:ext>
                  </a:extLst>
                </a:gridCol>
                <a:gridCol w="4194759">
                  <a:extLst>
                    <a:ext uri="{9D8B030D-6E8A-4147-A177-3AD203B41FA5}">
                      <a16:colId xmlns:a16="http://schemas.microsoft.com/office/drawing/2014/main" val="20001"/>
                    </a:ext>
                  </a:extLst>
                </a:gridCol>
              </a:tblGrid>
              <a:tr h="618069">
                <a:tc>
                  <a:txBody>
                    <a:bodyPr/>
                    <a:lstStyle/>
                    <a:p>
                      <a:r>
                        <a:rPr lang="en-US" sz="1100" dirty="0" err="1" smtClean="0"/>
                        <a:t>Dezenfeksiyon</a:t>
                      </a:r>
                      <a:r>
                        <a:rPr lang="en-US" sz="1100" dirty="0" smtClean="0"/>
                        <a:t> </a:t>
                      </a:r>
                      <a:r>
                        <a:rPr lang="en-US" sz="1100" dirty="0" err="1" smtClean="0"/>
                        <a:t>türü</a:t>
                      </a:r>
                      <a:r>
                        <a:rPr lang="en-US" sz="1100" dirty="0" smtClean="0"/>
                        <a:t> </a:t>
                      </a:r>
                      <a:endParaRPr lang="en-US" sz="1100" dirty="0"/>
                    </a:p>
                  </a:txBody>
                  <a:tcPr/>
                </a:tc>
                <a:tc>
                  <a:txBody>
                    <a:bodyPr/>
                    <a:lstStyle/>
                    <a:p>
                      <a:r>
                        <a:rPr lang="en-US" sz="1100" dirty="0" err="1" smtClean="0"/>
                        <a:t>Maruziyet</a:t>
                      </a:r>
                      <a:r>
                        <a:rPr lang="en-US" sz="1100" dirty="0" smtClean="0"/>
                        <a:t> </a:t>
                      </a:r>
                      <a:r>
                        <a:rPr lang="en-US" sz="1100" dirty="0" err="1" smtClean="0"/>
                        <a:t>biçimi</a:t>
                      </a:r>
                      <a:r>
                        <a:rPr lang="en-US" sz="1100" dirty="0" smtClean="0"/>
                        <a:t> </a:t>
                      </a:r>
                      <a:r>
                        <a:rPr lang="en-US" sz="1100" dirty="0" err="1" smtClean="0"/>
                        <a:t>ve</a:t>
                      </a:r>
                      <a:r>
                        <a:rPr lang="en-US" sz="1100" dirty="0" smtClean="0"/>
                        <a:t> </a:t>
                      </a:r>
                      <a:r>
                        <a:rPr lang="en-US" sz="1100" dirty="0" err="1" smtClean="0"/>
                        <a:t>yolu</a:t>
                      </a:r>
                      <a:endParaRPr lang="en-US" sz="1100" dirty="0"/>
                    </a:p>
                  </a:txBody>
                  <a:tcPr/>
                </a:tc>
                <a:extLst>
                  <a:ext uri="{0D108BD9-81ED-4DB2-BD59-A6C34878D82A}">
                    <a16:rowId xmlns:a16="http://schemas.microsoft.com/office/drawing/2014/main" val="10000"/>
                  </a:ext>
                </a:extLst>
              </a:tr>
              <a:tr h="618069">
                <a:tc>
                  <a:txBody>
                    <a:bodyPr/>
                    <a:lstStyle/>
                    <a:p>
                      <a:r>
                        <a:rPr lang="en-US" sz="1100" dirty="0" err="1" smtClean="0"/>
                        <a:t>Yüzey</a:t>
                      </a:r>
                      <a:r>
                        <a:rPr lang="en-US" sz="1100" dirty="0" smtClean="0"/>
                        <a:t> </a:t>
                      </a:r>
                      <a:r>
                        <a:rPr lang="en-US" sz="1100" dirty="0" err="1" smtClean="0"/>
                        <a:t>dezenfeksiyonu</a:t>
                      </a:r>
                      <a:r>
                        <a:rPr lang="en-US" sz="1100" dirty="0" smtClean="0"/>
                        <a:t> (</a:t>
                      </a:r>
                      <a:r>
                        <a:rPr lang="en-US" sz="1100" dirty="0" err="1" smtClean="0"/>
                        <a:t>silme</a:t>
                      </a:r>
                      <a:r>
                        <a:rPr lang="en-US" sz="1100" dirty="0" smtClean="0"/>
                        <a:t>/</a:t>
                      </a:r>
                      <a:r>
                        <a:rPr lang="en-US" sz="1100" dirty="0" err="1" smtClean="0"/>
                        <a:t>ovma</a:t>
                      </a:r>
                      <a:r>
                        <a:rPr lang="en-US" sz="1100" dirty="0" smtClean="0"/>
                        <a:t>)</a:t>
                      </a:r>
                      <a:endParaRPr lang="en-US" sz="1100" dirty="0"/>
                    </a:p>
                  </a:txBody>
                  <a:tcPr/>
                </a:tc>
                <a:tc>
                  <a:txBody>
                    <a:bodyPr/>
                    <a:lstStyle/>
                    <a:p>
                      <a:r>
                        <a:rPr lang="en-US" sz="1100" dirty="0" err="1" smtClean="0"/>
                        <a:t>Yüzey</a:t>
                      </a:r>
                      <a:r>
                        <a:rPr lang="en-US" sz="1100" dirty="0" smtClean="0"/>
                        <a:t> </a:t>
                      </a:r>
                      <a:r>
                        <a:rPr lang="en-US" sz="1100" dirty="0" err="1" smtClean="0"/>
                        <a:t>dezenfeksiyonu</a:t>
                      </a:r>
                      <a:r>
                        <a:rPr lang="en-US" sz="1100" dirty="0" smtClean="0"/>
                        <a:t> </a:t>
                      </a:r>
                      <a:r>
                        <a:rPr lang="en-US" sz="1100" dirty="0" err="1" smtClean="0"/>
                        <a:t>uçucu</a:t>
                      </a:r>
                      <a:r>
                        <a:rPr lang="en-US" sz="1100" dirty="0" smtClean="0"/>
                        <a:t> </a:t>
                      </a:r>
                      <a:r>
                        <a:rPr lang="en-US" sz="1100" dirty="0" err="1" smtClean="0"/>
                        <a:t>maddeler</a:t>
                      </a:r>
                      <a:r>
                        <a:rPr lang="en-US" sz="1100" dirty="0" smtClean="0"/>
                        <a:t> </a:t>
                      </a:r>
                      <a:r>
                        <a:rPr lang="en-US" sz="1100" dirty="0" err="1" smtClean="0"/>
                        <a:t>nedeniyle</a:t>
                      </a:r>
                      <a:r>
                        <a:rPr lang="en-US" sz="1100" dirty="0" smtClean="0"/>
                        <a:t> (</a:t>
                      </a:r>
                      <a:r>
                        <a:rPr lang="en-US" sz="1100" dirty="0" err="1" smtClean="0"/>
                        <a:t>aldehitler</a:t>
                      </a:r>
                      <a:r>
                        <a:rPr lang="en-US" sz="1100" dirty="0" smtClean="0"/>
                        <a:t>, </a:t>
                      </a:r>
                      <a:r>
                        <a:rPr lang="en-US" sz="1100" dirty="0" err="1" smtClean="0"/>
                        <a:t>alkoller</a:t>
                      </a:r>
                      <a:r>
                        <a:rPr lang="en-US" sz="1100" dirty="0" smtClean="0"/>
                        <a:t>, </a:t>
                      </a:r>
                      <a:r>
                        <a:rPr lang="en-US" sz="1100" dirty="0" err="1" smtClean="0"/>
                        <a:t>fenol</a:t>
                      </a:r>
                      <a:r>
                        <a:rPr lang="en-US" sz="1100" dirty="0" smtClean="0"/>
                        <a:t> </a:t>
                      </a:r>
                      <a:r>
                        <a:rPr lang="en-US" sz="1100" dirty="0" err="1" smtClean="0"/>
                        <a:t>türevleri</a:t>
                      </a:r>
                      <a:r>
                        <a:rPr lang="en-US" sz="1100" dirty="0" smtClean="0"/>
                        <a:t>, vb.) </a:t>
                      </a:r>
                      <a:r>
                        <a:rPr lang="en-US" sz="1100" dirty="0" err="1" smtClean="0"/>
                        <a:t>solunum</a:t>
                      </a:r>
                      <a:r>
                        <a:rPr lang="en-US" sz="1100" dirty="0" smtClean="0"/>
                        <a:t>; el </a:t>
                      </a:r>
                      <a:r>
                        <a:rPr lang="en-US" sz="1100" dirty="0" err="1" smtClean="0"/>
                        <a:t>ve</a:t>
                      </a:r>
                      <a:r>
                        <a:rPr lang="en-US" sz="1100" dirty="0" smtClean="0"/>
                        <a:t> </a:t>
                      </a:r>
                      <a:r>
                        <a:rPr lang="en-US" sz="1100" dirty="0" err="1" smtClean="0"/>
                        <a:t>kolların</a:t>
                      </a:r>
                      <a:r>
                        <a:rPr lang="en-US" sz="1100" dirty="0" smtClean="0"/>
                        <a:t> </a:t>
                      </a:r>
                      <a:r>
                        <a:rPr lang="en-US" sz="1100" dirty="0" err="1" smtClean="0"/>
                        <a:t>teması</a:t>
                      </a:r>
                      <a:r>
                        <a:rPr lang="en-US" sz="1100" dirty="0" smtClean="0"/>
                        <a:t> </a:t>
                      </a:r>
                      <a:r>
                        <a:rPr lang="en-US" sz="1100" dirty="0" err="1" smtClean="0"/>
                        <a:t>nedeniyle</a:t>
                      </a:r>
                      <a:r>
                        <a:rPr lang="en-US" sz="1100" dirty="0" smtClean="0"/>
                        <a:t> de </a:t>
                      </a:r>
                      <a:r>
                        <a:rPr lang="en-US" sz="1100" dirty="0" err="1" smtClean="0"/>
                        <a:t>deri</a:t>
                      </a:r>
                      <a:r>
                        <a:rPr lang="en-US" sz="1100" dirty="0" smtClean="0"/>
                        <a:t> </a:t>
                      </a:r>
                      <a:r>
                        <a:rPr lang="en-US" sz="1100" dirty="0" err="1" smtClean="0"/>
                        <a:t>yoluyla</a:t>
                      </a:r>
                      <a:r>
                        <a:rPr lang="en-US" sz="1100" dirty="0" smtClean="0"/>
                        <a:t> </a:t>
                      </a:r>
                      <a:r>
                        <a:rPr lang="en-US" sz="1100" dirty="0" err="1" smtClean="0"/>
                        <a:t>maruziyete</a:t>
                      </a:r>
                      <a:r>
                        <a:rPr lang="en-US" sz="1100" dirty="0" smtClean="0"/>
                        <a:t> </a:t>
                      </a:r>
                      <a:r>
                        <a:rPr lang="en-US" sz="1100" dirty="0" err="1" smtClean="0"/>
                        <a:t>yol</a:t>
                      </a:r>
                      <a:r>
                        <a:rPr lang="en-US" sz="1100" dirty="0" smtClean="0"/>
                        <a:t> </a:t>
                      </a:r>
                      <a:r>
                        <a:rPr lang="en-US" sz="1100" dirty="0" err="1" smtClean="0"/>
                        <a:t>açabilir</a:t>
                      </a:r>
                      <a:r>
                        <a:rPr lang="en-US" sz="1100" dirty="0" smtClean="0"/>
                        <a:t>.</a:t>
                      </a:r>
                      <a:endParaRPr lang="en-US" sz="1100" dirty="0"/>
                    </a:p>
                  </a:txBody>
                  <a:tcPr/>
                </a:tc>
                <a:extLst>
                  <a:ext uri="{0D108BD9-81ED-4DB2-BD59-A6C34878D82A}">
                    <a16:rowId xmlns:a16="http://schemas.microsoft.com/office/drawing/2014/main" val="10001"/>
                  </a:ext>
                </a:extLst>
              </a:tr>
              <a:tr h="618069">
                <a:tc>
                  <a:txBody>
                    <a:bodyPr/>
                    <a:lstStyle/>
                    <a:p>
                      <a:r>
                        <a:rPr lang="en-US" sz="1100" dirty="0" err="1" smtClean="0"/>
                        <a:t>Alet</a:t>
                      </a:r>
                      <a:r>
                        <a:rPr lang="en-US" sz="1100" dirty="0" smtClean="0"/>
                        <a:t> </a:t>
                      </a:r>
                      <a:r>
                        <a:rPr lang="en-US" sz="1100" dirty="0" err="1" smtClean="0"/>
                        <a:t>dezenfeksiyonu</a:t>
                      </a:r>
                      <a:endParaRPr lang="en-US" sz="1100" dirty="0"/>
                    </a:p>
                  </a:txBody>
                  <a:tcPr/>
                </a:tc>
                <a:tc>
                  <a:txBody>
                    <a:bodyPr/>
                    <a:lstStyle/>
                    <a:p>
                      <a:r>
                        <a:rPr lang="en-US" sz="1100" dirty="0" smtClean="0"/>
                        <a:t>El </a:t>
                      </a:r>
                      <a:r>
                        <a:rPr lang="en-US" sz="1100" dirty="0" err="1" smtClean="0"/>
                        <a:t>ile</a:t>
                      </a:r>
                      <a:r>
                        <a:rPr lang="en-US" sz="1100" dirty="0" smtClean="0"/>
                        <a:t> </a:t>
                      </a:r>
                      <a:r>
                        <a:rPr lang="en-US" sz="1100" dirty="0" err="1" smtClean="0"/>
                        <a:t>ya</a:t>
                      </a:r>
                      <a:r>
                        <a:rPr lang="en-US" sz="1100" dirty="0" smtClean="0"/>
                        <a:t> </a:t>
                      </a:r>
                      <a:r>
                        <a:rPr lang="en-US" sz="1100" dirty="0" err="1" smtClean="0"/>
                        <a:t>da</a:t>
                      </a:r>
                      <a:r>
                        <a:rPr lang="en-US" sz="1100" dirty="0" smtClean="0"/>
                        <a:t> </a:t>
                      </a:r>
                      <a:r>
                        <a:rPr lang="en-US" sz="1100" dirty="0" err="1" smtClean="0"/>
                        <a:t>açık</a:t>
                      </a:r>
                      <a:r>
                        <a:rPr lang="en-US" sz="1100" dirty="0" smtClean="0"/>
                        <a:t> </a:t>
                      </a:r>
                      <a:r>
                        <a:rPr lang="en-US" sz="1100" dirty="0" err="1" smtClean="0"/>
                        <a:t>kaplar</a:t>
                      </a:r>
                      <a:r>
                        <a:rPr lang="en-US" sz="1100" dirty="0" smtClean="0"/>
                        <a:t> </a:t>
                      </a:r>
                      <a:r>
                        <a:rPr lang="en-US" sz="1100" dirty="0" err="1" smtClean="0"/>
                        <a:t>veya</a:t>
                      </a:r>
                      <a:r>
                        <a:rPr lang="en-US" sz="1100" dirty="0" smtClean="0"/>
                        <a:t> </a:t>
                      </a:r>
                      <a:r>
                        <a:rPr lang="en-US" sz="1100" dirty="0" err="1" smtClean="0"/>
                        <a:t>ultrasonik</a:t>
                      </a:r>
                      <a:r>
                        <a:rPr lang="en-US" sz="1100" dirty="0" smtClean="0"/>
                        <a:t> </a:t>
                      </a:r>
                      <a:r>
                        <a:rPr lang="en-US" sz="1100" dirty="0" err="1" smtClean="0"/>
                        <a:t>banyolar</a:t>
                      </a:r>
                      <a:r>
                        <a:rPr lang="en-US" sz="1100" dirty="0" smtClean="0"/>
                        <a:t> </a:t>
                      </a:r>
                      <a:r>
                        <a:rPr lang="en-US" sz="1100" dirty="0" err="1" smtClean="0"/>
                        <a:t>kullanılarak</a:t>
                      </a:r>
                      <a:r>
                        <a:rPr lang="en-US" sz="1100" dirty="0" smtClean="0"/>
                        <a:t> </a:t>
                      </a:r>
                      <a:r>
                        <a:rPr lang="en-US" sz="1100" dirty="0" err="1" smtClean="0"/>
                        <a:t>kapalı</a:t>
                      </a:r>
                      <a:r>
                        <a:rPr lang="en-US" sz="1100" dirty="0" smtClean="0"/>
                        <a:t> </a:t>
                      </a:r>
                      <a:r>
                        <a:rPr lang="en-US" sz="1100" dirty="0" err="1" smtClean="0"/>
                        <a:t>ortamda</a:t>
                      </a:r>
                      <a:r>
                        <a:rPr lang="en-US" sz="1100" dirty="0" smtClean="0"/>
                        <a:t> </a:t>
                      </a:r>
                      <a:r>
                        <a:rPr lang="en-US" sz="1100" dirty="0" err="1" smtClean="0"/>
                        <a:t>yapılan</a:t>
                      </a:r>
                      <a:r>
                        <a:rPr lang="en-US" sz="1100" dirty="0" smtClean="0"/>
                        <a:t> </a:t>
                      </a:r>
                      <a:r>
                        <a:rPr lang="en-US" sz="1100" dirty="0" err="1" smtClean="0"/>
                        <a:t>dezenfeksiyonda</a:t>
                      </a:r>
                      <a:r>
                        <a:rPr lang="en-US" sz="1100" dirty="0" smtClean="0"/>
                        <a:t> </a:t>
                      </a:r>
                      <a:r>
                        <a:rPr lang="en-US" sz="1100" dirty="0" err="1" smtClean="0"/>
                        <a:t>etken</a:t>
                      </a:r>
                      <a:r>
                        <a:rPr lang="en-US" sz="1100" dirty="0" smtClean="0"/>
                        <a:t> </a:t>
                      </a:r>
                      <a:r>
                        <a:rPr lang="en-US" sz="1100" dirty="0" err="1" smtClean="0"/>
                        <a:t>madde</a:t>
                      </a:r>
                      <a:r>
                        <a:rPr lang="en-US" sz="1100" dirty="0" smtClean="0"/>
                        <a:t> </a:t>
                      </a:r>
                      <a:r>
                        <a:rPr lang="en-US" sz="1100" dirty="0" err="1" smtClean="0"/>
                        <a:t>konsantrasyonu</a:t>
                      </a:r>
                      <a:r>
                        <a:rPr lang="en-US" sz="1100" dirty="0" smtClean="0"/>
                        <a:t> </a:t>
                      </a:r>
                      <a:r>
                        <a:rPr lang="en-US" sz="1100" dirty="0" err="1" smtClean="0"/>
                        <a:t>kabul</a:t>
                      </a:r>
                      <a:r>
                        <a:rPr lang="en-US" sz="1100" dirty="0" smtClean="0"/>
                        <a:t> </a:t>
                      </a:r>
                      <a:r>
                        <a:rPr lang="en-US" sz="1100" dirty="0" err="1" smtClean="0"/>
                        <a:t>edilebilir</a:t>
                      </a:r>
                      <a:r>
                        <a:rPr lang="en-US" sz="1100" dirty="0" smtClean="0"/>
                        <a:t> </a:t>
                      </a:r>
                      <a:r>
                        <a:rPr lang="en-US" sz="1100" dirty="0" err="1" smtClean="0"/>
                        <a:t>sınırları</a:t>
                      </a:r>
                      <a:r>
                        <a:rPr lang="en-US" sz="1100" dirty="0" smtClean="0"/>
                        <a:t> </a:t>
                      </a:r>
                      <a:r>
                        <a:rPr lang="en-US" sz="1100" dirty="0" err="1" smtClean="0"/>
                        <a:t>aşabileceği</a:t>
                      </a:r>
                      <a:r>
                        <a:rPr lang="en-US" sz="1100" dirty="0" smtClean="0"/>
                        <a:t> </a:t>
                      </a:r>
                      <a:r>
                        <a:rPr lang="en-US" sz="1100" dirty="0" err="1" smtClean="0"/>
                        <a:t>için</a:t>
                      </a:r>
                      <a:r>
                        <a:rPr lang="en-US" sz="1100" dirty="0" smtClean="0"/>
                        <a:t> </a:t>
                      </a:r>
                      <a:r>
                        <a:rPr lang="en-US" sz="1100" dirty="0" err="1" smtClean="0"/>
                        <a:t>solunum</a:t>
                      </a:r>
                      <a:r>
                        <a:rPr lang="en-US" sz="1100" dirty="0" smtClean="0"/>
                        <a:t> </a:t>
                      </a:r>
                      <a:r>
                        <a:rPr lang="en-US" sz="1100" dirty="0" err="1" smtClean="0"/>
                        <a:t>yoluyla</a:t>
                      </a:r>
                      <a:r>
                        <a:rPr lang="en-US" sz="1100" dirty="0" smtClean="0"/>
                        <a:t> </a:t>
                      </a:r>
                      <a:r>
                        <a:rPr lang="en-US" sz="1100" dirty="0" err="1" smtClean="0"/>
                        <a:t>maruziyet</a:t>
                      </a:r>
                      <a:r>
                        <a:rPr lang="en-US" sz="1100" dirty="0" smtClean="0"/>
                        <a:t> </a:t>
                      </a:r>
                      <a:r>
                        <a:rPr lang="en-US" sz="1100" dirty="0" err="1" smtClean="0"/>
                        <a:t>oluşabilir</a:t>
                      </a:r>
                      <a:r>
                        <a:rPr lang="en-US" sz="1100" dirty="0" smtClean="0"/>
                        <a:t>. </a:t>
                      </a:r>
                      <a:endParaRPr lang="en-US" sz="1100" dirty="0"/>
                    </a:p>
                  </a:txBody>
                  <a:tcPr/>
                </a:tc>
                <a:extLst>
                  <a:ext uri="{0D108BD9-81ED-4DB2-BD59-A6C34878D82A}">
                    <a16:rowId xmlns:a16="http://schemas.microsoft.com/office/drawing/2014/main" val="10002"/>
                  </a:ext>
                </a:extLst>
              </a:tr>
              <a:tr h="787944">
                <a:tc>
                  <a:txBody>
                    <a:bodyPr/>
                    <a:lstStyle/>
                    <a:p>
                      <a:r>
                        <a:rPr lang="en-US" sz="1200" dirty="0" smtClean="0"/>
                        <a:t>El </a:t>
                      </a:r>
                      <a:r>
                        <a:rPr lang="en-US" sz="1200" dirty="0" err="1" smtClean="0"/>
                        <a:t>ve</a:t>
                      </a:r>
                      <a:r>
                        <a:rPr lang="en-US" sz="1200" dirty="0" smtClean="0"/>
                        <a:t> </a:t>
                      </a:r>
                      <a:r>
                        <a:rPr lang="en-US" sz="1200" dirty="0" err="1" smtClean="0"/>
                        <a:t>deri</a:t>
                      </a:r>
                      <a:r>
                        <a:rPr lang="en-US" sz="1200" dirty="0" smtClean="0"/>
                        <a:t> </a:t>
                      </a:r>
                      <a:r>
                        <a:rPr lang="en-US" sz="1200" dirty="0" err="1" smtClean="0"/>
                        <a:t>dezenfeksiyonu</a:t>
                      </a:r>
                      <a:endParaRPr lang="en-US" sz="1200" dirty="0"/>
                    </a:p>
                  </a:txBody>
                  <a:tcPr/>
                </a:tc>
                <a:tc>
                  <a:txBody>
                    <a:bodyPr/>
                    <a:lstStyle/>
                    <a:p>
                      <a:r>
                        <a:rPr lang="en-US" sz="1200" dirty="0" smtClean="0"/>
                        <a:t>Bu </a:t>
                      </a:r>
                      <a:r>
                        <a:rPr lang="en-US" sz="1200" dirty="0" err="1" smtClean="0"/>
                        <a:t>tür</a:t>
                      </a:r>
                      <a:r>
                        <a:rPr lang="en-US" sz="1200" dirty="0" smtClean="0"/>
                        <a:t> </a:t>
                      </a:r>
                      <a:r>
                        <a:rPr lang="en-US" sz="1200" dirty="0" err="1" smtClean="0"/>
                        <a:t>dezenfeksiyonda</a:t>
                      </a:r>
                      <a:r>
                        <a:rPr lang="en-US" sz="1200" dirty="0" smtClean="0"/>
                        <a:t> </a:t>
                      </a:r>
                      <a:r>
                        <a:rPr lang="en-US" sz="1200" dirty="0" err="1" smtClean="0"/>
                        <a:t>yüksek</a:t>
                      </a:r>
                      <a:r>
                        <a:rPr lang="en-US" sz="1200" dirty="0" smtClean="0"/>
                        <a:t> </a:t>
                      </a:r>
                      <a:r>
                        <a:rPr lang="en-US" sz="1200" dirty="0" err="1" smtClean="0"/>
                        <a:t>konsantrasyonlarda</a:t>
                      </a:r>
                      <a:r>
                        <a:rPr lang="en-US" sz="1200" dirty="0" smtClean="0"/>
                        <a:t> </a:t>
                      </a:r>
                      <a:r>
                        <a:rPr lang="en-US" sz="1200" dirty="0" err="1" smtClean="0"/>
                        <a:t>kullanılan</a:t>
                      </a:r>
                      <a:r>
                        <a:rPr lang="en-US" sz="1200" dirty="0" smtClean="0"/>
                        <a:t> </a:t>
                      </a:r>
                      <a:r>
                        <a:rPr lang="en-US" sz="1200" dirty="0" err="1" smtClean="0"/>
                        <a:t>etanol</a:t>
                      </a:r>
                      <a:r>
                        <a:rPr lang="en-US" sz="1200" dirty="0" smtClean="0"/>
                        <a:t> </a:t>
                      </a:r>
                      <a:r>
                        <a:rPr lang="en-US" sz="1200" dirty="0" err="1" smtClean="0"/>
                        <a:t>ve</a:t>
                      </a:r>
                      <a:r>
                        <a:rPr lang="en-US" sz="1200" dirty="0" smtClean="0"/>
                        <a:t> </a:t>
                      </a:r>
                      <a:r>
                        <a:rPr lang="en-US" sz="1200" dirty="0" err="1" smtClean="0"/>
                        <a:t>propanol</a:t>
                      </a:r>
                      <a:r>
                        <a:rPr lang="en-US" sz="1200" dirty="0" smtClean="0"/>
                        <a:t> </a:t>
                      </a:r>
                      <a:r>
                        <a:rPr lang="en-US" sz="1200" dirty="0" err="1" smtClean="0"/>
                        <a:t>benzeri</a:t>
                      </a:r>
                      <a:r>
                        <a:rPr lang="en-US" sz="1200" dirty="0" smtClean="0"/>
                        <a:t> </a:t>
                      </a:r>
                      <a:r>
                        <a:rPr lang="en-US" sz="1200" dirty="0" err="1" smtClean="0"/>
                        <a:t>alkollü</a:t>
                      </a:r>
                      <a:r>
                        <a:rPr lang="en-US" sz="1200" dirty="0" smtClean="0"/>
                        <a:t> </a:t>
                      </a:r>
                      <a:r>
                        <a:rPr lang="en-US" sz="1200" dirty="0" err="1" smtClean="0"/>
                        <a:t>dezenfektanlara</a:t>
                      </a:r>
                      <a:r>
                        <a:rPr lang="en-US" sz="1200" dirty="0" smtClean="0"/>
                        <a:t> </a:t>
                      </a:r>
                      <a:r>
                        <a:rPr lang="en-US" sz="1200" dirty="0" err="1" smtClean="0"/>
                        <a:t>solunum</a:t>
                      </a:r>
                      <a:r>
                        <a:rPr lang="en-US" sz="1200" dirty="0" smtClean="0"/>
                        <a:t> </a:t>
                      </a:r>
                      <a:r>
                        <a:rPr lang="en-US" sz="1200" dirty="0" err="1" smtClean="0"/>
                        <a:t>yoluyla</a:t>
                      </a:r>
                      <a:r>
                        <a:rPr lang="en-US" sz="1200" dirty="0" smtClean="0"/>
                        <a:t> </a:t>
                      </a:r>
                      <a:r>
                        <a:rPr lang="en-US" sz="1200" dirty="0" err="1" smtClean="0"/>
                        <a:t>maruz</a:t>
                      </a:r>
                      <a:r>
                        <a:rPr lang="en-US" sz="1200" dirty="0" smtClean="0"/>
                        <a:t> </a:t>
                      </a:r>
                      <a:r>
                        <a:rPr lang="en-US" sz="1200" dirty="0" err="1" smtClean="0"/>
                        <a:t>kalınır</a:t>
                      </a:r>
                      <a:r>
                        <a:rPr lang="en-US" sz="1200" dirty="0" smtClean="0"/>
                        <a:t>. </a:t>
                      </a:r>
                      <a:endParaRPr lang="en-US" sz="1200" dirty="0"/>
                    </a:p>
                  </a:txBody>
                  <a:tcPr/>
                </a:tc>
                <a:extLst>
                  <a:ext uri="{0D108BD9-81ED-4DB2-BD59-A6C34878D82A}">
                    <a16:rowId xmlns:a16="http://schemas.microsoft.com/office/drawing/2014/main" val="10003"/>
                  </a:ext>
                </a:extLst>
              </a:tr>
              <a:tr h="618069">
                <a:tc>
                  <a:txBody>
                    <a:bodyPr/>
                    <a:lstStyle/>
                    <a:p>
                      <a:r>
                        <a:rPr lang="en-US" sz="1200" dirty="0" err="1" smtClean="0"/>
                        <a:t>Püskürtme</a:t>
                      </a:r>
                      <a:r>
                        <a:rPr lang="en-US" sz="1200" dirty="0" smtClean="0"/>
                        <a:t> </a:t>
                      </a:r>
                      <a:r>
                        <a:rPr lang="en-US" sz="1200" dirty="0" err="1" smtClean="0"/>
                        <a:t>yoluyla</a:t>
                      </a:r>
                      <a:r>
                        <a:rPr lang="en-US" sz="1200" dirty="0" smtClean="0"/>
                        <a:t> </a:t>
                      </a:r>
                      <a:r>
                        <a:rPr lang="en-US" sz="1200" dirty="0" err="1" smtClean="0"/>
                        <a:t>dezenfeksiyon</a:t>
                      </a:r>
                      <a:endParaRPr lang="en-US" sz="1200" dirty="0"/>
                    </a:p>
                  </a:txBody>
                  <a:tcPr/>
                </a:tc>
                <a:tc>
                  <a:txBody>
                    <a:bodyPr/>
                    <a:lstStyle/>
                    <a:p>
                      <a:r>
                        <a:rPr lang="en-US" sz="1200" dirty="0" smtClean="0"/>
                        <a:t>Bu </a:t>
                      </a:r>
                      <a:r>
                        <a:rPr lang="en-US" sz="1200" dirty="0" err="1" smtClean="0"/>
                        <a:t>yöntemde</a:t>
                      </a:r>
                      <a:r>
                        <a:rPr lang="en-US" sz="1200" dirty="0" smtClean="0"/>
                        <a:t> </a:t>
                      </a:r>
                      <a:r>
                        <a:rPr lang="en-US" sz="1200" dirty="0" err="1" smtClean="0"/>
                        <a:t>ortamdaki</a:t>
                      </a:r>
                      <a:r>
                        <a:rPr lang="en-US" sz="1200" dirty="0" smtClean="0"/>
                        <a:t> </a:t>
                      </a:r>
                      <a:r>
                        <a:rPr lang="en-US" sz="1200" dirty="0" err="1" smtClean="0"/>
                        <a:t>madde</a:t>
                      </a:r>
                      <a:r>
                        <a:rPr lang="en-US" sz="1200" dirty="0" smtClean="0"/>
                        <a:t> </a:t>
                      </a:r>
                      <a:r>
                        <a:rPr lang="en-US" sz="1200" dirty="0" err="1" smtClean="0"/>
                        <a:t>konsantrasyonu</a:t>
                      </a:r>
                      <a:r>
                        <a:rPr lang="en-US" sz="1200" dirty="0" smtClean="0"/>
                        <a:t> </a:t>
                      </a:r>
                      <a:r>
                        <a:rPr lang="en-US" sz="1200" dirty="0" err="1" smtClean="0"/>
                        <a:t>yüzey</a:t>
                      </a:r>
                      <a:r>
                        <a:rPr lang="en-US" sz="1200" dirty="0" smtClean="0"/>
                        <a:t> </a:t>
                      </a:r>
                      <a:r>
                        <a:rPr lang="en-US" sz="1200" dirty="0" err="1" smtClean="0"/>
                        <a:t>dezenfeksiyonuna</a:t>
                      </a:r>
                      <a:r>
                        <a:rPr lang="en-US" sz="1200" dirty="0" smtClean="0"/>
                        <a:t> </a:t>
                      </a:r>
                      <a:r>
                        <a:rPr lang="en-US" sz="1200" dirty="0" err="1" smtClean="0"/>
                        <a:t>göre</a:t>
                      </a:r>
                      <a:r>
                        <a:rPr lang="en-US" sz="1200" dirty="0" smtClean="0"/>
                        <a:t> </a:t>
                      </a:r>
                      <a:r>
                        <a:rPr lang="en-US" sz="1200" dirty="0" err="1" smtClean="0"/>
                        <a:t>daha</a:t>
                      </a:r>
                      <a:r>
                        <a:rPr lang="en-US" sz="1200" dirty="0" smtClean="0"/>
                        <a:t> </a:t>
                      </a:r>
                      <a:r>
                        <a:rPr lang="en-US" sz="1200" dirty="0" err="1" smtClean="0"/>
                        <a:t>yüksek</a:t>
                      </a:r>
                      <a:r>
                        <a:rPr lang="en-US" sz="1200" dirty="0" smtClean="0"/>
                        <a:t> </a:t>
                      </a:r>
                      <a:r>
                        <a:rPr lang="en-US" sz="1200" dirty="0" err="1" smtClean="0"/>
                        <a:t>konsantrasyonlara</a:t>
                      </a:r>
                      <a:r>
                        <a:rPr lang="en-US" sz="1200" dirty="0" smtClean="0"/>
                        <a:t> </a:t>
                      </a:r>
                      <a:r>
                        <a:rPr lang="en-US" sz="1200" dirty="0" err="1" smtClean="0"/>
                        <a:t>ulaşır</a:t>
                      </a:r>
                      <a:r>
                        <a:rPr lang="en-US" sz="1200" dirty="0" smtClean="0"/>
                        <a:t>. Bu </a:t>
                      </a:r>
                      <a:r>
                        <a:rPr lang="en-US" sz="1200" dirty="0" err="1" smtClean="0"/>
                        <a:t>yöntemde</a:t>
                      </a:r>
                      <a:r>
                        <a:rPr lang="en-US" sz="1200" dirty="0" smtClean="0"/>
                        <a:t> </a:t>
                      </a:r>
                      <a:r>
                        <a:rPr lang="en-US" sz="1200" dirty="0" err="1" smtClean="0"/>
                        <a:t>dezenfektan</a:t>
                      </a:r>
                      <a:r>
                        <a:rPr lang="en-US" sz="1200" dirty="0" smtClean="0"/>
                        <a:t> </a:t>
                      </a:r>
                      <a:r>
                        <a:rPr lang="en-US" sz="1200" dirty="0" err="1" smtClean="0"/>
                        <a:t>içeriğindeki</a:t>
                      </a:r>
                      <a:r>
                        <a:rPr lang="en-US" sz="1200" dirty="0" smtClean="0"/>
                        <a:t> </a:t>
                      </a:r>
                      <a:r>
                        <a:rPr lang="en-US" sz="1200" dirty="0" err="1" smtClean="0"/>
                        <a:t>uçucu</a:t>
                      </a:r>
                      <a:r>
                        <a:rPr lang="en-US" sz="1200" dirty="0" smtClean="0"/>
                        <a:t> </a:t>
                      </a:r>
                      <a:r>
                        <a:rPr lang="en-US" sz="1200" dirty="0" err="1" smtClean="0"/>
                        <a:t>olmayan</a:t>
                      </a:r>
                      <a:r>
                        <a:rPr lang="en-US" sz="1200" dirty="0" smtClean="0"/>
                        <a:t> </a:t>
                      </a:r>
                      <a:r>
                        <a:rPr lang="en-US" sz="1200" dirty="0" err="1" smtClean="0"/>
                        <a:t>tanecikler</a:t>
                      </a:r>
                      <a:r>
                        <a:rPr lang="en-US" sz="1200" dirty="0" smtClean="0"/>
                        <a:t> de </a:t>
                      </a:r>
                      <a:r>
                        <a:rPr lang="en-US" sz="1200" dirty="0" err="1" smtClean="0"/>
                        <a:t>solunum</a:t>
                      </a:r>
                      <a:r>
                        <a:rPr lang="en-US" sz="1200" dirty="0" smtClean="0"/>
                        <a:t> </a:t>
                      </a:r>
                      <a:r>
                        <a:rPr lang="en-US" sz="1200" dirty="0" err="1" smtClean="0"/>
                        <a:t>sistemine</a:t>
                      </a:r>
                      <a:r>
                        <a:rPr lang="en-US" sz="1200" dirty="0" smtClean="0"/>
                        <a:t> </a:t>
                      </a:r>
                      <a:r>
                        <a:rPr lang="en-US" sz="1200" dirty="0" err="1" smtClean="0"/>
                        <a:t>girebilir</a:t>
                      </a:r>
                      <a:r>
                        <a:rPr lang="en-US" sz="1200" dirty="0" smtClean="0"/>
                        <a:t>.</a:t>
                      </a:r>
                      <a:endParaRPr lang="en-US" sz="1200" dirty="0"/>
                    </a:p>
                  </a:txBody>
                  <a:tcPr/>
                </a:tc>
                <a:extLst>
                  <a:ext uri="{0D108BD9-81ED-4DB2-BD59-A6C34878D82A}">
                    <a16:rowId xmlns:a16="http://schemas.microsoft.com/office/drawing/2014/main" val="10004"/>
                  </a:ext>
                </a:extLst>
              </a:tr>
              <a:tr h="618069">
                <a:tc>
                  <a:txBody>
                    <a:bodyPr/>
                    <a:lstStyle/>
                    <a:p>
                      <a:r>
                        <a:rPr lang="en-US" sz="1200" dirty="0" err="1" smtClean="0"/>
                        <a:t>Oda</a:t>
                      </a:r>
                      <a:r>
                        <a:rPr lang="en-US" sz="1200" dirty="0" smtClean="0"/>
                        <a:t> </a:t>
                      </a:r>
                      <a:r>
                        <a:rPr lang="en-US" sz="1200" dirty="0" err="1" smtClean="0"/>
                        <a:t>dezenfeksiyonu</a:t>
                      </a:r>
                      <a:endParaRPr lang="en-US" sz="1200" dirty="0"/>
                    </a:p>
                  </a:txBody>
                  <a:tcPr/>
                </a:tc>
                <a:tc>
                  <a:txBody>
                    <a:bodyPr/>
                    <a:lstStyle/>
                    <a:p>
                      <a:r>
                        <a:rPr lang="en-US" sz="1200" dirty="0" err="1" smtClean="0"/>
                        <a:t>Formaldehitle</a:t>
                      </a:r>
                      <a:r>
                        <a:rPr lang="en-US" sz="1200" dirty="0" smtClean="0"/>
                        <a:t> </a:t>
                      </a:r>
                      <a:r>
                        <a:rPr lang="en-US" sz="1200" dirty="0" err="1" smtClean="0"/>
                        <a:t>yapılan</a:t>
                      </a:r>
                      <a:r>
                        <a:rPr lang="en-US" sz="1200" dirty="0" smtClean="0"/>
                        <a:t> </a:t>
                      </a:r>
                      <a:r>
                        <a:rPr lang="en-US" sz="1200" dirty="0" err="1" smtClean="0"/>
                        <a:t>oda</a:t>
                      </a:r>
                      <a:r>
                        <a:rPr lang="en-US" sz="1200" dirty="0" smtClean="0"/>
                        <a:t> </a:t>
                      </a:r>
                      <a:r>
                        <a:rPr lang="en-US" sz="1200" dirty="0" err="1" smtClean="0"/>
                        <a:t>dezenfeksiyonunda</a:t>
                      </a:r>
                      <a:r>
                        <a:rPr lang="en-US" sz="1200" dirty="0" smtClean="0"/>
                        <a:t> </a:t>
                      </a:r>
                      <a:r>
                        <a:rPr lang="en-US" sz="1200" dirty="0" err="1" smtClean="0"/>
                        <a:t>yöntem</a:t>
                      </a:r>
                      <a:r>
                        <a:rPr lang="en-US" sz="1200" dirty="0" smtClean="0"/>
                        <a:t> (</a:t>
                      </a:r>
                      <a:r>
                        <a:rPr lang="en-US" sz="1200" dirty="0" err="1" smtClean="0"/>
                        <a:t>gazlama</a:t>
                      </a:r>
                      <a:r>
                        <a:rPr lang="en-US" sz="1200" dirty="0" smtClean="0"/>
                        <a:t> </a:t>
                      </a:r>
                      <a:r>
                        <a:rPr lang="en-US" sz="1200" dirty="0" err="1" smtClean="0"/>
                        <a:t>veya</a:t>
                      </a:r>
                      <a:r>
                        <a:rPr lang="en-US" sz="1200" dirty="0" smtClean="0"/>
                        <a:t> </a:t>
                      </a:r>
                      <a:r>
                        <a:rPr lang="en-US" sz="1200" dirty="0" err="1" smtClean="0"/>
                        <a:t>püskürtme</a:t>
                      </a:r>
                      <a:r>
                        <a:rPr lang="en-US" sz="1200" dirty="0" smtClean="0"/>
                        <a:t>) </a:t>
                      </a:r>
                      <a:r>
                        <a:rPr lang="en-US" sz="1200" dirty="0" err="1" smtClean="0"/>
                        <a:t>ortamdaki</a:t>
                      </a:r>
                      <a:r>
                        <a:rPr lang="en-US" sz="1200" dirty="0" smtClean="0"/>
                        <a:t> </a:t>
                      </a:r>
                      <a:r>
                        <a:rPr lang="en-US" sz="1200" dirty="0" err="1" smtClean="0"/>
                        <a:t>madde</a:t>
                      </a:r>
                      <a:r>
                        <a:rPr lang="en-US" sz="1200" dirty="0" smtClean="0"/>
                        <a:t> </a:t>
                      </a:r>
                      <a:r>
                        <a:rPr lang="en-US" sz="1200" dirty="0" err="1" smtClean="0"/>
                        <a:t>konsantrasyonunu</a:t>
                      </a:r>
                      <a:r>
                        <a:rPr lang="en-US" sz="1200" dirty="0" smtClean="0"/>
                        <a:t> </a:t>
                      </a:r>
                      <a:r>
                        <a:rPr lang="en-US" sz="1200" dirty="0" err="1" smtClean="0"/>
                        <a:t>artmasına</a:t>
                      </a:r>
                      <a:r>
                        <a:rPr lang="en-US" sz="1200" dirty="0" smtClean="0"/>
                        <a:t> </a:t>
                      </a:r>
                      <a:r>
                        <a:rPr lang="en-US" sz="1200" dirty="0" err="1" smtClean="0"/>
                        <a:t>yol</a:t>
                      </a:r>
                      <a:r>
                        <a:rPr lang="en-US" sz="1200" dirty="0" smtClean="0"/>
                        <a:t> </a:t>
                      </a:r>
                      <a:r>
                        <a:rPr lang="en-US" sz="1200" dirty="0" err="1" smtClean="0"/>
                        <a:t>açabilir</a:t>
                      </a:r>
                      <a:r>
                        <a:rPr lang="en-US" sz="1200" dirty="0" smtClean="0"/>
                        <a:t>. </a:t>
                      </a:r>
                      <a:r>
                        <a:rPr lang="en-US" sz="1200" dirty="0" err="1" smtClean="0"/>
                        <a:t>Oda</a:t>
                      </a:r>
                      <a:r>
                        <a:rPr lang="en-US" sz="1200" dirty="0" smtClean="0"/>
                        <a:t> tam </a:t>
                      </a:r>
                      <a:r>
                        <a:rPr lang="en-US" sz="1200" dirty="0" err="1" smtClean="0"/>
                        <a:t>yalıtılamayacağı</a:t>
                      </a:r>
                      <a:r>
                        <a:rPr lang="en-US" sz="1200" dirty="0" smtClean="0"/>
                        <a:t> </a:t>
                      </a:r>
                      <a:r>
                        <a:rPr lang="en-US" sz="1200" dirty="0" err="1" smtClean="0"/>
                        <a:t>için</a:t>
                      </a:r>
                      <a:r>
                        <a:rPr lang="en-US" sz="1200" dirty="0" smtClean="0"/>
                        <a:t> </a:t>
                      </a:r>
                      <a:r>
                        <a:rPr lang="en-US" sz="1200" dirty="0" err="1" smtClean="0"/>
                        <a:t>çevredeki</a:t>
                      </a:r>
                      <a:r>
                        <a:rPr lang="en-US" sz="1200" dirty="0" smtClean="0"/>
                        <a:t> </a:t>
                      </a:r>
                      <a:r>
                        <a:rPr lang="en-US" sz="1200" dirty="0" err="1" smtClean="0"/>
                        <a:t>alanlarda</a:t>
                      </a:r>
                      <a:r>
                        <a:rPr lang="en-US" sz="1200" dirty="0" smtClean="0"/>
                        <a:t> </a:t>
                      </a:r>
                      <a:r>
                        <a:rPr lang="en-US" sz="1200" dirty="0" err="1" smtClean="0"/>
                        <a:t>da</a:t>
                      </a:r>
                      <a:r>
                        <a:rPr lang="en-US" sz="1200" dirty="0" smtClean="0"/>
                        <a:t> </a:t>
                      </a:r>
                      <a:r>
                        <a:rPr lang="en-US" sz="1200" dirty="0" err="1" smtClean="0"/>
                        <a:t>madde</a:t>
                      </a:r>
                      <a:r>
                        <a:rPr lang="en-US" sz="1200" dirty="0" smtClean="0"/>
                        <a:t> </a:t>
                      </a:r>
                      <a:r>
                        <a:rPr lang="en-US" sz="1200" dirty="0" err="1" smtClean="0"/>
                        <a:t>konsantrasyonu</a:t>
                      </a:r>
                      <a:r>
                        <a:rPr lang="en-US" sz="1200" dirty="0" smtClean="0"/>
                        <a:t> </a:t>
                      </a:r>
                      <a:r>
                        <a:rPr lang="en-US" sz="1200" dirty="0" err="1" smtClean="0"/>
                        <a:t>kabul</a:t>
                      </a:r>
                      <a:r>
                        <a:rPr lang="en-US" sz="1200" dirty="0" smtClean="0"/>
                        <a:t> </a:t>
                      </a:r>
                      <a:r>
                        <a:rPr lang="en-US" sz="1200" dirty="0" err="1" smtClean="0"/>
                        <a:t>edilebilir</a:t>
                      </a:r>
                      <a:r>
                        <a:rPr lang="en-US" sz="1200" dirty="0" smtClean="0"/>
                        <a:t> </a:t>
                      </a:r>
                      <a:r>
                        <a:rPr lang="en-US" sz="1200" dirty="0" err="1" smtClean="0"/>
                        <a:t>sınırları</a:t>
                      </a:r>
                      <a:r>
                        <a:rPr lang="en-US" sz="1200" dirty="0" smtClean="0"/>
                        <a:t> </a:t>
                      </a:r>
                      <a:r>
                        <a:rPr lang="en-US" sz="1200" dirty="0" err="1" smtClean="0"/>
                        <a:t>aşabilir</a:t>
                      </a:r>
                      <a:r>
                        <a:rPr lang="tr-TR" sz="1200" dirty="0" smtClean="0"/>
                        <a:t>.</a:t>
                      </a:r>
                      <a:endParaRPr lang="en-US" sz="12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9422820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562403" y="1772816"/>
            <a:ext cx="8305800" cy="3024336"/>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Korunma</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teknikleri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uygulamalar</a:t>
            </a:r>
            <a:r>
              <a:rPr kumimoji="0" lang="tr-TR" sz="12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İkame</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yerine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ısıl</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işlem</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bileşenler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yerine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tehlikesiz</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daha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bileşenler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Teknik</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genişlikte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iyi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havalandırılan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tesislerde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yapılmalıdır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Otomatik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yapılan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maruziyet</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elle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yapılana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göre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azalır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Ölçüm</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uygulama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araçları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teknik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cihazlar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oldukça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faydalıdır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etken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madde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buharını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kaynakta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emmek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maruziyeti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azaltmakta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etkilidir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sırasında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ortam</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havalandırılmalı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uçucu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etken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madde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kullanılıyor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havalandırma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sistemi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sürekli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güçlü</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düzeyde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çalıştırılmalıdır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09139047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323528" y="2204864"/>
            <a:ext cx="8305800" cy="396044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Örgütsel</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Olası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maruziyete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açacak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etkili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yöntemleri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seçilmelidir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Her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yöntem</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kesin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uygulama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kuralları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uygulama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sırasında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ortaya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çıkabilecek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beklenmeyen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durumlar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da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göz</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önünde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bulundurularak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belirlenmiş</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olmalı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kurallar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kuralları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uygulanacak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çözeltinin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konsantrasyonu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özel</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konularda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belirlenmiş</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kurallar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uyumlu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Çalışanlar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iş</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hijyeni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hastane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uygulama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kuralları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hakkında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bilgilendirmeli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eğitilmeli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etkinlikler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düzenli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aralıklar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yinelenmelidir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Islak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çalışma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çalışanların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maruziyeti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görev</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süreleri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düzenlenerek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azaltılmalıdır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Bazı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çalışan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gruplarının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gebe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emzikliler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gençler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azınlıklar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alerjisi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olanlar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kişisel</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özellikleri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tür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etkinlilere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olmayanlar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dezenfektanlarla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çalışmaya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olmadıkları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dikkate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alınmalıdır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Kişisel</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Cilt</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hastalıklarını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azaltmak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cilt</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koruyucular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Biçimi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malzemesi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işe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uygun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geçirgen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olmayan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koruyucu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eldiven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giyilmelidi</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r.</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Dezenfektan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başka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kaba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aktarılırken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koruyucu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giysi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giyilmelidir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Elle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araç</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gereç</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dezenfeksiyonu</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yapılırken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dezenfektanın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göze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sıçraması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olası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gözlük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maskesi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formaldehit</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gluteraldehid</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kullanılan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püskürtme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yapılan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dezenfeksiyonunda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enfeksiyon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riski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bulunduğunda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aynı</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maddeler</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silerek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ovalayarak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yapılan</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yüzey</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dezenfeksiyonunda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risk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değerlendirmesi</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sonucunda</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gerek</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görülmüş</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2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dirty="0" err="1" smtClean="0">
                <a:ln>
                  <a:noFill/>
                </a:ln>
                <a:solidFill>
                  <a:srgbClr val="3B3B3B"/>
                </a:solidFill>
                <a:effectLst/>
                <a:uLnTx/>
                <a:uFillTx/>
                <a:latin typeface="Calibri"/>
                <a:ea typeface="+mj-ea"/>
                <a:cs typeface="+mj-cs"/>
              </a:rPr>
              <a:t>kullanılır</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a:t>
            </a: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62693572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611560" y="0"/>
            <a:ext cx="8194274" cy="7715256"/>
          </a:xfrm>
          <a:prstGeom prst="rect">
            <a:avLst/>
          </a:prstGeom>
        </p:spPr>
        <p:txBody>
          <a:bodyPr vert="horz" lIns="0" tIns="45720" rIns="0" bIns="0" anchor="b">
            <a:normAutofit fontScale="975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Temizlikte</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Kullanılan</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Temizleyiciler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sanitizerler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dezenfektanlar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farklı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amaçlar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kullanılır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nedenle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hizmet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ettiği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amaca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ulaşabilecek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seçimi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oldukça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önemlidir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kimyasalının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içeriği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depolanma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biçimi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kullanıldığı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yerdeki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havalandırma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düzeyi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sıçrama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dökülme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olasılığı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ürünün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teması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buhar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sis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gaz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yayıp</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yaymadığı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kimyasaldan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etkilenme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düzeyini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belirler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Sağlık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kuruluşlarında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aşağıda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sınıflandırılmıştır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Genel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amaçlı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temizleyiciler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Toz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alıcılar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Kumaş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koruyucular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Zemin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cilaları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sökücüleri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Mobilya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bakım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ürünleri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Cam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temizleyicileri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spreyleri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err="1" smtClean="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55415858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539552" y="0"/>
            <a:ext cx="8266282" cy="6858000"/>
          </a:xfrm>
          <a:prstGeom prst="rect">
            <a:avLst/>
          </a:prstGeom>
        </p:spPr>
        <p:txBody>
          <a:bodyPr vert="horz" lIns="0" tIns="45720" rIns="0" bIns="0" anchor="b">
            <a:normAutofit fontScale="975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maddelerinden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yayılan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buhar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sis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solunur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burun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boğazı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akciğerleri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tahriş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ederek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gözlerde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yanmaya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boğaz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ağrısına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öksürüğe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hırıltıya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güçlüğüne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açabilir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maddelere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doğrudan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temas</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cilt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hassas</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dokularda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hasara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açabilir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aşındırıcı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içerenleri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gözlere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sıçrar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yanık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gelişebilir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Ağartıcı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amonyak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içeren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maddeler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karıştırıldığında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çıkan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akciğer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hasarına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ölüme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olabilir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Zemin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cilası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maruziyet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burun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boğaz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tahrişine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ağrısı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dönmesi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bulantı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konsantrasyon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güçlüğüne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hırıltı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öksürük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astım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krizlerine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yorgunluğa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Maruziyet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sürer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dönüşü</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olmayan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akciğer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hasarına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dolayısıyla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güçlüğüne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açar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1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1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Hava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kalitesini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artırmak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kokusuz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önerilir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Kokulu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olanlara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maruziyet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gözlerde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burun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boğazda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yollarında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tahrişe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bağlı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yanma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öksürük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güçlüğü</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astım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bulgulara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baş</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dönmesi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koordinasyon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bozukluğu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konfüzyon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yorgunluk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merkezi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sinir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sistemi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bulgularına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açabili</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r.</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err="1" smtClean="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15587660"/>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0" y="0"/>
            <a:ext cx="9144000" cy="7929594"/>
          </a:xfrm>
          <a:prstGeom prst="rect">
            <a:avLst/>
          </a:prstGeom>
        </p:spPr>
        <p:txBody>
          <a:bodyPr vert="horz" lIns="0" tIns="45720" rIns="0" bIns="0" anchor="b">
            <a:normAutofit fontScale="975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Belirli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birbirine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karıştırıldığında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sinerjik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çıkabilir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karıştırılan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daha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çok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başına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yaptıkları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etkiden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daha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ağır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etkilere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açmaları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anlamına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gelir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Örneğin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kuaterner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amonyum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bileşeni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ağartıcıyla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karıştırıldığında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toksik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kloramin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gazı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açığa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çıkar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Korunma</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teknikleri</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uygulamalar</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ı</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İ</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kame</a:t>
            </a:r>
            <a:r>
              <a:rPr kumimoji="0" lang="en-US" sz="18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satın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alırken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bilgi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formlarına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bakarak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tehlikesiz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seçilmelidir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8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Teknik</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8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Havalandırma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yok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yetersiz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maddesinin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ortamdaki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konsantrasyonu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artar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Kapsamlı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zemin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parlatma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cila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sökme</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hastanelerde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sıklıkla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gece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vardiyasında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etraf</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tenhalaşınca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yapılır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Zemin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yıkama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cilalama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püskürtme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makineleri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yayılımını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dolayısıyla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kullanıcının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ortamdaki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kişilerin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maruziyetini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artırır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Yıkama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cilalama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makinelerinde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işlem</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sırasında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ortama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yayılan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tanecikleri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tutacak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filtre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bulunmalıdır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Güvenli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uygulamalarıyla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ilgili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gelişmeler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izlenmeli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temizlikte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tüketimini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aza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indiren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modern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araçları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90318681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5" name="Başlık 1"/>
          <p:cNvSpPr txBox="1">
            <a:spLocks/>
          </p:cNvSpPr>
          <p:nvPr/>
        </p:nvSpPr>
        <p:spPr>
          <a:xfrm>
            <a:off x="1043608" y="3140968"/>
            <a:ext cx="7992888" cy="3275895"/>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A.E.:337                                                                                                                                       R.G.:74                                                                                                                     21.04.2009</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100" b="1" i="0" u="none" strike="noStrike" kern="1200" cap="none" spc="0" normalizeH="0" baseline="0" noProof="0" dirty="0" smtClean="0">
                <a:ln>
                  <a:noFill/>
                </a:ln>
                <a:solidFill>
                  <a:srgbClr val="3B3B3B"/>
                </a:solidFill>
                <a:effectLst/>
                <a:uLnTx/>
                <a:uFillTx/>
                <a:latin typeface="Calibri"/>
                <a:ea typeface="+mj-ea"/>
                <a:cs typeface="+mj-cs"/>
              </a:rPr>
              <a:t>VÜCUT KORUYUCULARI</a:t>
            </a: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Düşmelere karşı kullanılan donanım:</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Düşmeyi önleyici ekipman (gerekli tüm aksesuarlarıyla birlikte)</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Kinetik enerjiyi absorbe eden frenleme ekipmanı (gerekli tüm aksesuarlarıyla birlikte)</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Vücudu boşlukta tutabilen donanım (paraşütçü kemeri)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Koruyucu giysiler: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Koruyucu iş elbisesi (iki parçalı ve tulum)</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Makinelerden korunma sağlayan giysi (delinme, kesilme ve benzeri)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Kimyasallardan korunma sağlayan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İnfrared radyasyon ve ergimiş metal sıçramalarına karşı korunma sağlayan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Isıya dayanıklı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Termal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Radyoaktif kirlilikten koruyan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Toz geçirmez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Gaz geçirmez giysi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Florasan maddeli, yansıtıcılı giysi ve aksesuarları (kol bantları, eldiven ve benzeri)</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 Koruyucu örtüler.</a:t>
            </a:r>
            <a:br>
              <a:rPr kumimoji="0" lang="tr-TR" sz="10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000" b="0" i="0" u="none" strike="noStrike" kern="1200" cap="none" spc="0" normalizeH="0" baseline="0" noProof="0" dirty="0" smtClean="0">
                <a:ln>
                  <a:noFill/>
                </a:ln>
                <a:solidFill>
                  <a:srgbClr val="3B3B3B"/>
                </a:solidFill>
                <a:effectLst/>
                <a:uLnTx/>
                <a:uFillTx/>
                <a:latin typeface="Calibri"/>
                <a:ea typeface="+mj-ea"/>
                <a:cs typeface="+mj-cs"/>
              </a:rPr>
              <a:t>Listede yer almayan benzer donanımın yukarıda belirtilen kişisel koruyucu donanımlardan sayılıp sayılmayacağına karar vermeye ve bu listeye eklemeler yapmaya Bakanlık yetkilidir.</a:t>
            </a:r>
            <a:endParaRPr kumimoji="0" lang="en-US" sz="1000" b="0" i="0" u="none" strike="noStrike" kern="1200" cap="none" spc="0" normalizeH="0" baseline="0" noProof="0" dirty="0" smtClean="0">
              <a:ln>
                <a:noFill/>
              </a:ln>
              <a:solidFill>
                <a:srgbClr val="3B3B3B"/>
              </a:solidFill>
              <a:effectLst/>
              <a:uLnTx/>
              <a:uFillTx/>
              <a:latin typeface="Calibri"/>
              <a:ea typeface="+mj-ea"/>
              <a:cs typeface="+mj-cs"/>
            </a:endParaRPr>
          </a:p>
          <a:p>
            <a:pPr lvl="0"/>
            <a:r>
              <a:rPr lang="tr-TR" sz="1000" dirty="0">
                <a:solidFill>
                  <a:srgbClr val="3B3B3B"/>
                </a:solidFill>
                <a:latin typeface="Calibri"/>
              </a:rPr>
              <a:t>Parmak koruyuculu ayakkabılar                    </a:t>
            </a:r>
            <a:br>
              <a:rPr lang="tr-TR" sz="1000" dirty="0">
                <a:solidFill>
                  <a:srgbClr val="3B3B3B"/>
                </a:solidFill>
                <a:latin typeface="Calibri"/>
              </a:rPr>
            </a:br>
            <a:r>
              <a:rPr lang="tr-TR" sz="1000" dirty="0">
                <a:solidFill>
                  <a:srgbClr val="3B3B3B"/>
                </a:solidFill>
                <a:latin typeface="Calibri"/>
              </a:rPr>
              <a:t>- Tabanı ısıya dayanıklı ayakkabı ve ayakkabı kılıfları</a:t>
            </a:r>
            <a:br>
              <a:rPr lang="tr-TR" sz="1000" dirty="0">
                <a:solidFill>
                  <a:srgbClr val="3B3B3B"/>
                </a:solidFill>
                <a:latin typeface="Calibri"/>
              </a:rPr>
            </a:br>
            <a:r>
              <a:rPr lang="tr-TR" sz="1000" dirty="0">
                <a:solidFill>
                  <a:srgbClr val="3B3B3B"/>
                </a:solidFill>
                <a:latin typeface="Calibri"/>
              </a:rPr>
              <a:t>- Isıya dayanıklı ayakkabı, bot, çizme ve tozluklar</a:t>
            </a:r>
            <a:br>
              <a:rPr lang="tr-TR" sz="1000" dirty="0">
                <a:solidFill>
                  <a:srgbClr val="3B3B3B"/>
                </a:solidFill>
                <a:latin typeface="Calibri"/>
              </a:rPr>
            </a:br>
            <a:r>
              <a:rPr lang="tr-TR" sz="1000" dirty="0">
                <a:solidFill>
                  <a:srgbClr val="3B3B3B"/>
                </a:solidFill>
                <a:latin typeface="Calibri"/>
              </a:rPr>
              <a:t>- Termal ayakkabı, bot, çizme ve kılıfları</a:t>
            </a:r>
            <a:br>
              <a:rPr lang="tr-TR" sz="1000" dirty="0">
                <a:solidFill>
                  <a:srgbClr val="3B3B3B"/>
                </a:solidFill>
                <a:latin typeface="Calibri"/>
              </a:rPr>
            </a:br>
            <a:r>
              <a:rPr lang="tr-TR" sz="1000" dirty="0">
                <a:solidFill>
                  <a:srgbClr val="3B3B3B"/>
                </a:solidFill>
                <a:latin typeface="Calibri"/>
              </a:rPr>
              <a:t>- Titreşime dayanıklı ayakkabı, bot, çizme ve kılıfları</a:t>
            </a:r>
            <a:br>
              <a:rPr lang="tr-TR" sz="1000" dirty="0">
                <a:solidFill>
                  <a:srgbClr val="3B3B3B"/>
                </a:solidFill>
                <a:latin typeface="Calibri"/>
              </a:rPr>
            </a:br>
            <a:r>
              <a:rPr lang="tr-TR" sz="1000" dirty="0">
                <a:solidFill>
                  <a:srgbClr val="3B3B3B"/>
                </a:solidFill>
                <a:latin typeface="Calibri"/>
              </a:rPr>
              <a:t>- Antistatik ayakkabı, bot, çizme ve kılıfları</a:t>
            </a:r>
            <a:br>
              <a:rPr lang="tr-TR" sz="1000" dirty="0">
                <a:solidFill>
                  <a:srgbClr val="3B3B3B"/>
                </a:solidFill>
                <a:latin typeface="Calibri"/>
              </a:rPr>
            </a:br>
            <a:r>
              <a:rPr lang="tr-TR" sz="1000" dirty="0">
                <a:solidFill>
                  <a:srgbClr val="3B3B3B"/>
                </a:solidFill>
                <a:latin typeface="Calibri"/>
              </a:rPr>
              <a:t>- İzolasyonlu ayakkabı, bot, çizme ve </a:t>
            </a:r>
            <a:r>
              <a:rPr lang="tr-TR" sz="1000" dirty="0" smtClean="0">
                <a:solidFill>
                  <a:srgbClr val="3B3B3B"/>
                </a:solidFill>
                <a:latin typeface="Calibri"/>
              </a:rPr>
              <a:t>kılıfları</a:t>
            </a:r>
            <a:endParaRPr lang="en-US" sz="1000" dirty="0" smtClean="0">
              <a:solidFill>
                <a:srgbClr val="3B3B3B"/>
              </a:solidFill>
              <a:latin typeface="Calibri"/>
            </a:endParaRPr>
          </a:p>
          <a:p>
            <a:pPr lvl="0"/>
            <a:r>
              <a:rPr lang="tr-TR" sz="1000" dirty="0">
                <a:solidFill>
                  <a:srgbClr val="3B3B3B"/>
                </a:solidFill>
                <a:latin typeface="Calibri"/>
              </a:rPr>
              <a:t>- Zincirli testere operatörleri için koruyucu bot ve çizmeler</a:t>
            </a:r>
            <a:br>
              <a:rPr lang="tr-TR" sz="1000" dirty="0">
                <a:solidFill>
                  <a:srgbClr val="3B3B3B"/>
                </a:solidFill>
                <a:latin typeface="Calibri"/>
              </a:rPr>
            </a:br>
            <a:r>
              <a:rPr lang="tr-TR" sz="1000" dirty="0">
                <a:solidFill>
                  <a:srgbClr val="3B3B3B"/>
                </a:solidFill>
                <a:latin typeface="Calibri"/>
              </a:rPr>
              <a:t>- Tahta tabanlı ayakkabılar</a:t>
            </a:r>
            <a:br>
              <a:rPr lang="tr-TR" sz="1000" dirty="0">
                <a:solidFill>
                  <a:srgbClr val="3B3B3B"/>
                </a:solidFill>
                <a:latin typeface="Calibri"/>
              </a:rPr>
            </a:br>
            <a:r>
              <a:rPr lang="tr-TR" sz="1000" dirty="0">
                <a:solidFill>
                  <a:srgbClr val="3B3B3B"/>
                </a:solidFill>
                <a:latin typeface="Calibri"/>
              </a:rPr>
              <a:t>- Takıp çıkarılabilen ayak üst kısmı koruyucuları</a:t>
            </a:r>
            <a:br>
              <a:rPr lang="tr-TR" sz="1000" dirty="0">
                <a:solidFill>
                  <a:srgbClr val="3B3B3B"/>
                </a:solidFill>
                <a:latin typeface="Calibri"/>
              </a:rPr>
            </a:br>
            <a:r>
              <a:rPr lang="tr-TR" sz="1000" dirty="0">
                <a:solidFill>
                  <a:srgbClr val="3B3B3B"/>
                </a:solidFill>
                <a:latin typeface="Calibri"/>
              </a:rPr>
              <a:t>- Dizlikler</a:t>
            </a:r>
            <a:br>
              <a:rPr lang="tr-TR" sz="1000" dirty="0">
                <a:solidFill>
                  <a:srgbClr val="3B3B3B"/>
                </a:solidFill>
                <a:latin typeface="Calibri"/>
              </a:rPr>
            </a:br>
            <a:r>
              <a:rPr lang="tr-TR" sz="1000" dirty="0">
                <a:solidFill>
                  <a:srgbClr val="3B3B3B"/>
                </a:solidFill>
                <a:latin typeface="Calibri"/>
              </a:rPr>
              <a:t>- Tozluklar</a:t>
            </a:r>
            <a:br>
              <a:rPr lang="tr-TR" sz="1000" dirty="0">
                <a:solidFill>
                  <a:srgbClr val="3B3B3B"/>
                </a:solidFill>
                <a:latin typeface="Calibri"/>
              </a:rPr>
            </a:br>
            <a:r>
              <a:rPr lang="tr-TR" sz="1000" dirty="0">
                <a:solidFill>
                  <a:srgbClr val="3B3B3B"/>
                </a:solidFill>
                <a:latin typeface="Calibri"/>
              </a:rPr>
              <a:t>- Takılıp çıkarılabilen iç tabanlıklar (ısıya dayanıklı, delinmeye dayanıklı, ter geçirmez)</a:t>
            </a:r>
            <a:br>
              <a:rPr lang="tr-TR" sz="1000" dirty="0">
                <a:solidFill>
                  <a:srgbClr val="3B3B3B"/>
                </a:solidFill>
                <a:latin typeface="Calibri"/>
              </a:rPr>
            </a:br>
            <a:r>
              <a:rPr lang="tr-TR" sz="1000" dirty="0">
                <a:solidFill>
                  <a:srgbClr val="3B3B3B"/>
                </a:solidFill>
                <a:latin typeface="Calibri"/>
              </a:rPr>
              <a:t>- Takılıp çıkarılabilen çiviler (buz, kar ve kaygan yüzeylere karşı)</a:t>
            </a:r>
            <a:endParaRPr kumimoji="0" lang="tr-TR" sz="10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872987193"/>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107504" y="2564904"/>
            <a:ext cx="9144000" cy="4428586"/>
          </a:xfrm>
          <a:prstGeom prst="rect">
            <a:avLst/>
          </a:prstGeom>
        </p:spPr>
        <p:txBody>
          <a:bodyPr vert="horz" lIns="0" tIns="45720" rIns="0" bIns="0" anchor="b">
            <a:normAutofit fontScale="975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600" b="1" dirty="0">
                <a:solidFill>
                  <a:srgbClr val="3B3B3B"/>
                </a:solidFill>
                <a:latin typeface="Calibri"/>
              </a:rPr>
              <a:t> </a:t>
            </a:r>
            <a:r>
              <a:rPr lang="en-US" sz="1600" b="1" dirty="0" smtClean="0">
                <a:solidFill>
                  <a:srgbClr val="3B3B3B"/>
                </a:solidFill>
                <a:latin typeface="Calibri"/>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Örgütsel</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Zararsız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az</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zararlı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seçilmelidir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kaplarında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içeriği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önlemleri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belirten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etiket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bulunmalıdır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Çalışanlar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maddelerinin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depolanması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kullanılması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tehlike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riskleri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korunma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önlemleri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dökülme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saçılma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yutma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acil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durumlarda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alınacak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hakkında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eğitilmeli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uygulama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denetlenmelidir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Ağartıcı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amonyak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içeren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karıştırılmamalıdır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Çalışanlara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hangi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nasıl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ne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ölçüde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seyreltileceği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öğretilmelidir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kimyasalı</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kullananlar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temizlikten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sonra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ellerini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yıkamalıdırlar</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Kişisel</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8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Temizlik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ürününü</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kullanan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çalışana</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koruyucu</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giysi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eldiven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gözlük</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maske</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uygun</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kişisel</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koruyucular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dirty="0" err="1" smtClean="0">
                <a:ln>
                  <a:noFill/>
                </a:ln>
                <a:solidFill>
                  <a:srgbClr val="3B3B3B"/>
                </a:solidFill>
                <a:effectLst/>
                <a:uLnTx/>
                <a:uFillTx/>
                <a:latin typeface="Calibri"/>
                <a:ea typeface="+mj-ea"/>
                <a:cs typeface="+mj-cs"/>
              </a:rPr>
              <a:t>verilmelidir</a:t>
            </a:r>
            <a:r>
              <a:rPr kumimoji="0" lang="en-US" sz="16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2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2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00805184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95536" y="1052736"/>
            <a:ext cx="8305800" cy="5653870"/>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1" i="0" u="none" strike="noStrike" kern="1200" cap="none" spc="0" normalizeH="0" baseline="0" noProof="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smtClean="0">
                <a:ln>
                  <a:noFill/>
                </a:ln>
                <a:solidFill>
                  <a:srgbClr val="3B3B3B"/>
                </a:solidFill>
                <a:effectLst/>
                <a:uLnTx/>
                <a:uFillTx/>
                <a:latin typeface="Calibri"/>
                <a:ea typeface="+mj-ea"/>
                <a:cs typeface="+mj-cs"/>
              </a:rPr>
              <a:t>Anestezik Gazlar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Anestezi, cerrahi girişim sırasında hastanın ağrı duymasını engellemek için yapılan bir işlemdir. Bu işlemde anestezik olarak nitröz oksit ile birlikte</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halotan, enfluran, isofluran, desfluran, sevofluran ve metoksifluran gibi halojenli gazlar kullanılır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Solunum yoluyla uygulanan bu gazlar anestezi cihazına boru hattıyla merkezi gaz santralinden veya cihazın arkasındaki gaz silindirinden ulaşır. Gaz akımı ve basıncı regülatör ve akımölçer ile dengelenir. Solunum devresinde anestezikler son gaz karışımına buharlaştırılarak katılır ve hastanın solunum yoluna bağlanan solunum devresine verilir. Solunum devresi ile hastaya verilen gaz karışımı hasta tarafından kullanıldıktan sonra hastanın nefes vermesi ile atık gaz sistemi yoluyla ortamdan uzaklaştırılır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Anestezi sırasında, anestezi sistemindeki sızıntı (boru, bağlantı ve vanalar bakımsız ve sıkı bağlanmamış ise; maskeler iyi oturmamış ve yerinden oynuyor ise veya endotrakeal bağlantıda sızıntı var ise; flovmetre açık unutulmuş ise; gaz boşaltma sistemine bağlanamayan solunum devresi kullanılmış ise)solunum devresinden ameliyathane ortamına anestezik gazlar sızar. Kullanılan solunum devresi, gazın akım hızı ve havalandırma sistemi de ortamdaki gaz düzeyini etkiler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Cerrahi işlem ve uyanma sırasında da hastanın soluk verdiği havadaki az miktarda anestezik gaz da, ortama yayılır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Ameliyathane, uyanma odası, diş ve veterinerlik klinikleri gibi birimlerde çalışan cerrah, anestezist, anestezi ve ameliyathane hemşireleri ve teknisyenleri, uyanma odası personeli, diş hekimi ve teknisyeni ve veteriner gibi sağlık çalışanları anestezi cihazından, valflerden ve hastaların soluk verdikleri havadan ortama yayılan anestezik gazlardan sürekli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etkilenirler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 Sağlık etkileri: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Anestezik gazlar çalışanların sağlığını etkiler. Kısa süreli yoğun maruziyette, baş ağrısı, baş dönmesi, mide bulantısı, yorgunluk, gerginlik, akıl yürütme ve koordinasyon güçlüğü ortaya çıkar, karaciğer ve böbrek hastalıkları gelişebilir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Anestezi çalışanlarında yapılan bazı çalışmalarda ise, anestezik gaz maruziyetinin depresyona yol açabileceği belirlenmiştir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344255881"/>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7" name="Title 1"/>
          <p:cNvSpPr txBox="1">
            <a:spLocks/>
          </p:cNvSpPr>
          <p:nvPr/>
        </p:nvSpPr>
        <p:spPr>
          <a:xfrm>
            <a:off x="395536" y="1052736"/>
            <a:ext cx="8305800" cy="6572272"/>
          </a:xfrm>
          <a:prstGeom prst="rect">
            <a:avLst/>
          </a:prstGeom>
        </p:spPr>
        <p:txBody>
          <a:bodyPr vert="horz" lIns="0" tIns="45720" rIns="0" bIns="0" anchor="b">
            <a:normAutofit fontScale="900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1" u="none" strike="noStrike" kern="1200" cap="none" spc="0" normalizeH="0" baseline="0" noProof="0" smtClean="0">
                <a:ln>
                  <a:noFill/>
                </a:ln>
                <a:solidFill>
                  <a:srgbClr val="3B3B3B"/>
                </a:solidFill>
                <a:effectLst/>
                <a:uLnTx/>
                <a:uFillTx/>
                <a:latin typeface="Calibri"/>
                <a:ea typeface="+mj-ea"/>
                <a:cs typeface="+mj-cs"/>
              </a:rPr>
              <a:t/>
            </a:r>
            <a:br>
              <a:rPr kumimoji="0" lang="tr-TR" sz="1400" b="1" i="1"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smtClean="0">
                <a:ln>
                  <a:noFill/>
                </a:ln>
                <a:solidFill>
                  <a:srgbClr val="3B3B3B"/>
                </a:solidFill>
                <a:effectLst/>
                <a:uLnTx/>
                <a:uFillTx/>
                <a:latin typeface="Calibri"/>
                <a:ea typeface="+mj-ea"/>
                <a:cs typeface="+mj-cs"/>
              </a:rPr>
              <a:t>Korunma önlemleri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smtClean="0">
                <a:ln>
                  <a:noFill/>
                </a:ln>
                <a:solidFill>
                  <a:srgbClr val="3B3B3B"/>
                </a:solidFill>
                <a:effectLst/>
                <a:uLnTx/>
                <a:uFillTx/>
                <a:latin typeface="Calibri"/>
                <a:ea typeface="+mj-ea"/>
                <a:cs typeface="+mj-cs"/>
              </a:rPr>
              <a:t>Teknik önlemler: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Atık anestezik gazları ortamdan uzaklaştırmak için anestezi dağıtım sisteminin yanı sıra etkili çalışan bir atık gaz toplama sistemi kurulmalı ve işlem sırasında kurallara uygun olarak sisteme bağlanmalı ve çalıştırılmalıdır.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Atık gazlar sisteme geri dönmeyecek bir biçimde toplanıp, yok edilmelidir.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a:t>
            </a:r>
            <a:r>
              <a:rPr kumimoji="0" lang="en-US" sz="1400" b="0" i="0" u="none" strike="noStrike" kern="1200" cap="none" spc="0" normalizeH="0" baseline="0" noProof="0" smtClean="0">
                <a:ln>
                  <a:noFill/>
                </a:ln>
                <a:solidFill>
                  <a:srgbClr val="3B3B3B"/>
                </a:solidFill>
                <a:effectLst/>
                <a:uLnTx/>
                <a:uFillTx/>
                <a:latin typeface="Calibri"/>
                <a:ea typeface="+mj-ea"/>
                <a:cs typeface="+mj-cs"/>
              </a:rPr>
              <a:t>nestezi dağıtım sistemi kullanmadan önce düzenli olarak gözden geçirilmeli sorunlar anında giderilmeli, sorunlu sistem kullanılmamalıdır.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Solunum devresinin negatif ve pozitif basınç güvenlik sistemi anestezi cihazının günlük denetim programı kapsamına alınmalıdır.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Buharlaştırıcı anestezi işleminin öncesinde veya sonrasında doldurulmalıdır.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Anestezi dağıtım sisteminin düzgün işlemesi sağlanmalı ve hasta güvenliği açısından olası en düşük anestezik gaz akış oranları kullanılmalıdır.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Maske, larengeal maske veya endotrakeal tüp uygun biçimde takılmalı, gaz akışı daha sonra başlatılmalı ve solunum sisteminden önce kapatılmalıdır.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Solunum devresi hastadan uzaklaştırılmadan önce, gaz kalıntısı atık gaz toplama sistemiyle azaltılmalıdır.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Ortam hacmine uygun, etkili çalışan bir havalandırma sistem kurulmalıdır.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Ameliyathanede havalandırma ortam havasını saatte en az 15 kez temizleyecek ve 3 kez taze hava sağlayacak etkinlikte olmalıdır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Uyanma odasında havalandırma ortam havasını saatte en az 6 kez temizleyecek ve 2 kez taze hava sağlayacak etkinlikte olmalıdır.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Ameliyathanede gaz sızmasını en aza indirmek için anestezi makineleri, solunum devresi ve atık gaz toplama sistemi düzenli bakımdan geçirilmelidir.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Düzenli aralıklar ile sızıntı gözetimi ve ölçümü yapılmalıdır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770370428"/>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Başlık 1"/>
          <p:cNvSpPr txBox="1">
            <a:spLocks/>
          </p:cNvSpPr>
          <p:nvPr/>
        </p:nvSpPr>
        <p:spPr>
          <a:xfrm>
            <a:off x="395536" y="1430465"/>
            <a:ext cx="8305800" cy="582125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1" u="none" strike="noStrike" kern="1200" cap="none" spc="0" normalizeH="0" baseline="0" noProof="0" smtClean="0">
                <a:ln>
                  <a:noFill/>
                </a:ln>
                <a:solidFill>
                  <a:srgbClr val="3B3B3B"/>
                </a:solidFill>
                <a:effectLst/>
                <a:uLnTx/>
                <a:uFillTx/>
                <a:latin typeface="Calibri"/>
                <a:ea typeface="+mj-ea"/>
                <a:cs typeface="+mj-cs"/>
              </a:rPr>
              <a:t>Nitröz oksit: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Bu gazın yüksek konsantrasyonlarda hayvanlarda üreme ve gelişim anomalilerine yol açtığı gösterilmiştir. NIOSH’un bir raporuna göre, atık gaz toplama sistemi olmayan ameliyathane ve diş kliniklerinde bu düzeylere ulaşılmaktadır. Retrospektif bir çalışmada bu gaza haftada beş saat veya daha uzun süre maruz kalan kadın diş asistanlarında doğurganlığın maruz kalmayanlara göre azaldığı; hastaya gaz verilirken atık gaz toplama sistemi kullanmayan diş asistanlarında gebelik olasılığının kullananlara göre %59 azaldığı saptanmıştır.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1" u="none" strike="noStrike" kern="1200" cap="none" spc="0" normalizeH="0" baseline="0" noProof="0" smtClean="0">
                <a:ln>
                  <a:noFill/>
                </a:ln>
                <a:solidFill>
                  <a:srgbClr val="3B3B3B"/>
                </a:solidFill>
                <a:effectLst/>
                <a:uLnTx/>
                <a:uFillTx/>
                <a:latin typeface="Calibri"/>
                <a:ea typeface="+mj-ea"/>
                <a:cs typeface="+mj-cs"/>
              </a:rPr>
              <a:t>Halojenli Anestezikler: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Tek başına veya azot oksit ile birlikte kullanılan bu gazlar üreme sağlığı ve çocuklarda gelişim bozuklukları ile ilişkilidir. Yapılan çalışmalarda, bu gazların kadın anestezistler ile ameliyathane personelinde spontan düşükleri; maruz kalan erkeklerin eşlerinde de spontan düşük görülme sıklığını artırdığı gösterilmiştir. Anestezinin gerçekleştirildiği yerler ve uyanma odalarındaki sağlık çalışanları ve işveren için atık anestezik gazlara maruz kalmanın potansiyel risklerinin bilinmesi ve bu risklerin en aza indirilmesi için gerekli önlemlerin uygulanması önem arz eder. Gerekli önlemler alınarak maruziyetin en aza indirilmesi veya önlenmesi dolayısıyla çalışanların bu gazların sağlık etkilerinden korunmaları olanaklıdır.  Bu gazların kabul edilebilir üst sınırlarını belirlemek zordur. NIOSH bu sınırların nitröz oksit için 25 ppm, halojenli gazlar için de 2 ppm olarak belirlenmesini önerir. Gazları bu düzeye düşürmek için etkili atık gaz sistemleri kullanılmalıdır.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165147065"/>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251520" y="908720"/>
            <a:ext cx="8688124" cy="6357958"/>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smtClean="0">
                <a:ln>
                  <a:noFill/>
                </a:ln>
                <a:solidFill>
                  <a:srgbClr val="3B3B3B"/>
                </a:solidFill>
                <a:effectLst/>
                <a:uLnTx/>
                <a:uFillTx/>
                <a:latin typeface="Calibri"/>
                <a:ea typeface="+mj-ea"/>
                <a:cs typeface="+mj-cs"/>
              </a:rPr>
              <a:t>Örgütsel önlemler: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Ameliyathanede deneyimli bir kişinin hazırladığı etkili bir denetim programı uygulanmalıdır. Bu program aşağıdakileri kapsamalıdır: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2700" b="1" i="0" u="none" strike="noStrike" kern="1200" cap="none" spc="0" normalizeH="0" baseline="0" noProof="0" smtClean="0">
                <a:ln>
                  <a:noFill/>
                </a:ln>
                <a:solidFill>
                  <a:srgbClr val="3B3B3B"/>
                </a:solidFill>
                <a:effectLst/>
                <a:uLnTx/>
                <a:uFillTx/>
                <a:latin typeface="Calibri"/>
                <a:ea typeface="+mj-ea"/>
                <a:cs typeface="+mj-cs"/>
              </a:rPr>
              <a:t>    </a:t>
            </a:r>
            <a:r>
              <a:rPr kumimoji="0" lang="tr-TR" sz="1800" b="1"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Atık gaz denetim sisteminin etkililiği nicel anlamda izlenmelidir;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2000" b="1"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En çok maruz kalan çalışanların solunum bölgelerindeki anestezik gaz konsantrasyonu çalışma sırasında düzenli aralıklar ile ölçülmelidir;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800" b="1"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Çalışanların karaciğer ve böbrek işlevleri düzenli aralıklar ile izlenmelidir;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800" b="1"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Kadın çalışanların ve erkek çalışanların eşlerinin gebelik süreçlerini de içeren mesleki ve tıbbi öyküleri kayıt altına alınmalıdır;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800" b="1"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Toplanan hava örneği analiz raporları en az 30 yıl saklanmalıdır;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800" b="1"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Maruz kalanların tıbbi kayıtları işten ayrıldıktan sonra 30 yıl saklanmalıdır.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Anestezik madde kapları etiketlenmelidir.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Her anestezik maddenin güvenlik bilgi formu bulunmalıdır.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Çalışanlar atık gazların tehlike ve riskleri, risklerden korunma hakkında eğitilmelidir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smtClean="0">
                <a:ln>
                  <a:noFill/>
                </a:ln>
                <a:solidFill>
                  <a:srgbClr val="3B3B3B"/>
                </a:solidFill>
                <a:effectLst/>
                <a:uLnTx/>
                <a:uFillTx/>
                <a:latin typeface="Calibri"/>
                <a:ea typeface="+mj-ea"/>
                <a:cs typeface="+mj-cs"/>
              </a:rPr>
              <a:t>Kişisel önlemler: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Anestezik gazlar ile çalışacakların işe giriş muayeneleri yapılmalı, karaciğer ve böbrek işlevleri uygun olmayanların bu gazlar ile çalışmaları önlenmelidir.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Bu gazlar ile çalışanların periyodik muayeneleri yapılmalı, karaciğer ve böbrek işlevleri bozulanlar, bu işlevleri normalleşinceye kadar işten uzaklaştırılmalıdır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0355425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323528" y="1340768"/>
            <a:ext cx="8305800" cy="615391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1" i="0" u="none" strike="noStrike" kern="1200" cap="none" spc="0" normalizeH="0" baseline="0" noProof="0" smtClean="0">
                <a:ln>
                  <a:noFill/>
                </a:ln>
                <a:solidFill>
                  <a:srgbClr val="3B3B3B"/>
                </a:solidFill>
                <a:effectLst/>
                <a:uLnTx/>
                <a:uFillTx/>
                <a:latin typeface="Calibri"/>
                <a:ea typeface="+mj-ea"/>
                <a:cs typeface="+mj-cs"/>
              </a:rPr>
              <a:t>                            </a:t>
            </a:r>
            <a:r>
              <a:rPr kumimoji="0" lang="en-US" sz="1800" b="1" i="0" u="none" strike="noStrike" kern="1200" cap="none" spc="0" normalizeH="0" baseline="0" noProof="0" smtClean="0">
                <a:ln>
                  <a:noFill/>
                </a:ln>
                <a:solidFill>
                  <a:srgbClr val="3B3B3B"/>
                </a:solidFill>
                <a:effectLst/>
                <a:uLnTx/>
                <a:uFillTx/>
                <a:latin typeface="Calibri"/>
                <a:ea typeface="+mj-ea"/>
                <a:cs typeface="+mj-cs"/>
              </a:rPr>
              <a:t> Antineoplastik İlaçlar ve Diğer Tehlikeli İlaçlar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İlaç ve zehir arasındaki fark sanal ve görelidir. Bütün ilaçları olağan miktarlarından (doz) daha fazla miktarda kullanmak zehirlenmeye yol açabilir. İlaçlar olağan dozlarında kullanıldığında da, istenen etkilerinin yanı sıra yan etki olarak tanımlanan istenmeyen etkilere de yol açabilirle</a:t>
            </a:r>
            <a:r>
              <a:rPr kumimoji="0" lang="tr-TR" sz="1200" b="0" i="0" u="none" strike="noStrike" kern="1200" cap="none" spc="0" normalizeH="0" baseline="0" noProof="0" smtClean="0">
                <a:ln>
                  <a:noFill/>
                </a:ln>
                <a:solidFill>
                  <a:srgbClr val="3B3B3B"/>
                </a:solidFill>
                <a:effectLst/>
                <a:uLnTx/>
                <a:uFillTx/>
                <a:latin typeface="Calibri"/>
                <a:ea typeface="+mj-ea"/>
                <a:cs typeface="+mj-cs"/>
              </a:rPr>
              <a:t>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 Bu nedenle hastaların yanı sıra bu ilaçları hazırlayıp uygulayanlar da risk altındadır. Ayrıca bazı ilaçların çok küçük dozları bile bu kişiler için tehlike oluşturur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Bir kimyasal bileşik aşağıdaki etkileri gösteriyor ise, mesleki risk oluşturabilir: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1. Mutajenik ve klastojenik etki gösteriyorsa,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2. Deney hayvanlarında, ilaç uygulanan hastalarda veya her iki grupta kanserojenik veya teratojenik etki ya da üreme sisteminde bir bozukluk oluşturuyorsa,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3.</a:t>
            </a:r>
            <a:r>
              <a:rPr kumimoji="0" lang="en-US" sz="1200" b="0" i="0" u="none" strike="noStrike" kern="1200" cap="none" spc="0" normalizeH="0" baseline="0" noProof="0" smtClean="0">
                <a:ln>
                  <a:noFill/>
                </a:ln>
                <a:solidFill>
                  <a:srgbClr val="3B3B3B"/>
                </a:solidFill>
                <a:effectLst/>
                <a:uLnTx/>
                <a:uFillTx/>
                <a:latin typeface="Calibri"/>
                <a:ea typeface="+mj-ea"/>
                <a:cs typeface="+mj-cs"/>
              </a:rPr>
              <a:t> Düşük dozlarda deney hayvanlarında ya da hastalarda ciddi organ toksisitesi ya da diğer toksik etkiler gösteriyorsa .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Bu özellikte olan ve maruz kalındığında, olumsuz sağlık etkilerine yol açtığı bilinen veya açtığından şüphe duyulan ilaçlar tehlikeli ilaçlar olarak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tanımlanır. Kanser kemoterapisinde kullanılan antineoplastikler, antiviral ilaçlar, hormonlar, biyoteknik ilaçlar, vb. bu gruptadır. Sağlık riskleri maruziyet düzeyine ve ilacın toksisitesine bağlıdır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Sağlık çalışanları yaygın kullanılan antineoplastik ilaçlara </a:t>
            </a:r>
            <a:r>
              <a:rPr kumimoji="0" lang="en-US" sz="1200" b="1" i="0" u="none" strike="noStrike" kern="1200" cap="none" spc="0" normalizeH="0" baseline="0" noProof="0" smtClean="0">
                <a:ln>
                  <a:noFill/>
                </a:ln>
                <a:solidFill>
                  <a:srgbClr val="3B3B3B"/>
                </a:solidFill>
                <a:effectLst/>
                <a:uLnTx/>
                <a:uFillTx/>
                <a:latin typeface="Calibri"/>
                <a:ea typeface="+mj-ea"/>
                <a:cs typeface="+mj-cs"/>
              </a:rPr>
              <a:t>depolama</a:t>
            </a:r>
            <a:r>
              <a:rPr kumimoji="0" lang="en-US"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1" i="0" u="none" strike="noStrike" kern="1200" cap="none" spc="0" normalizeH="0" baseline="0" noProof="0" smtClean="0">
                <a:ln>
                  <a:noFill/>
                </a:ln>
                <a:solidFill>
                  <a:srgbClr val="3B3B3B"/>
                </a:solidFill>
                <a:effectLst/>
                <a:uLnTx/>
                <a:uFillTx/>
                <a:latin typeface="Calibri"/>
                <a:ea typeface="+mj-ea"/>
                <a:cs typeface="+mj-cs"/>
              </a:rPr>
              <a:t>taşıma,</a:t>
            </a:r>
            <a:r>
              <a:rPr kumimoji="0" lang="en-US"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1" i="0" u="none" strike="noStrike" kern="1200" cap="none" spc="0" normalizeH="0" baseline="0" noProof="0" smtClean="0">
                <a:ln>
                  <a:noFill/>
                </a:ln>
                <a:solidFill>
                  <a:srgbClr val="3B3B3B"/>
                </a:solidFill>
                <a:effectLst/>
                <a:uLnTx/>
                <a:uFillTx/>
                <a:latin typeface="Calibri"/>
                <a:ea typeface="+mj-ea"/>
                <a:cs typeface="+mj-cs"/>
              </a:rPr>
              <a:t>hazırlama, uygulama ve atık yok etme </a:t>
            </a:r>
            <a:r>
              <a:rPr kumimoji="0" lang="en-US" sz="1200" b="0" i="0" u="none" strike="noStrike" kern="1200" cap="none" spc="0" normalizeH="0" baseline="0" noProof="0" smtClean="0">
                <a:ln>
                  <a:noFill/>
                </a:ln>
                <a:solidFill>
                  <a:srgbClr val="3B3B3B"/>
                </a:solidFill>
                <a:effectLst/>
                <a:uLnTx/>
                <a:uFillTx/>
                <a:latin typeface="Calibri"/>
                <a:ea typeface="+mj-ea"/>
                <a:cs typeface="+mj-cs"/>
              </a:rPr>
              <a:t>işlemleri sırasında, tehlikeli dozlarda maruz kalabilirler.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 Risk altındaki çalışanlar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satın alma ve taşıma personeli, eczacılar ve teknikerleri, doktor ve hemşireler, ameliyathane çalışanları, araştırma laboratuarı personeli, veterinerlik </a:t>
            </a:r>
            <a:r>
              <a:rPr kumimoji="0" lang="en-US" sz="1200" b="0" i="0" u="none" strike="noStrike" kern="1200" cap="none" spc="0" normalizeH="0" baseline="0" noProof="0" smtClean="0">
                <a:ln>
                  <a:noFill/>
                </a:ln>
                <a:solidFill>
                  <a:srgbClr val="3B3B3B"/>
                </a:solidFill>
                <a:effectLst/>
                <a:uLnTx/>
                <a:uFillTx/>
                <a:latin typeface="Calibri"/>
                <a:ea typeface="+mj-ea"/>
                <a:cs typeface="+mj-cs"/>
              </a:rPr>
              <a:t>uygulaması yapanlar ve çevre servislerde çalışanlardır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91649463"/>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23528" y="1205492"/>
            <a:ext cx="8305800" cy="596527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smtClean="0">
                <a:ln>
                  <a:noFill/>
                </a:ln>
                <a:solidFill>
                  <a:srgbClr val="3B3B3B"/>
                </a:solidFill>
                <a:effectLst/>
                <a:uLnTx/>
                <a:uFillTx/>
                <a:latin typeface="Calibri"/>
                <a:ea typeface="+mj-ea"/>
                <a:cs typeface="+mj-cs"/>
              </a:rPr>
              <a:t>Maruziyete yol açan etkinlikler, maruziyet biçimleri ve yolları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Tehlikeli ilaçları hazırlayan, uygulayan veya uygulandığı alanlarda çalışanlar bu ilaçlardan </a:t>
            </a:r>
            <a:r>
              <a:rPr kumimoji="0" lang="en-US" sz="1400" b="1" i="0" u="none" strike="noStrike" kern="1200" cap="none" spc="0" normalizeH="0" baseline="0" noProof="0" smtClean="0">
                <a:ln>
                  <a:noFill/>
                </a:ln>
                <a:solidFill>
                  <a:srgbClr val="3B3B3B"/>
                </a:solidFill>
                <a:effectLst/>
                <a:uLnTx/>
                <a:uFillTx/>
                <a:latin typeface="Calibri"/>
                <a:ea typeface="+mj-ea"/>
                <a:cs typeface="+mj-cs"/>
              </a:rPr>
              <a:t>doğrudan ilaç ile </a:t>
            </a:r>
            <a:r>
              <a:rPr kumimoji="0" lang="en-US" sz="1400" b="0" i="0" u="none" strike="noStrike" kern="1200" cap="none" spc="0" normalizeH="0" baseline="0" noProof="0" smtClean="0">
                <a:ln>
                  <a:noFill/>
                </a:ln>
                <a:solidFill>
                  <a:srgbClr val="3B3B3B"/>
                </a:solidFill>
                <a:effectLst/>
                <a:uLnTx/>
                <a:uFillTx/>
                <a:latin typeface="Calibri"/>
                <a:ea typeface="+mj-ea"/>
                <a:cs typeface="+mj-cs"/>
              </a:rPr>
              <a:t>veya </a:t>
            </a:r>
            <a:r>
              <a:rPr kumimoji="0" lang="en-US" sz="1400" b="1" i="0" u="none" strike="noStrike" kern="1200" cap="none" spc="0" normalizeH="0" baseline="0" noProof="0" smtClean="0">
                <a:ln>
                  <a:noFill/>
                </a:ln>
                <a:solidFill>
                  <a:srgbClr val="3B3B3B"/>
                </a:solidFill>
                <a:effectLst/>
                <a:uLnTx/>
                <a:uFillTx/>
                <a:latin typeface="Calibri"/>
                <a:ea typeface="+mj-ea"/>
                <a:cs typeface="+mj-cs"/>
              </a:rPr>
              <a:t>ilaç bulaşmış çalışma yüzeyi</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ile </a:t>
            </a:r>
            <a:r>
              <a:rPr kumimoji="0" lang="en-US" sz="1400" b="1" i="0" u="none" strike="noStrike" kern="1200" cap="none" spc="0" normalizeH="0" baseline="0" noProof="0" smtClean="0">
                <a:ln>
                  <a:noFill/>
                </a:ln>
                <a:solidFill>
                  <a:srgbClr val="3B3B3B"/>
                </a:solidFill>
                <a:effectLst/>
                <a:uLnTx/>
                <a:uFillTx/>
                <a:latin typeface="Calibri"/>
                <a:ea typeface="+mj-ea"/>
                <a:cs typeface="+mj-cs"/>
              </a:rPr>
              <a:t>havadaki partikülleri soluyarak</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smtClean="0">
                <a:ln>
                  <a:noFill/>
                </a:ln>
                <a:solidFill>
                  <a:srgbClr val="3B3B3B"/>
                </a:solidFill>
                <a:effectLst/>
                <a:uLnTx/>
                <a:uFillTx/>
                <a:latin typeface="Calibri"/>
                <a:ea typeface="+mj-ea"/>
                <a:cs typeface="+mj-cs"/>
              </a:rPr>
              <a:t>ilaç bulaşmış giysiler </a:t>
            </a:r>
            <a:r>
              <a:rPr kumimoji="0" lang="en-US" sz="1400" b="0" i="0" u="none" strike="noStrike" kern="1200" cap="none" spc="0" normalizeH="0" baseline="0" noProof="0" smtClean="0">
                <a:ln>
                  <a:noFill/>
                </a:ln>
                <a:solidFill>
                  <a:srgbClr val="3B3B3B"/>
                </a:solidFill>
                <a:effectLst/>
                <a:uLnTx/>
                <a:uFillTx/>
                <a:latin typeface="Calibri"/>
                <a:ea typeface="+mj-ea"/>
                <a:cs typeface="+mj-cs"/>
              </a:rPr>
              <a:t>ve </a:t>
            </a:r>
            <a:r>
              <a:rPr kumimoji="0" lang="en-US" sz="1400" b="1" i="0" u="none" strike="noStrike" kern="1200" cap="none" spc="0" normalizeH="0" baseline="0" noProof="0" smtClean="0">
                <a:ln>
                  <a:noFill/>
                </a:ln>
                <a:solidFill>
                  <a:srgbClr val="3B3B3B"/>
                </a:solidFill>
                <a:effectLst/>
                <a:uLnTx/>
                <a:uFillTx/>
                <a:latin typeface="Calibri"/>
                <a:ea typeface="+mj-ea"/>
                <a:cs typeface="+mj-cs"/>
              </a:rPr>
              <a:t>tıbbi teçhizat aracılığı </a:t>
            </a:r>
            <a:r>
              <a:rPr kumimoji="0" lang="en-US" sz="1400" b="0" i="0" u="none" strike="noStrike" kern="1200" cap="none" spc="0" normalizeH="0" baseline="0" noProof="0" smtClean="0">
                <a:ln>
                  <a:noFill/>
                </a:ln>
                <a:solidFill>
                  <a:srgbClr val="3B3B3B"/>
                </a:solidFill>
                <a:effectLst/>
                <a:uLnTx/>
                <a:uFillTx/>
                <a:latin typeface="Calibri"/>
                <a:ea typeface="+mj-ea"/>
                <a:cs typeface="+mj-cs"/>
              </a:rPr>
              <a:t>ile, </a:t>
            </a:r>
            <a:r>
              <a:rPr kumimoji="0" lang="en-US" sz="1400" b="1" i="0" u="none" strike="noStrike" kern="1200" cap="none" spc="0" normalizeH="0" baseline="0" noProof="0" smtClean="0">
                <a:ln>
                  <a:noFill/>
                </a:ln>
                <a:solidFill>
                  <a:srgbClr val="3B3B3B"/>
                </a:solidFill>
                <a:effectLst/>
                <a:uLnTx/>
                <a:uFillTx/>
                <a:latin typeface="Calibri"/>
                <a:ea typeface="+mj-ea"/>
                <a:cs typeface="+mj-cs"/>
              </a:rPr>
              <a:t>hastaların vücut salgılarına dokunarak </a:t>
            </a:r>
            <a:r>
              <a:rPr kumimoji="0" lang="en-US" sz="1400" b="0" i="0" u="none" strike="noStrike" kern="1200" cap="none" spc="0" normalizeH="0" baseline="0" noProof="0" smtClean="0">
                <a:ln>
                  <a:noFill/>
                </a:ln>
                <a:solidFill>
                  <a:srgbClr val="3B3B3B"/>
                </a:solidFill>
                <a:effectLst/>
                <a:uLnTx/>
                <a:uFillTx/>
                <a:latin typeface="Calibri"/>
                <a:ea typeface="+mj-ea"/>
                <a:cs typeface="+mj-cs"/>
              </a:rPr>
              <a:t>etkilenebilirler</a:t>
            </a:r>
            <a:r>
              <a:rPr kumimoji="0" lang="en-US" sz="1400" b="1" i="0" u="none" strike="noStrike" kern="1200" cap="none" spc="0" normalizeH="0" baseline="0" noProof="0" smtClean="0">
                <a:ln>
                  <a:noFill/>
                </a:ln>
                <a:solidFill>
                  <a:srgbClr val="3B3B3B"/>
                </a:solidFill>
                <a:effectLst/>
                <a:uLnTx/>
                <a:uFillTx/>
                <a:latin typeface="Calibri"/>
                <a:ea typeface="+mj-ea"/>
                <a:cs typeface="+mj-cs"/>
              </a:rPr>
              <a:t>. Temizlik çalışanları da</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smtClean="0">
                <a:ln>
                  <a:noFill/>
                </a:ln>
                <a:solidFill>
                  <a:srgbClr val="3B3B3B"/>
                </a:solidFill>
                <a:effectLst/>
                <a:uLnTx/>
                <a:uFillTx/>
                <a:latin typeface="Calibri"/>
                <a:ea typeface="+mj-ea"/>
                <a:cs typeface="+mj-cs"/>
              </a:rPr>
              <a:t>bu ilaçlardan çalışma  yüzeyini </a:t>
            </a:r>
            <a:r>
              <a:rPr kumimoji="0" lang="en-US" sz="1400" b="0" i="0" u="none" strike="noStrike" kern="1200" cap="none" spc="0" normalizeH="0" baseline="0" noProof="0" smtClean="0">
                <a:ln>
                  <a:noFill/>
                </a:ln>
                <a:solidFill>
                  <a:srgbClr val="3B3B3B"/>
                </a:solidFill>
                <a:effectLst/>
                <a:uLnTx/>
                <a:uFillTx/>
                <a:latin typeface="Calibri"/>
                <a:ea typeface="+mj-ea"/>
                <a:cs typeface="+mj-cs"/>
              </a:rPr>
              <a:t>veya </a:t>
            </a:r>
            <a:r>
              <a:rPr kumimoji="0" lang="en-US" sz="1400" b="1" i="0" u="none" strike="noStrike" kern="1200" cap="none" spc="0" normalizeH="0" baseline="0" noProof="0" smtClean="0">
                <a:ln>
                  <a:noFill/>
                </a:ln>
                <a:solidFill>
                  <a:srgbClr val="3B3B3B"/>
                </a:solidFill>
                <a:effectLst/>
                <a:uLnTx/>
                <a:uFillTx/>
                <a:latin typeface="Calibri"/>
                <a:ea typeface="+mj-ea"/>
                <a:cs typeface="+mj-cs"/>
              </a:rPr>
              <a:t>zemini temizlerken doğrudan temasla </a:t>
            </a:r>
            <a:r>
              <a:rPr kumimoji="0" lang="en-US" sz="1400" b="0" i="0" u="none" strike="noStrike" kern="1200" cap="none" spc="0" normalizeH="0" baseline="0" noProof="0" smtClean="0">
                <a:ln>
                  <a:noFill/>
                </a:ln>
                <a:solidFill>
                  <a:srgbClr val="3B3B3B"/>
                </a:solidFill>
                <a:effectLst/>
                <a:uLnTx/>
                <a:uFillTx/>
                <a:latin typeface="Calibri"/>
                <a:ea typeface="+mj-ea"/>
                <a:cs typeface="+mj-cs"/>
              </a:rPr>
              <a:t>veya </a:t>
            </a:r>
            <a:r>
              <a:rPr kumimoji="0" lang="en-US" sz="1400" b="1" i="0" u="none" strike="noStrike" kern="1200" cap="none" spc="0" normalizeH="0" baseline="0" noProof="0" smtClean="0">
                <a:ln>
                  <a:noFill/>
                </a:ln>
                <a:solidFill>
                  <a:srgbClr val="3B3B3B"/>
                </a:solidFill>
                <a:effectLst/>
                <a:uLnTx/>
                <a:uFillTx/>
                <a:latin typeface="Calibri"/>
                <a:ea typeface="+mj-ea"/>
                <a:cs typeface="+mj-cs"/>
              </a:rPr>
              <a:t>havada asılı duran ilaç taneciklerini soluyarak </a:t>
            </a:r>
            <a:r>
              <a:rPr kumimoji="0" lang="en-US" sz="1400" b="0" i="0" u="none" strike="noStrike" kern="1200" cap="none" spc="0" normalizeH="0" baseline="0" noProof="0" smtClean="0">
                <a:ln>
                  <a:noFill/>
                </a:ln>
                <a:solidFill>
                  <a:srgbClr val="3B3B3B"/>
                </a:solidFill>
                <a:effectLst/>
                <a:uLnTx/>
                <a:uFillTx/>
                <a:latin typeface="Calibri"/>
                <a:ea typeface="+mj-ea"/>
                <a:cs typeface="+mj-cs"/>
              </a:rPr>
              <a:t>veya </a:t>
            </a:r>
            <a:r>
              <a:rPr kumimoji="0" lang="en-US" sz="1400" b="1" i="0" u="none" strike="noStrike" kern="1200" cap="none" spc="0" normalizeH="0" baseline="0" noProof="0" smtClean="0">
                <a:ln>
                  <a:noFill/>
                </a:ln>
                <a:solidFill>
                  <a:srgbClr val="3B3B3B"/>
                </a:solidFill>
                <a:effectLst/>
                <a:uLnTx/>
                <a:uFillTx/>
                <a:latin typeface="Calibri"/>
                <a:ea typeface="+mj-ea"/>
                <a:cs typeface="+mj-cs"/>
              </a:rPr>
              <a:t>atıkları toplayıp yok ederken</a:t>
            </a:r>
            <a:r>
              <a:rPr kumimoji="0" lang="en-US" sz="1400" b="0" i="0" u="none" strike="noStrike" kern="1200" cap="none" spc="0" normalizeH="0" baseline="0" noProof="0" smtClean="0">
                <a:ln>
                  <a:noFill/>
                </a:ln>
                <a:solidFill>
                  <a:srgbClr val="3B3B3B"/>
                </a:solidFill>
                <a:effectLst/>
                <a:uLnTx/>
                <a:uFillTx/>
                <a:latin typeface="Calibri"/>
                <a:ea typeface="+mj-ea"/>
                <a:cs typeface="+mj-cs"/>
              </a:rPr>
              <a:t> etkilenebilirle</a:t>
            </a:r>
            <a:r>
              <a:rPr kumimoji="0" lang="tr-TR" sz="1400" b="0" i="0" u="none" strike="noStrike" kern="1200" cap="none" spc="0" normalizeH="0" baseline="0" noProof="0" smtClean="0">
                <a:ln>
                  <a:noFill/>
                </a:ln>
                <a:solidFill>
                  <a:srgbClr val="3B3B3B"/>
                </a:solidFill>
                <a:effectLst/>
                <a:uLnTx/>
                <a:uFillTx/>
                <a:latin typeface="Calibri"/>
                <a:ea typeface="+mj-ea"/>
                <a:cs typeface="+mj-cs"/>
              </a:rPr>
              <a:t>r. </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Sağlık çalışanları bu ilaçlara sıklıkla üç şekilde maruz kalabilirler: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a:t>
            </a:r>
            <a:r>
              <a:rPr kumimoji="0" lang="en-US" sz="1400" b="1" i="0" u="none" strike="noStrike" kern="1200" cap="none" spc="0" normalizeH="0" baseline="0" noProof="0" smtClean="0">
                <a:ln>
                  <a:noFill/>
                </a:ln>
                <a:solidFill>
                  <a:srgbClr val="3B3B3B"/>
                </a:solidFill>
                <a:effectLst/>
                <a:uLnTx/>
                <a:uFillTx/>
                <a:latin typeface="Calibri"/>
                <a:ea typeface="+mj-ea"/>
                <a:cs typeface="+mj-cs"/>
              </a:rPr>
              <a:t>İlaç hazırlanırken</a:t>
            </a:r>
            <a:r>
              <a:rPr kumimoji="0" lang="en-US" sz="1400" b="0" i="0" u="none" strike="noStrike" kern="1200" cap="none" spc="0" normalizeH="0" baseline="0" noProof="0" smtClean="0">
                <a:ln>
                  <a:noFill/>
                </a:ln>
                <a:solidFill>
                  <a:srgbClr val="3B3B3B"/>
                </a:solidFill>
                <a:effectLst/>
                <a:uLnTx/>
                <a:uFillTx/>
                <a:latin typeface="Calibri"/>
                <a:ea typeface="+mj-ea"/>
                <a:cs typeface="+mj-cs"/>
              </a:rPr>
              <a:t>: İlaç eczaneden taşınırken kırılır ise, hazırlanırken dökülür, saçılır ise ilaç partiküllerine veya damlacıklarına maruz kalınabilir.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a:t>
            </a:r>
            <a:r>
              <a:rPr kumimoji="0" lang="en-US" sz="1400" b="1" i="0" u="none" strike="noStrike" kern="1200" cap="none" spc="0" normalizeH="0" baseline="0" noProof="0" smtClean="0">
                <a:ln>
                  <a:noFill/>
                </a:ln>
                <a:solidFill>
                  <a:srgbClr val="3B3B3B"/>
                </a:solidFill>
                <a:effectLst/>
                <a:uLnTx/>
                <a:uFillTx/>
                <a:latin typeface="Calibri"/>
                <a:ea typeface="+mj-ea"/>
                <a:cs typeface="+mj-cs"/>
              </a:rPr>
              <a:t> İlaç hastaya verilirken</a:t>
            </a:r>
            <a:r>
              <a:rPr kumimoji="0" lang="en-US" sz="1400" b="0" i="0" u="none" strike="noStrike" kern="1200" cap="none" spc="0" normalizeH="0" baseline="0" noProof="0" smtClean="0">
                <a:ln>
                  <a:noFill/>
                </a:ln>
                <a:solidFill>
                  <a:srgbClr val="3B3B3B"/>
                </a:solidFill>
                <a:effectLst/>
                <a:uLnTx/>
                <a:uFillTx/>
                <a:latin typeface="Calibri"/>
                <a:ea typeface="+mj-ea"/>
                <a:cs typeface="+mj-cs"/>
              </a:rPr>
              <a:t>: İlaç enjektöre çekilirken veya taşıyıcı sıvıya boşaltılırken, ilaç hastaya verilirken, bağlantı seti değiştirilir veya çıkarılırken, doğrudan deri temasıyla veya havadaki partiküller solunarak ilaca maruz kalınabilir.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a:t>
            </a:r>
            <a:r>
              <a:rPr kumimoji="0" lang="en-US" sz="1400" b="1" i="0" u="none" strike="noStrike" kern="1200" cap="none" spc="0" normalizeH="0" baseline="0" noProof="0" smtClean="0">
                <a:ln>
                  <a:noFill/>
                </a:ln>
                <a:solidFill>
                  <a:srgbClr val="3B3B3B"/>
                </a:solidFill>
                <a:effectLst/>
                <a:uLnTx/>
                <a:uFillTx/>
                <a:latin typeface="Calibri"/>
                <a:ea typeface="+mj-ea"/>
                <a:cs typeface="+mj-cs"/>
              </a:rPr>
              <a:t>Diğer maruziyetler: </a:t>
            </a:r>
            <a:r>
              <a:rPr kumimoji="0" lang="en-US" sz="1400" b="0" i="0" u="none" strike="noStrike" kern="1200" cap="none" spc="0" normalizeH="0" baseline="0" noProof="0" smtClean="0">
                <a:ln>
                  <a:noFill/>
                </a:ln>
                <a:solidFill>
                  <a:srgbClr val="3B3B3B"/>
                </a:solidFill>
                <a:effectLst/>
                <a:uLnTx/>
                <a:uFillTx/>
                <a:latin typeface="Calibri"/>
                <a:ea typeface="+mj-ea"/>
                <a:cs typeface="+mj-cs"/>
              </a:rPr>
              <a:t>Boş ilaç kapları toplanıp atılmaları sırasında maruziyete yol açabilir. Ayrıca, son 48 saatte ilaç uygulanmış hastaların her türlü atığı ve atık bulaşmış malzemeler maruziyet kaynaklarıdır.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Solunum, sindirim, deri veya kan yoluyla maruziyete yol açan etkinlikler: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999343005"/>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555147" y="1045351"/>
            <a:ext cx="8334404" cy="557216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Toz haldeki veya liyofilize ilaçları seyreltik veya konsantre ilaç haline getirmek;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Çoklu doz şişelerinden tekli oral doz ve tabletler hazırlamak, sıvı oral dozlar için tabletleri ezmek ve istenilen dozajda kapsül hazırlamak;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Hasta başında ilaç içeren çözeltilerle serum ayarı yapmak;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 hazırlanır veya verilirken ortaya çıkan atıklar ile temas etmek;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Tehlikeli ilaç bulunan enjektörün havasını boşaltmak;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Kasa, deri altına veya damara verilen ilaca dokunmak veya aerosolünü solumak;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Vücut sıvılarına veya sıvıların bulaştığı giysi, çarşaf ve eşyalara temas etmek;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Ameliyatta bazı özel prosedürler (periton içi kemoterapi yapmak) uygulamak;</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Kullanılmış ilaç kaplarını veya ilaç bulaşmış atıkları toplayıp, yok etmek;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 hazırlanan veya uygulanan yerleri ilaçtan arındırıp, temizlemek;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İlaçtan ve atıklarından korunmak için kullanılan kişisel koruyucuları denetimsiz bir biçimde çıkarıp, atmak.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Bu iş ve işlemlerde maruziyet başta deri ve solunum yolu olmak üzere, yutma ve enjeksiyon ile gerçekleşir. El-ağız teması gibi istem dışı yutmalar ve iğne veya delici alet batması gibi kaza sonucu maruziyetler de olasıdır.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S</a:t>
            </a:r>
            <a:r>
              <a:rPr kumimoji="0" lang="en-US" sz="1200" b="1" i="0" u="none" strike="noStrike" kern="1200" cap="none" spc="0" normalizeH="0" baseline="0" noProof="0" smtClean="0">
                <a:ln>
                  <a:noFill/>
                </a:ln>
                <a:solidFill>
                  <a:srgbClr val="3B3B3B"/>
                </a:solidFill>
                <a:effectLst/>
                <a:uLnTx/>
                <a:uFillTx/>
                <a:latin typeface="Calibri"/>
                <a:ea typeface="+mj-ea"/>
                <a:cs typeface="+mj-cs"/>
              </a:rPr>
              <a:t>ağlık etkileri</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Bu </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ilaçların çoğunluğu deri ve mukozada irritasyona ve deri döküntülerine ve alerjik reaksiyonlara yol açar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Bu ilaçlar kısırlık, düşük, doğum anomalileri, doğum kilosunun azalması gibi üreme sorunlarına ve genetik bozukluklara neden olur. Bu ilaçlar kan yapım sisteminin  baskılanmasına, kansızlığa ve savunma sisteminin çökmesine de yol açar.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Yapılan hayvan deneylerinde kanserojen ve teratojen oldukları, sağlam insanlarda da tedavi edici dozlarda bile kanserojen etki yaptıkları (lösemi başta olmak üzere, diğer kanser türleri) bilinmektedir</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568215070"/>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67308" y="1169368"/>
            <a:ext cx="8511480" cy="5688632"/>
          </a:xfrm>
          <a:prstGeom prst="rect">
            <a:avLst/>
          </a:prstGeom>
        </p:spPr>
        <p:txBody>
          <a:bodyPr vert="horz" lIns="0" tIns="45720" rIns="0" bIns="0" anchor="b">
            <a:normAutofit fontScale="82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smtClean="0">
                <a:ln>
                  <a:noFill/>
                </a:ln>
                <a:solidFill>
                  <a:srgbClr val="3B3B3B"/>
                </a:solidFill>
                <a:effectLst/>
                <a:uLnTx/>
                <a:uFillTx/>
                <a:latin typeface="Calibri"/>
                <a:ea typeface="+mj-ea"/>
                <a:cs typeface="+mj-cs"/>
              </a:rPr>
              <a:t>Korunma teknikleri ve uygulamalar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İşveren çalışanların korunmasını sağlayacak teknik ve örgütsel önlemleri belirlemeli ve uygulamalı; çalışanların bu önlemlere uyup uymadıklarını denetlemelidir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Teknik önlemler: </a:t>
            </a:r>
            <a:r>
              <a:rPr kumimoji="0" lang="tr-TR" sz="1200" b="1" i="0" u="none" strike="noStrike" kern="1200" cap="none" spc="0" normalizeH="0" baseline="0" noProof="0" smtClean="0">
                <a:ln>
                  <a:noFill/>
                </a:ln>
                <a:solidFill>
                  <a:srgbClr val="3B3B3B"/>
                </a:solidFill>
                <a:effectLst/>
                <a:uLnTx/>
                <a:uFillTx/>
                <a:latin typeface="Calibri"/>
                <a:ea typeface="+mj-ea"/>
                <a:cs typeface="+mj-cs"/>
              </a:rPr>
              <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Sitotoksik ilaçlar biyolojik güvenlik kabini bulunan, pencereli, aydınlık ve farklı amaçlar ile kullanılmayan bir odada hazırlanmalıdır.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 ilaçlar, sitotoksik ilaç tedavisinin yoğun uygulandığı hastane ve birimlerin merkezi sitotoksik ilaç hazırlama bölümlerinde, laminar dikey hava akımı sağlanmış kabinlerde, eğitilmiş eczacı veya hemşirelerce hazırlanmalıdır. Daha küçük merkezlerde ise korunma önlemleri şu şekilde derecelendirilmelidir: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2000" b="1"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İleri düzey korunma önlemleri: Sitotoksik ilaçların laminar dikey hava akımı olan kabini bulunan merkezi ilaç hazırlama biriminde hazırlanması.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2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Orta düzey korunma önlemleri: İlacın bu iş için ayrılmış bir odada, yalıtılmış bir kabin içinde hazırlanması.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800" b="1"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Düşük düzey korunma önlemleri: İlacın iyi havalandırılan ayrı bir odada, üst düzey kişisel koruma (gömlek, maske, gözlük, eldiven gibi kişisel koruyucular kullanılarak) uygulanılarak hazırlanması.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Kabini olmayan özel kliniklerde ve evlerde, merkezi ilaç hazırlama birimi olan merkezlerde hazırlanan ilaç gerekli önlemler alındıktan sonra uygulanmalıdır.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 hazırlama biriminde ilaç hazırlayan personelin dikkatinin dağılmasını önlemek için dış ortamla temas, örneğin diafon kullanılarak, azaltılmalıdır.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 birimde yeme, içme, sigara içme, sakız çiğneme ve makyaj yapma gibi sindirim yoluyla maruziyeti arttıracak etkinlikler engellenmelidir.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 birim depo olarak veya benzeri bir amaçla kullanılmamalıdır.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Birimde, ilaç dökülmesi, sıçraması veya kaza gibi acil durumlarda alınacak önlemleri belirten bir uyarı levhası çalışanların görebileceği bir yere asılmış olmalı, acil müdahale için gereken araç gereç ve malzemeler hazır tutulmalıdır.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 havayı dışarı veren ve hava geri dönüşü olmayan Sınıf 2 Tip B Biyolojik Güvenlik Kabini veya Sınıf 3 kabinde hazırlanmalıdır.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Kabinler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24</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saat</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çalışır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durumda</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tutulmalıdır.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Kabinde atıkları atmak için “Kemoterapi Atık Kutusu” bulunmalıdır. Kullanılmış eldiven, gömlek ve diğer atıklar plastik torbalara koyulmalıdır.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 bulaşmış iğne, enjektör ve kesici-delici malzeme atık kutusuna atılmadan önce kesilmeye ve delinmeye dayanıklı kaplara konulmalıdır.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Atık kutularının üzerinde“Kemoterapi Atık Kutusu” etiketi olmalıdır.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İlaçların hazırlandığı ve uygulandığı alanlarda ulaşılabilecek uygun yerlere atık kutuları koyulmalıdır.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Hazırlanmış olan ilaçlar uygulama birimine taşınırken temiz plastik torbalara yerleştirilmeli, kapatılmalı ve yırtılmaları önlenecek bir biçimde taşınmalıdır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97505063"/>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179512" y="0"/>
            <a:ext cx="8763000" cy="685800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smtClean="0">
                <a:ln>
                  <a:noFill/>
                </a:ln>
                <a:solidFill>
                  <a:srgbClr val="3B3B3B"/>
                </a:solidFill>
                <a:effectLst/>
                <a:uLnTx/>
                <a:uFillTx/>
                <a:latin typeface="Calibri"/>
                <a:ea typeface="+mj-ea"/>
                <a:cs typeface="+mj-cs"/>
              </a:rPr>
              <a:t>Örgütsel önlemler: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Antineoplastik ilaç bulunan alanlara yalnızca yetkili personel girebilmelidir.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Uygulama alanında bir antineoplastik ilaçlar listesi ile bu ilaçlara temas halinde veya bu ilaçlar deriye veya göze sıçradığında yapılacak acil girişimleri anlatan bir uyarı levhası çalışanların görebilecekleri bir yere asılmalı aynı alanda acil müdahale malzemesi depolanmalı, çalışanlar uygulama hakkında eğitilmelidir.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Antineoplastik ilaç kaza sonucu döküldüğünde alınacak önlemler belirlenmiş olmalı, dökülen ilaç bu konuda eğitilmiş personelce hemen temizlenmelidir.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İlaç bulaşmış araç-gereci atmak için uygun yerlere atık kutusu koyulmalıdır.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Bu ilaçları taşıyan personel ilaç döküldüğünde, ilaç bulaşan alanı işaretleme ve yardım çağırma gibi konularda eğitilmiş olmalıdır.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İlaç uygulanan hasta ve hastaya bakan kişiler evde alınacak önlemler hakkında bilgilendirilmelidir.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Bu ilaçların sağlık etkilerini denetim altına almak için çalışanlara işe girişte ve düzenli olarak </a:t>
            </a:r>
            <a:r>
              <a:rPr kumimoji="0" lang="tr-TR" sz="1400" b="0" i="0" u="none" strike="noStrike" kern="1200" cap="none" spc="0" normalizeH="0" baseline="0" noProof="0" smtClean="0">
                <a:ln>
                  <a:noFill/>
                </a:ln>
                <a:solidFill>
                  <a:srgbClr val="3B3B3B"/>
                </a:solidFill>
                <a:effectLst/>
                <a:uLnTx/>
                <a:uFillTx/>
                <a:latin typeface="Calibri"/>
                <a:ea typeface="+mj-ea"/>
                <a:cs typeface="+mj-cs"/>
              </a:rPr>
              <a:t>yılda bir kez,</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akut maruziyetlerde ve işten ayrılırken tıbbi değerlendirme yapılmalı ve değerlendirme sonuçları saklanmalıdır.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Tıbbi izlem, tıbbi öyküyü, fiziki muayeneyi, tam kan sayımını, karaciğer fonksiyon testlerini, kreatinin, üre nitrojen ve idrar analizini içermelidir.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Akut maruziyette gerekli acil müdahale yapıldıktan sonra, personelin muayenesi yapılmalı, sonuçlar personelin tıbbi dosyasına kaydedilmelidir.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Gebe ve emzikli kadınlar ile, gebe kalmak için tedavi gören personel bu süreçte ilaç tedavisiyle ilgili uygulamalarda çalıştırılmamalıdır.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Personel işe başlarken bu ilaçların zararlı etkileri, korunma önlemleri ve bu konu ile ilgili hastane prosedürleri hakkında eğitilmeli, eğitimler kaydedilmelidir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 </a:t>
            </a: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41316095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6" name="Başlık 1"/>
          <p:cNvSpPr txBox="1">
            <a:spLocks/>
          </p:cNvSpPr>
          <p:nvPr/>
        </p:nvSpPr>
        <p:spPr>
          <a:xfrm>
            <a:off x="1259632" y="548680"/>
            <a:ext cx="8280920" cy="5616624"/>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000" b="0" i="0" u="none" strike="noStrike" kern="1200" cap="none" spc="0" normalizeH="0" baseline="0" noProof="0" smtClean="0">
                <a:ln>
                  <a:noFill/>
                </a:ln>
                <a:solidFill>
                  <a:srgbClr val="3B3B3B"/>
                </a:solidFill>
                <a:effectLst/>
                <a:uLnTx/>
                <a:uFillTx/>
                <a:latin typeface="Calibri"/>
                <a:ea typeface="+mj-ea"/>
                <a:cs typeface="+mj-cs"/>
              </a:rPr>
              <a:t>A.E.:337                                                                                                                                       R.G.:74                                                                                                                     21.04.2009</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100" b="1" i="0" u="none" strike="noStrike" kern="1200" cap="none" spc="0" normalizeH="0" baseline="0" noProof="0" smtClean="0">
                <a:ln>
                  <a:noFill/>
                </a:ln>
                <a:solidFill>
                  <a:srgbClr val="3B3B3B"/>
                </a:solidFill>
                <a:effectLst/>
                <a:uLnTx/>
                <a:uFillTx/>
                <a:latin typeface="Calibri"/>
                <a:ea typeface="+mj-ea"/>
                <a:cs typeface="+mj-cs"/>
              </a:rPr>
              <a:t>CİLT KORUYUCULARI</a:t>
            </a:r>
            <a:r>
              <a:rPr kumimoji="0" lang="tr-TR" sz="1000" b="0" i="0" u="none" strike="noStrike" kern="1200" cap="none" spc="0" normalizeH="0" baseline="0" noProof="0" smtClean="0">
                <a:ln>
                  <a:noFill/>
                </a:ln>
                <a:solidFill>
                  <a:srgbClr val="3B3B3B"/>
                </a:solidFill>
                <a:effectLst/>
                <a:uLnTx/>
                <a:uFillTx/>
                <a:latin typeface="Calibri"/>
                <a:ea typeface="+mj-ea"/>
                <a:cs typeface="+mj-cs"/>
              </a:rPr>
              <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Koruyucu kremler / merhemler</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100" b="1" i="0" u="none" strike="noStrike" kern="1200" cap="none" spc="0" normalizeH="0" baseline="0" noProof="0" smtClean="0">
                <a:ln>
                  <a:noFill/>
                </a:ln>
                <a:solidFill>
                  <a:srgbClr val="3B3B3B"/>
                </a:solidFill>
                <a:effectLst/>
                <a:uLnTx/>
                <a:uFillTx/>
                <a:latin typeface="Calibri"/>
                <a:ea typeface="+mj-ea"/>
                <a:cs typeface="+mj-cs"/>
              </a:rPr>
              <a:t>GÖVDE VE KARIN BÖLGESİ KORUYUCULARI</a:t>
            </a:r>
            <a:r>
              <a:rPr kumimoji="0" lang="tr-TR" sz="1000" b="0" i="0" u="none" strike="noStrike" kern="1200" cap="none" spc="0" normalizeH="0" baseline="0" noProof="0" smtClean="0">
                <a:ln>
                  <a:noFill/>
                </a:ln>
                <a:solidFill>
                  <a:srgbClr val="3B3B3B"/>
                </a:solidFill>
                <a:effectLst/>
                <a:uLnTx/>
                <a:uFillTx/>
                <a:latin typeface="Calibri"/>
                <a:ea typeface="+mj-ea"/>
                <a:cs typeface="+mj-cs"/>
              </a:rPr>
              <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Makinelerden korunmak için kullanılan koruyucu yelek, ceket ve önlükler (delinme, kesilme, ergimiş metal sıçramalarına karşı)</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Kimyasallara karşı kullanılan koruyucu yelek, ceket ve önlükler</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Isıtmalı yelekler</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Cankurtaran yelekleri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X ışınına karşı koruyucu önlükler</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Vücut kuşakları / kemerleri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100" b="1" i="0" u="none" strike="noStrike" kern="1200" cap="none" spc="0" normalizeH="0" baseline="0" noProof="0" smtClean="0">
                <a:ln>
                  <a:noFill/>
                </a:ln>
                <a:solidFill>
                  <a:srgbClr val="3B3B3B"/>
                </a:solidFill>
                <a:effectLst/>
                <a:uLnTx/>
                <a:uFillTx/>
                <a:latin typeface="Calibri"/>
                <a:ea typeface="+mj-ea"/>
                <a:cs typeface="+mj-cs"/>
              </a:rPr>
              <a:t>VÜCUT KORUYUCULARI</a:t>
            </a:r>
            <a:r>
              <a:rPr kumimoji="0" lang="tr-TR" sz="1000" b="0" i="0" u="none" strike="noStrike" kern="1200" cap="none" spc="0" normalizeH="0" baseline="0" noProof="0" smtClean="0">
                <a:ln>
                  <a:noFill/>
                </a:ln>
                <a:solidFill>
                  <a:srgbClr val="3B3B3B"/>
                </a:solidFill>
                <a:effectLst/>
                <a:uLnTx/>
                <a:uFillTx/>
                <a:latin typeface="Calibri"/>
                <a:ea typeface="+mj-ea"/>
                <a:cs typeface="+mj-cs"/>
              </a:rPr>
              <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Düşmelere karşı kullanılan donanım:</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Düşmeyi önleyici ekipman (gerekli tüm aksesuarlarıyla birlikte)</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Kinetik enerjiyi absorbe eden frenleme ekipmanı (gerekli tüm aksesuarlarıyla birlikte)</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Vücudu boşlukta tutabilen donanım (paraşütçü kemeri)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Koruyucu giysiler:</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Koruyucu iş elbisesi (iki parçalı ve tulum)</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Makinelerden korunma sağlayan giysi (delinme, kesilme ve benzeri)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Kimyasallardan korunma sağlayan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İnfrared radyasyon ve ergimiş metal sıçramalarına karşı korunma sağlayan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Isıya dayanıklı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Termal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Radyoaktif kirlilikten koruyan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Toz geçirmez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Gaz geçirmez giysi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Florasan maddeli, yansıtıcılı giysi ve aksesuarları (kol bantları, eldiven ve benzeri)</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 Koruyucu örtüler.</a:t>
            </a:r>
            <a:br>
              <a:rPr kumimoji="0" lang="tr-TR" sz="1000" b="0" i="0" u="none" strike="noStrike" kern="1200" cap="none" spc="0" normalizeH="0" baseline="0" noProof="0" smtClean="0">
                <a:ln>
                  <a:noFill/>
                </a:ln>
                <a:solidFill>
                  <a:srgbClr val="3B3B3B"/>
                </a:solidFill>
                <a:effectLst/>
                <a:uLnTx/>
                <a:uFillTx/>
                <a:latin typeface="Calibri"/>
                <a:ea typeface="+mj-ea"/>
                <a:cs typeface="+mj-cs"/>
              </a:rPr>
            </a:br>
            <a:r>
              <a:rPr kumimoji="0" lang="tr-TR" sz="1000" b="0" i="0" u="none" strike="noStrike" kern="1200" cap="none" spc="0" normalizeH="0" baseline="0" noProof="0" smtClean="0">
                <a:ln>
                  <a:noFill/>
                </a:ln>
                <a:solidFill>
                  <a:srgbClr val="3B3B3B"/>
                </a:solidFill>
                <a:effectLst/>
                <a:uLnTx/>
                <a:uFillTx/>
                <a:latin typeface="Calibri"/>
                <a:ea typeface="+mj-ea"/>
                <a:cs typeface="+mj-cs"/>
              </a:rPr>
              <a:t>Listede yer almayan benzer donanımın yukarıda belirtilen kişisel koruyucu donanımlardan sayılıp sayılmayacağına karar vermeye ve bu listeye eklemeler yapmaya Bakanlık yetkilidir.</a:t>
            </a:r>
            <a:endParaRPr kumimoji="0" lang="tr-TR" sz="10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063392271"/>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23528" y="692696"/>
            <a:ext cx="8305800" cy="586818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smtClean="0">
                <a:ln>
                  <a:noFill/>
                </a:ln>
                <a:solidFill>
                  <a:srgbClr val="3B3B3B"/>
                </a:solidFill>
                <a:effectLst/>
                <a:uLnTx/>
                <a:uFillTx/>
                <a:latin typeface="Calibri"/>
                <a:ea typeface="+mj-ea"/>
                <a:cs typeface="+mj-cs"/>
              </a:rPr>
              <a:t>Kişisel Önlemler:</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*İlaç hazırlığında kemoterapi eldiveni, gömleği, yüzü ve gözü koruyacak kemoterapi maskesi ve koruyucu gözlük kullanılmalıdır.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*İlaç uygulanırken, iş elbisesi, pudrasız lateks eldiven, koruyucu gözlük ve aerosol ilaç uygulanırken de özel kemoterapi maskesi kullanılmalıdır.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*Vücut sıvılarıyla ilgili işlemlerde tüm sağlık personeli ve hastayla ilgilenen kişiler iş elbisesi ve eldiven giymeli, gözlük takmalıdır.</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smtClean="0">
                <a:ln>
                  <a:noFill/>
                </a:ln>
                <a:solidFill>
                  <a:srgbClr val="3B3B3B"/>
                </a:solidFill>
                <a:effectLst/>
                <a:uLnTx/>
                <a:uFillTx/>
                <a:latin typeface="Calibri"/>
                <a:ea typeface="+mj-ea"/>
                <a:cs typeface="+mj-cs"/>
              </a:rPr>
              <a:t>Laboratuar Kimyasallar</a:t>
            </a:r>
            <a:r>
              <a:rPr kumimoji="0" lang="tr-TR" sz="1600" b="1" i="0" u="none" strike="noStrike" kern="1200" cap="none" spc="0" normalizeH="0" baseline="0" noProof="0" smtClean="0">
                <a:ln>
                  <a:noFill/>
                </a:ln>
                <a:solidFill>
                  <a:srgbClr val="3B3B3B"/>
                </a:solidFill>
                <a:effectLst/>
                <a:uLnTx/>
                <a:uFillTx/>
                <a:latin typeface="Calibri"/>
                <a:ea typeface="+mj-ea"/>
                <a:cs typeface="+mj-cs"/>
              </a:rPr>
              <a:t>ı</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Laboratuarlarda boyar maddeler, reaktifler, tampon sıvılar, besiyerleri, sıkıştırılmış gazlar gibi iş sağlığı ve güvenliği ve çevre için tehlikeli çeşitli kimyasallar kullanılır. Deri ve mukozadan emilerek, solunarak veya yutularak vücuda giren bu kimyasallar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hekim, biyolog, laborant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gibi laboratuar çalışanları için sağlık tehlikesi oluşturur. Kimyasallara </a:t>
            </a:r>
            <a:r>
              <a:rPr kumimoji="0" lang="en-US" sz="1400" b="1" i="0" u="none" strike="noStrike" kern="1200" cap="none" spc="0" normalizeH="0" baseline="0" noProof="0" smtClean="0">
                <a:ln>
                  <a:noFill/>
                </a:ln>
                <a:solidFill>
                  <a:srgbClr val="3B3B3B"/>
                </a:solidFill>
                <a:effectLst/>
                <a:uLnTx/>
                <a:uFillTx/>
                <a:latin typeface="Calibri"/>
                <a:ea typeface="+mj-ea"/>
                <a:cs typeface="+mj-cs"/>
              </a:rPr>
              <a:t>en çok deri yolu </a:t>
            </a:r>
            <a:r>
              <a:rPr kumimoji="0" lang="en-US" sz="1400" b="0" i="0" u="none" strike="noStrike" kern="1200" cap="none" spc="0" normalizeH="0" baseline="0" noProof="0" smtClean="0">
                <a:ln>
                  <a:noFill/>
                </a:ln>
                <a:solidFill>
                  <a:srgbClr val="3B3B3B"/>
                </a:solidFill>
                <a:effectLst/>
                <a:uLnTx/>
                <a:uFillTx/>
                <a:latin typeface="Calibri"/>
                <a:ea typeface="+mj-ea"/>
                <a:cs typeface="+mj-cs"/>
              </a:rPr>
              <a:t>ile maruz kalınır. Derideki zedelenmeler emilimi kolaylaştırır.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Fenol</a:t>
            </a:r>
            <a:r>
              <a:rPr kumimoji="0" lang="en-US" sz="1400" b="0" i="0" u="none" strike="noStrike" kern="1200" cap="none" spc="0" normalizeH="0" baseline="0" noProof="0" smtClean="0">
                <a:ln>
                  <a:noFill/>
                </a:ln>
                <a:solidFill>
                  <a:srgbClr val="3B3B3B"/>
                </a:solidFill>
                <a:effectLst/>
                <a:uLnTx/>
                <a:uFillTx/>
                <a:latin typeface="Calibri"/>
                <a:ea typeface="+mj-ea"/>
                <a:cs typeface="+mj-cs"/>
              </a:rPr>
              <a:t> gibi bazı kimyasallar</a:t>
            </a:r>
            <a:r>
              <a:rPr kumimoji="0" lang="en-US" sz="1400" b="1" i="0" u="none" strike="noStrike" kern="1200" cap="none" spc="0" normalizeH="0" baseline="0" noProof="0" smtClean="0">
                <a:ln>
                  <a:noFill/>
                </a:ln>
                <a:solidFill>
                  <a:srgbClr val="3B3B3B"/>
                </a:solidFill>
                <a:effectLst/>
                <a:uLnTx/>
                <a:uFillTx/>
                <a:latin typeface="Calibri"/>
                <a:ea typeface="+mj-ea"/>
                <a:cs typeface="+mj-cs"/>
              </a:rPr>
              <a:t> sağlam deriden </a:t>
            </a:r>
            <a:r>
              <a:rPr kumimoji="0" lang="en-US" sz="1400" b="0" i="0" u="none" strike="noStrike" kern="1200" cap="none" spc="0" normalizeH="0" baseline="0" noProof="0" smtClean="0">
                <a:ln>
                  <a:noFill/>
                </a:ln>
                <a:solidFill>
                  <a:srgbClr val="3B3B3B"/>
                </a:solidFill>
                <a:effectLst/>
                <a:uLnTx/>
                <a:uFillTx/>
                <a:latin typeface="Calibri"/>
                <a:ea typeface="+mj-ea"/>
                <a:cs typeface="+mj-cs"/>
              </a:rPr>
              <a:t>de geçer.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Solunum yolu </a:t>
            </a:r>
            <a:r>
              <a:rPr kumimoji="0" lang="en-US" sz="1400" b="0" i="0" u="none" strike="noStrike" kern="1200" cap="none" spc="0" normalizeH="0" baseline="0" noProof="0" smtClean="0">
                <a:ln>
                  <a:noFill/>
                </a:ln>
                <a:solidFill>
                  <a:srgbClr val="3B3B3B"/>
                </a:solidFill>
                <a:effectLst/>
                <a:uLnTx/>
                <a:uFillTx/>
                <a:latin typeface="Calibri"/>
                <a:ea typeface="+mj-ea"/>
                <a:cs typeface="+mj-cs"/>
              </a:rPr>
              <a:t>ile maruz kalınan kimyasal gazları ve buharları akciğerlerin yanı sıra sistemleri de etkiler.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Ağız yolu </a:t>
            </a:r>
            <a:r>
              <a:rPr kumimoji="0" lang="en-US" sz="1400" b="0" i="0" u="none" strike="noStrike" kern="1200" cap="none" spc="0" normalizeH="0" baseline="0" noProof="0" smtClean="0">
                <a:ln>
                  <a:noFill/>
                </a:ln>
                <a:solidFill>
                  <a:srgbClr val="3B3B3B"/>
                </a:solidFill>
                <a:effectLst/>
                <a:uLnTx/>
                <a:uFillTx/>
                <a:latin typeface="Calibri"/>
                <a:ea typeface="+mj-ea"/>
                <a:cs typeface="+mj-cs"/>
              </a:rPr>
              <a:t>ile maruziyet sıklıkla kimyasal bulaşmış nesneler ağza götürüldüğünde veya pipetle sıvı çekilirken gerçekleşir. Laboratuarda yiyecek, içecek ve sigara tüketmek ağız yolu ile maruziyeti artırır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647930764"/>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306807" y="1556792"/>
            <a:ext cx="8565441" cy="635795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smtClean="0">
                <a:ln>
                  <a:noFill/>
                </a:ln>
                <a:solidFill>
                  <a:srgbClr val="3B3B3B"/>
                </a:solidFill>
                <a:effectLst/>
                <a:uLnTx/>
                <a:uFillTx/>
                <a:latin typeface="Calibri"/>
                <a:ea typeface="+mj-ea"/>
                <a:cs typeface="+mj-cs"/>
              </a:rPr>
              <a:t>Kimyasal tehlikeler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Tıbbi laboratuvarlarda boyalar, ayıraçlar (reaktifler), tampon sıvılar, besiyerleri, yüzey temizleyiciler, dezenfektanlar, sıkıştırılmış gazlar gibi pek çok farklı kimyasal madde kullanılmaktadır. Kimyasallar kişilere, ortama ve çevreye tehlikeli olabilirler.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Laboratuvar çalışanlarının kimyasal maddelere maruz kalmaları durumunda ya kimyasal madde teması olan vücut bölgelerinde (göz, deri, solunum yolu, vb.) lokal etkiler ya da temas bölgesinden emilerek sistemik dolaşıma katılması sonucu yaygın etkiler gözlenebilir. Lokal ve sistemik etkiler bir arada görülebileceği gibi, kimyasalların etkileri bulaş yolu, doz ve temas süresine bağlı olarak akut veya kronik olarak ortaya çıkabilir. Bu etkiler iritasyondan kansere ve ani ölümlere kadar gidebilen bir spektrumda gerçekleşebilir.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Kimyasallar yangınlara, korozyona (aşınmaya), patlamalara neden olarak çalışanların yanı sıra laboratuvar ortamına ve aygıtlara da zarar verebilir. Diğer yandan bazı kimyasallar, atıklarının su ve toprağa karışması ile doğaya (çevreye) ciddi zararlar verebilir. Bu etkiler özellikle su canlılarında ortaya çıkmaktadır. Dolayısıyla, kimyasalları gerekmedikçe kullanmamalı, tehlikeli olanları daha az tehlikeli olanlarla değiştirmeli ve tehlikeli etkilerinden korunmak üzere yönetsel, mühendislik ve kişisel kontrol önlemleri alınmalıdır. Kimyasalların zarar verici etkilerinin, tehlikeli dozlarının, maruz kalma (bulaş) yollarının çalışanlar tarafından bilinmesi ve gerekli önlemlerin alınması gerekir.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84703870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2"/>
          <p:cNvSpPr txBox="1">
            <a:spLocks/>
          </p:cNvSpPr>
          <p:nvPr/>
        </p:nvSpPr>
        <p:spPr>
          <a:xfrm>
            <a:off x="107504" y="-99392"/>
            <a:ext cx="9144000" cy="685800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smtClean="0">
                <a:ln>
                  <a:noFill/>
                </a:ln>
                <a:solidFill>
                  <a:srgbClr val="3B3B3B"/>
                </a:solidFill>
                <a:effectLst/>
                <a:uLnTx/>
                <a:uFillTx/>
                <a:latin typeface="Calibri"/>
                <a:ea typeface="+mj-ea"/>
                <a:cs typeface="+mj-cs"/>
              </a:rPr>
              <a:t>Kimyasallara maruz kalma yolları </a:t>
            </a:r>
            <a:r>
              <a:rPr kumimoji="0" lang="tr-TR" sz="1800" b="1" i="0" u="none" strike="noStrike" kern="1200" cap="none" spc="0" normalizeH="0" baseline="0" noProof="0" smtClean="0">
                <a:ln>
                  <a:noFill/>
                </a:ln>
                <a:solidFill>
                  <a:srgbClr val="3B3B3B"/>
                </a:solidFill>
                <a:effectLst/>
                <a:uLnTx/>
                <a:uFillTx/>
                <a:latin typeface="Calibri"/>
                <a:ea typeface="+mj-ea"/>
                <a:cs typeface="+mj-cs"/>
              </a:rPr>
              <a:t/>
            </a:r>
            <a:br>
              <a:rPr kumimoji="0" lang="tr-TR" sz="1800" b="1"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“Tüm kimyasal maddeler toksiktir. Toksik olmayan hiçbir madde yoktur. O maddenin toksik özelliklerini dozu belirler” Paracelsus, 16. yüzyıl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Zararlı etkinin ortaya çıkması için kimyasal maddeye kişinin maruz kalması gerekir. Laboratuvar çalışanları kimyasallara solunum yolu, deri/mukoza yolu, ağız yolu ile maruz kalabilirler</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 Solunum yolu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Kimyasal gazlara, kimyasal gaz buharlarına, uçucu kimyasallara solunum yolu ile maruz kalınabilir. Akciğerlerde lokal etkinin yanı sıra sistemik etki oluşturabilirler. Gaz ve buharın solunum yolundan emilimi;</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Kimyasalın buhar basıncına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Solunan hava içerisindeki konsantrasyonuna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Kimyasalın yapısal özelliklerine (moleküler yapı, vücut sıvılarında çözünürlük, partikül büyüklüğü) bağlıdır. Kimyasalın buhar basıncı ne kadar yüksek olursa havadaki konsantrasyonu da o ölçüde artar. Solunan kimyasal toksik ise, düşük buhar basıncına sahip olsa bile tehlike oluşturur</a:t>
            </a:r>
            <a:r>
              <a:rPr kumimoji="0" lang="en-US" sz="1400" b="1" i="0" u="none" strike="noStrike" kern="1200" cap="none" spc="0" normalizeH="0" baseline="0" noProof="0" smtClean="0">
                <a:ln>
                  <a:noFill/>
                </a:ln>
                <a:solidFill>
                  <a:srgbClr val="3B3B3B"/>
                </a:solidFill>
                <a:effectLst/>
                <a:uLnTx/>
                <a:uFillTx/>
                <a:latin typeface="Calibri"/>
                <a:ea typeface="+mj-ea"/>
                <a:cs typeface="+mj-cs"/>
              </a:rPr>
              <a:t>. Metanol, aseton, hidrojen klorit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gibi suda çözünen gazlar burun ve trakeada çözünür bu nedenle bu bölgeden emilirler.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Ozon, nitrojen dioksit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gibi suda çözünürlüğü düşük olan kimyasallar akciğerlere ulaşırlar ve buradan emilirler. Suda çözünmeyip yağda çözünenler uzun süre akciğerlerde kalırlar. Solunum yolu ile aşırı temas sonucu </a:t>
            </a:r>
            <a:r>
              <a:rPr kumimoji="0" lang="en-US" sz="1400" b="0" i="0" u="sng" strike="noStrike" kern="1200" cap="none" spc="0" normalizeH="0" baseline="0" noProof="0" smtClean="0">
                <a:ln>
                  <a:noFill/>
                </a:ln>
                <a:solidFill>
                  <a:srgbClr val="3B3B3B"/>
                </a:solidFill>
                <a:effectLst/>
                <a:uLnTx/>
                <a:uFillTx/>
                <a:latin typeface="Calibri"/>
                <a:ea typeface="+mj-ea"/>
                <a:cs typeface="+mj-cs"/>
              </a:rPr>
              <a:t>baş ağrısı, mukus sekresyonunda artış, göz, burun ve boğazda iritasyon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gelişebilir. </a:t>
            </a:r>
            <a:r>
              <a:rPr kumimoji="0" lang="en-US" sz="1400" b="0" i="0" u="sng" strike="noStrike" kern="1200" cap="none" spc="0" normalizeH="0" baseline="0" noProof="0" smtClean="0">
                <a:ln>
                  <a:noFill/>
                </a:ln>
                <a:solidFill>
                  <a:srgbClr val="3B3B3B"/>
                </a:solidFill>
                <a:effectLst/>
                <a:uLnTx/>
                <a:uFillTx/>
                <a:latin typeface="Calibri"/>
                <a:ea typeface="+mj-ea"/>
                <a:cs typeface="+mj-cs"/>
              </a:rPr>
              <a:t>Konfüzyon, baş dönmesi veya halsizlik</a:t>
            </a:r>
            <a:r>
              <a:rPr kumimoji="0" lang="en-US" sz="1400" b="0" i="0" u="none" strike="noStrike" kern="1200" cap="none" spc="0" normalizeH="0" baseline="0" noProof="0" smtClean="0">
                <a:ln>
                  <a:noFill/>
                </a:ln>
                <a:solidFill>
                  <a:srgbClr val="3B3B3B"/>
                </a:solidFill>
                <a:effectLst/>
                <a:uLnTx/>
                <a:uFillTx/>
                <a:latin typeface="Calibri"/>
                <a:ea typeface="+mj-ea"/>
                <a:cs typeface="+mj-cs"/>
              </a:rPr>
              <a:t> gibi narkotik etkiler de oluşabilir.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Nitrojen ve karbon dioksit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gibi gazlara yoğun biçimde maruz kalındığında </a:t>
            </a:r>
            <a:r>
              <a:rPr kumimoji="0" lang="en-US" sz="1400" b="0" i="0" u="sng" strike="noStrike" kern="1200" cap="none" spc="0" normalizeH="0" baseline="0" noProof="0" smtClean="0">
                <a:ln>
                  <a:noFill/>
                </a:ln>
                <a:solidFill>
                  <a:srgbClr val="3B3B3B"/>
                </a:solidFill>
                <a:effectLst/>
                <a:uLnTx/>
                <a:uFillTx/>
                <a:latin typeface="Calibri"/>
                <a:ea typeface="+mj-ea"/>
                <a:cs typeface="+mj-cs"/>
              </a:rPr>
              <a:t>asfiksi </a:t>
            </a:r>
            <a:r>
              <a:rPr kumimoji="0" lang="en-US" sz="1400" b="0" i="0" u="none" strike="noStrike" kern="1200" cap="none" spc="0" normalizeH="0" baseline="0" noProof="0" smtClean="0">
                <a:ln>
                  <a:noFill/>
                </a:ln>
                <a:solidFill>
                  <a:srgbClr val="3B3B3B"/>
                </a:solidFill>
                <a:effectLst/>
                <a:uLnTx/>
                <a:uFillTx/>
                <a:latin typeface="Calibri"/>
                <a:ea typeface="+mj-ea"/>
                <a:cs typeface="+mj-cs"/>
              </a:rPr>
              <a:t>ortaya çıkabilir.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Deri ve mukoza yolu</a:t>
            </a:r>
            <a:r>
              <a:rPr kumimoji="0" lang="tr-TR" sz="1600" b="1" i="0" u="none" strike="noStrike" kern="1200" cap="none" spc="0" normalizeH="0" baseline="0" noProof="0" smtClean="0">
                <a:ln>
                  <a:noFill/>
                </a:ln>
                <a:solidFill>
                  <a:srgbClr val="3B3B3B"/>
                </a:solidFill>
                <a:effectLst/>
                <a:uLnTx/>
                <a:uFillTx/>
                <a:latin typeface="Calibri"/>
                <a:ea typeface="+mj-ea"/>
                <a:cs typeface="+mj-cs"/>
              </a:rPr>
              <a:t/>
            </a:r>
            <a:br>
              <a:rPr kumimoji="0" lang="tr-TR" sz="1600" b="1"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Kimyasallara olasılıkla en fazla maruz kalınan yoldur.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Deri yolu ile maruz kalma genellikle derideki çatlak, kesi, döküntü ile veya ciltten emilim ile gerçekleşir. Deride hasar olması kimyasalların penetrasyonunu artırır. Fenol gibi bazı kimyasallar sağlam deriden de geçebilirler. Deriden emilim kimyasalın konsantrasyonuna, reaktivitesine, su ve yağda çözünürlüğüne, temas süresine ve temas bölgesine göre değişir. Kimyasalların deri ile teması sonrasında </a:t>
            </a:r>
            <a:r>
              <a:rPr kumimoji="0" lang="en-US" sz="1400" b="0" i="0" u="sng" strike="noStrike" kern="1200" cap="none" spc="0" normalizeH="0" baseline="0" noProof="0" smtClean="0">
                <a:ln>
                  <a:noFill/>
                </a:ln>
                <a:solidFill>
                  <a:srgbClr val="3B3B3B"/>
                </a:solidFill>
                <a:effectLst/>
                <a:uLnTx/>
                <a:uFillTx/>
                <a:latin typeface="Calibri"/>
                <a:ea typeface="+mj-ea"/>
                <a:cs typeface="+mj-cs"/>
              </a:rPr>
              <a:t>kaşıntı, kızarıklık, kuruluk, deride renk değişikliği, döküntü ve vezikül oluşumu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gözlenebilir. Güçlü asit ve bazlar ile kimyasal yanıklar oluşabilir. Aşındırıcı kimyasallarla oluşan basit yanıklarda öncelikle kimyasalın fazlası bir fırça ile uzaklaştırılmalıdır. Daha sonra etkilenen bölge çeşme suyu ile yıkanmalıdır. Yaralanan kişi, yanma hissinde azalma tanımlayana kadar su ile yıkama işlemi sürdürülmelidir. Bu süre ortalama 15-20 dakikadır. Bu süreçte kişinin yüzüğü varsa çıkarılmalıdır. Son olarak yaranın üzeri steril bir gazlı bezle kapatılarak tıbbi yardım alınmalıdır</a:t>
            </a: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887950155"/>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506" y="672867"/>
            <a:ext cx="3286116" cy="3643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Başlık 1"/>
          <p:cNvSpPr txBox="1">
            <a:spLocks/>
          </p:cNvSpPr>
          <p:nvPr/>
        </p:nvSpPr>
        <p:spPr>
          <a:xfrm>
            <a:off x="-30584" y="1421260"/>
            <a:ext cx="8305800" cy="558243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Kimyasal yanık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800" b="1" i="0" u="none" strike="noStrike" kern="1200" cap="none" spc="0" normalizeH="0" baseline="0" noProof="0" dirty="0" smtClean="0">
                <a:ln>
                  <a:noFill/>
                </a:ln>
                <a:solidFill>
                  <a:srgbClr val="3B3B3B"/>
                </a:solidFill>
                <a:effectLst/>
                <a:uLnTx/>
                <a:uFillTx/>
                <a:latin typeface="Calibri"/>
                <a:ea typeface="+mj-ea"/>
                <a:cs typeface="+mj-cs"/>
              </a:rPr>
              <a:t>                                                                                       Basit kimyasal yanıklara müdahale</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6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7993" y="672867"/>
            <a:ext cx="4871551" cy="232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6950" y="2996952"/>
            <a:ext cx="4862594" cy="259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81246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251520" y="620688"/>
            <a:ext cx="8305800" cy="565387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mukozalara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sıçrama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göz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ağız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burun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yoluyla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kalınabilir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çoğu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gözde</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ağrı</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iritasyona</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ise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önemli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ölçüde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yanık</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görme</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kaybına</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olurlar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Alkali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fenoller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asitler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aşındırıcılar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kalıcı</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görme</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dirty="0" err="1" smtClean="0">
                <a:ln>
                  <a:noFill/>
                </a:ln>
                <a:solidFill>
                  <a:srgbClr val="3B3B3B"/>
                </a:solidFill>
                <a:effectLst/>
                <a:uLnTx/>
                <a:uFillTx/>
                <a:latin typeface="Calibri"/>
                <a:ea typeface="+mj-ea"/>
                <a:cs typeface="+mj-cs"/>
              </a:rPr>
              <a:t>kaybına</a:t>
            </a:r>
            <a:r>
              <a:rPr kumimoji="0" lang="en-US" sz="14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olabilirler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Ağız</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yolu</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Genellikle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kontamine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cisimlerin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ağıza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götürülmesi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ağızla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pipetleme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sonucu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bulaş</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gerçekleşir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Laboratuvarda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yiyecek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içecek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sigara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tüketilmesi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riski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artırır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Emilim</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kimyasalın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fiziksel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özelliklerine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çözünme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hızına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bağlıdır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Bazı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intestinal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geçirgenliği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arttırdıklarından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daha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çok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emilirler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Yağda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çözünen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suda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çözünenlere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göre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daha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hızlı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emilirler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Çözünürlüğün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düşük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olduğu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durumlarda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gastrointestinal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sistemle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temas</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süresi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de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kısa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olacağı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emilim</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düşük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olacaktır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kalma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yolunun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yanı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sıra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kalma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süresi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dozu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maddenin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zararlı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etkisi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toksik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karsinojenik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zararlı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etkiye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olan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miktarı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da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Medyan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letal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doz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LD50, vb.)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önemlidir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toksik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etkileri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bazen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alımı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takiben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hemen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ortaya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çıkar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Akut</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toksisite</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adlandırılan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etki</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maddenin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oral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ya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da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deri</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yoluyla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tek</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doz</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ya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da 24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saat</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içinde</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tekrarlayan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dozlarla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alındığında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ya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da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yoluyla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4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saatlik</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kalma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süresinden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sonra</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oluşturduğu</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istenmeyen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etkileri</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tanımlar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Akut</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toksisitesi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yüksek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örnek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klorin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hidrojen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siyanür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hidrojen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florür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nitrojen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dioksit</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ozon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fosgen</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sodyum</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azit</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sodyum</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1" i="0" u="none" strike="noStrike" kern="1200" cap="none" spc="0" normalizeH="0" baseline="0" noProof="0" dirty="0" err="1" smtClean="0">
                <a:ln>
                  <a:noFill/>
                </a:ln>
                <a:solidFill>
                  <a:srgbClr val="3B3B3B"/>
                </a:solidFill>
                <a:effectLst/>
                <a:uLnTx/>
                <a:uFillTx/>
                <a:latin typeface="Calibri"/>
                <a:ea typeface="+mj-ea"/>
                <a:cs typeface="+mj-cs"/>
              </a:rPr>
              <a:t>siyanür</a:t>
            </a:r>
            <a:r>
              <a:rPr kumimoji="0" lang="en-US" sz="14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verilebilir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tür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akut</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toksik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maddelerin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toksisite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düzeyleri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smtClean="0">
                <a:ln>
                  <a:noFill/>
                </a:ln>
                <a:solidFill>
                  <a:srgbClr val="FF0000"/>
                </a:solidFill>
                <a:effectLst/>
                <a:uLnTx/>
                <a:uFillTx/>
                <a:latin typeface="Calibri"/>
                <a:ea typeface="+mj-ea"/>
                <a:cs typeface="+mj-cs"/>
              </a:rPr>
              <a:t>LD50 ( </a:t>
            </a:r>
            <a:r>
              <a:rPr kumimoji="0" lang="en-US" sz="1400" b="0" i="0" u="none" strike="noStrike" kern="1200" cap="none" spc="0" normalizeH="0" baseline="0" noProof="0" dirty="0" err="1" smtClean="0">
                <a:ln>
                  <a:noFill/>
                </a:ln>
                <a:solidFill>
                  <a:srgbClr val="FF0000"/>
                </a:solidFill>
                <a:effectLst/>
                <a:uLnTx/>
                <a:uFillTx/>
                <a:latin typeface="Calibri"/>
                <a:ea typeface="+mj-ea"/>
                <a:cs typeface="+mj-cs"/>
              </a:rPr>
              <a:t>Medyan</a:t>
            </a:r>
            <a:r>
              <a:rPr kumimoji="0" lang="en-US" sz="1400" b="0"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FF0000"/>
                </a:solidFill>
                <a:effectLst/>
                <a:uLnTx/>
                <a:uFillTx/>
                <a:latin typeface="Calibri"/>
                <a:ea typeface="+mj-ea"/>
                <a:cs typeface="+mj-cs"/>
              </a:rPr>
              <a:t>Letal</a:t>
            </a:r>
            <a:r>
              <a:rPr kumimoji="0" lang="en-US" sz="1400" b="0"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FF0000"/>
                </a:solidFill>
                <a:effectLst/>
                <a:uLnTx/>
                <a:uFillTx/>
                <a:latin typeface="Calibri"/>
                <a:ea typeface="+mj-ea"/>
                <a:cs typeface="+mj-cs"/>
              </a:rPr>
              <a:t>Doz</a:t>
            </a:r>
            <a:r>
              <a:rPr kumimoji="0" lang="en-US" sz="1400" b="0"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niceliksel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verilerle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tanımlanır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LD50,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yolu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dışında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yolla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organizmaya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giren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katı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kez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belirli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koşullarda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verildiğinde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hayvan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topluluğunun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%50’sini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öldüren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dozdur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LD50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değeri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maddenin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karşılaştırılmasını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sağlar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Ortaya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çıkan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toksik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etki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kimyasalın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içeriği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dozuna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göre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değişebilmektedir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LD50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veriler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aşındırıcılar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korozivler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oksitleyiciler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iritanlar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bağlı</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risklerin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değerlendirilmesinde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gösterici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değildir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Bunun</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temel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nedeni</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tür</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kimyasallara</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genellikle</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lokal</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maruz</a:t>
            </a: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400" b="0" i="0" u="none" strike="noStrike" kern="1200" cap="none" spc="0" normalizeH="0" baseline="0" noProof="0" dirty="0" err="1" smtClean="0">
                <a:ln>
                  <a:noFill/>
                </a:ln>
                <a:solidFill>
                  <a:srgbClr val="3B3B3B"/>
                </a:solidFill>
                <a:effectLst/>
                <a:uLnTx/>
                <a:uFillTx/>
                <a:latin typeface="Calibri"/>
                <a:ea typeface="+mj-ea"/>
                <a:cs typeface="+mj-cs"/>
              </a:rPr>
              <a:t>kalınmasıdır</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a:t>
            </a: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763270327"/>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251520" y="0"/>
            <a:ext cx="8120058" cy="6858000"/>
          </a:xfrm>
          <a:prstGeom prst="rect">
            <a:avLst/>
          </a:prstGeom>
        </p:spPr>
        <p:txBody>
          <a:bodyPr vert="horz" lIns="0" tIns="45720" rIns="0" bIns="0" anchor="b">
            <a:normAutofit fontScale="975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1.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Aşındırıcı</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koroziv</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korozyon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materyallerin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çevreyle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etkileşimleri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sonucu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ortaya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çıkan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yıkım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degradasyon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tanımlanmaktadır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durum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çok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metallerde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görülürse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de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başka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materyallerde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de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örneğin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polimerler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olasıdır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İçinde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güçlü</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asitler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alkaliler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oksitleyici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dehidrate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edici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ajanların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bulunduğu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takım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aşındırıcı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etkileri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vardır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Dolayısıyla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aşındırıcılar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korozivler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olarak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da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adlandırılır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maddelere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örnekler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aşağıda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verilmiştir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Güçlü </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asitler</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Sülfirik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hidroklorik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hidroflorik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Güçlü </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Alkaliler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Sodyum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hidroklorit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potasyum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hidroklorit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amonyum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Dehidrate</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edici</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ajanlar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Sülfirik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sodyum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kalsiyum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FF0000"/>
                </a:solidFill>
                <a:effectLst/>
                <a:uLnTx/>
                <a:uFillTx/>
                <a:latin typeface="Calibri"/>
                <a:ea typeface="+mj-ea"/>
                <a:cs typeface="+mj-cs"/>
              </a:rPr>
              <a:t> </a:t>
            </a: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Oksitleyici</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FF0000"/>
                </a:solidFill>
                <a:effectLst/>
                <a:uLnTx/>
                <a:uFillTx/>
                <a:latin typeface="Calibri"/>
                <a:ea typeface="+mj-ea"/>
                <a:cs typeface="+mj-cs"/>
              </a:rPr>
              <a:t>ajanlar</a:t>
            </a:r>
            <a:r>
              <a:rPr kumimoji="0" lang="en-US" sz="1300" b="1"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peroksit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klor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brom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Aşındırıcılar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canlı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dokulara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da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ciddi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zarar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verirler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Zararın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ciddiyeti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tipi,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konsantrasyonu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temas</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edilen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vücut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bölgesi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temas</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süresine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bağlıdır</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Göze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temas</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söz</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konusu</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olursa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körlüğe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kadar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gidebilen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kalıcı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hasara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olurlar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Deriye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temas</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durumunda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ağrı</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kızarıklık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inflamasyon</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yanık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ülserlere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yol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açarlar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Bazı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buharları</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örneğin</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asitler</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solunduğunda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burun</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boğaz</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iritasyonuna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yolunda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yanma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öksürük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sıkıntısına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olur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Kazara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yutulurlarsa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gastrointestinal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sistemde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ciddi</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kalıcı</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hasara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olabilirler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Aşındırıcılarla</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çalışırken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Deri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aşındırıcılara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uygun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eldiven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gözlük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yüz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siperi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solunum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yolunu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maske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korumak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kişisel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koruyucu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donanım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 KKD)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Aşındırıcılara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dayanıklı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önlük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kauçuk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apron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giyilmelidir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ayrı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saklanmalıdır</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Daima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hizasının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altında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zemine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yakın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ikincil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kaplar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içinde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saklanmalıdır</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Daima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özel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taşıyıcılar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kullanılarak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taşınmalıdır</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Amonyum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(NH4OH)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hidroklorik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HCl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uçucu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volatil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aşındırıcılarla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çalışırken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çeker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ocak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endParaRPr kumimoji="0" lang="en-US" sz="1300" b="1"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935128019"/>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95536" y="2132856"/>
            <a:ext cx="8120058" cy="2924944"/>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2.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Oksitleyici</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İçerdikleri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atomunu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kolayca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aktarabilen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bileşiklere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redoks</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tepkimesinde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elektron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kazanabilen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maddelere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oksitleyici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ajanlar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adı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verilir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Kromik</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kromatlar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nitrik</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nitratlar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perklorik</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asit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perkloratlar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permanganatlar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peroksitler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örneğin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hidrojen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peroksit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H2O2</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hipokloritler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örneğin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çamaşır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suyunun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aktif</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maddesi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sodyum</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hipoklorit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NaOCl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oksitleyici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ajanlara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örneklerdir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Oksitleyiciler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maddelere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sağlayarak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yanmayı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kolaylaştırır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başlayan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şiddetini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arttırır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Normalde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olmayan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maddelerin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kolayca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tutuşmasına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olur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patlayıcılar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birlikte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herhangi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ısı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kaynağına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gerek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olmadan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olabilirler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durum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özellikle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yönden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stabil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olmayan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oksitleyiciler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geçerlidir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Diğer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kimyasallarla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reaksiyona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girerek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ayrıca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zehirli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oluşturabilirler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Oksitleyici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ajanlar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hidritler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bisülfitler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indirgeyici</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ajanlarla</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genellikle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içerir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tiyosülfatlar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yanıcı-parlayıcı</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kimyasallarla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geçimsizdirler</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endParaRPr kumimoji="0" lang="en-US" sz="1300" b="1"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766122039"/>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467544" y="476672"/>
            <a:ext cx="8305800" cy="579674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Oksitleyicilerle çalışırken,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Oksitleyiciler yanıcı, parlayıcı, indirgeyici kimyasallardan en az 6 metre uzakta ve ayrı saklanmalıdır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Açık alev veya yüksek ısı kaynaklarından uzak tutulmalıdır.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Kullanırken önlük, eldiven, gözlük, yüz siperi kullanılmalıdır.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3. Zehirli (toksik) kimyasallar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Bu rehberde toksik kimyasallar "solunum, yutma veya deriden emilerek alındığında insan sağlığına ve çevreye zararlı etkisi olan ajanlar" olarak tanımlanmıştır. Bu ajanlar 3 grupta incelenebilir: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Koma ve ölüm dahil hızlı ve ciddi toksik etkileri olanlar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Uzun zamanda etki gösterenler. Bunlar kanserojen, teratojen, mutajen ve iritan olabilirler.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Biyolojik toksinler. Botulinum toksini, mantar toksinleri gibi biyolojik kökenli maddeler bu grupta incelenirler. Kişinin duyarlılığına bağlı olarak lokal veya sistemik etkiler oluşturabilirler.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 Lokal etkiler</a:t>
            </a:r>
            <a:r>
              <a:rPr kumimoji="0" lang="en-US" sz="1200" b="0" i="0" u="none" strike="noStrike" kern="1200" cap="none" spc="0" normalizeH="0" baseline="0" noProof="0" smtClean="0">
                <a:ln>
                  <a:noFill/>
                </a:ln>
                <a:solidFill>
                  <a:srgbClr val="3B3B3B"/>
                </a:solidFill>
                <a:effectLst/>
                <a:uLnTx/>
                <a:uFillTx/>
                <a:latin typeface="Calibri"/>
                <a:ea typeface="+mj-ea"/>
                <a:cs typeface="+mj-cs"/>
              </a:rPr>
              <a:t>: Kimyasal ile temas eden bölgede etkisini gösterir (deri ve gözde lokal iritasyon, doku harabiyeti)</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 Sistemik etkiler</a:t>
            </a:r>
            <a:r>
              <a:rPr kumimoji="0" lang="en-US" sz="1200" b="0" i="0" u="none" strike="noStrike" kern="1200" cap="none" spc="0" normalizeH="0" baseline="0" noProof="0" smtClean="0">
                <a:ln>
                  <a:noFill/>
                </a:ln>
                <a:solidFill>
                  <a:srgbClr val="3B3B3B"/>
                </a:solidFill>
                <a:effectLst/>
                <a:uLnTx/>
                <a:uFillTx/>
                <a:latin typeface="Calibri"/>
                <a:ea typeface="+mj-ea"/>
                <a:cs typeface="+mj-cs"/>
              </a:rPr>
              <a:t>: Kan dolaşımı ile doku ve organları etkileyebilir. Zehirli (toksik) kimyasallar organotoksik özelliklerine göre karaciğer, böbrekler, santral sinir sistemi veya hematopoetik sistem üzerinde doza bağlı etkiler oluştururlar. Organotoksik etki, vücüda sistemik olarak alınan bir toksik maddenin en düşük dozuyla hasar oluşturduğu organa göre tanımlanmaktadır.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FF0000"/>
                </a:solidFill>
                <a:effectLst/>
                <a:uLnTx/>
                <a:uFillTx/>
                <a:latin typeface="Calibri"/>
                <a:ea typeface="+mj-ea"/>
                <a:cs typeface="+mj-cs"/>
              </a:rPr>
              <a:t>o Hepatotoksik kimyasallar,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karaciğer hasarına neden olurlar.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Nitrozamin, karbontetraklorit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 grupta yer alır.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FF0000"/>
                </a:solidFill>
                <a:effectLst/>
                <a:uLnTx/>
                <a:uFillTx/>
                <a:latin typeface="Calibri"/>
                <a:ea typeface="+mj-ea"/>
                <a:cs typeface="+mj-cs"/>
              </a:rPr>
              <a:t>o Nefrotoksinler,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böbreklerde hasar oluştururlar.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Halojenli hidrokarbonlar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örnek olarak verilebilir.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FF0000"/>
                </a:solidFill>
                <a:effectLst/>
                <a:uLnTx/>
                <a:uFillTx/>
                <a:latin typeface="Calibri"/>
                <a:ea typeface="+mj-ea"/>
                <a:cs typeface="+mj-cs"/>
              </a:rPr>
              <a:t>o Nörotoksinler,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sinir sistemi üzerinde toksik etki oluştururlar.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Akrilamit ve civa </a:t>
            </a:r>
            <a:r>
              <a:rPr kumimoji="0" lang="en-US" sz="1200" b="0" i="0" u="none" strike="noStrike" kern="1200" cap="none" spc="0" normalizeH="0" baseline="0" noProof="0" smtClean="0">
                <a:ln>
                  <a:noFill/>
                </a:ln>
                <a:solidFill>
                  <a:srgbClr val="3B3B3B"/>
                </a:solidFill>
                <a:effectLst/>
                <a:uLnTx/>
                <a:uFillTx/>
                <a:latin typeface="Calibri"/>
                <a:ea typeface="+mj-ea"/>
                <a:cs typeface="+mj-cs"/>
              </a:rPr>
              <a:t>örnek olarak verilebilir.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FF0000"/>
                </a:solidFill>
                <a:effectLst/>
                <a:uLnTx/>
                <a:uFillTx/>
                <a:latin typeface="Calibri"/>
                <a:ea typeface="+mj-ea"/>
                <a:cs typeface="+mj-cs"/>
              </a:rPr>
              <a:t>o Hematopoietik sistem üzerinde etkili olanlar.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Karbonmonoksit ve siyanitler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örnek olarak verilebilir.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FF0000"/>
                </a:solidFill>
                <a:effectLst/>
                <a:uLnTx/>
                <a:uFillTx/>
                <a:latin typeface="Calibri"/>
                <a:ea typeface="+mj-ea"/>
                <a:cs typeface="+mj-cs"/>
              </a:rPr>
              <a:t>o Akciğerler üzerinde hasar oluşturanlar</a:t>
            </a:r>
            <a:r>
              <a:rPr kumimoji="0" lang="en-US" sz="1200" b="1" i="0" u="none" strike="noStrike" kern="1200" cap="none" spc="0" normalizeH="0" baseline="0" noProof="0" smtClean="0">
                <a:ln>
                  <a:noFill/>
                </a:ln>
                <a:solidFill>
                  <a:srgbClr val="3B3B3B"/>
                </a:solidFill>
                <a:effectLst/>
                <a:uLnTx/>
                <a:uFillTx/>
                <a:latin typeface="Calibri"/>
                <a:ea typeface="+mj-ea"/>
                <a:cs typeface="+mj-cs"/>
              </a:rPr>
              <a:t>. Asbest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en önemli örneklerdendir. Kimyasalların insanlar üzerine organotoksik etkileri yanı sıra çevreye (atıkların çoğunun akarsulara, denizlere verildiği göz önüne alındığında, bu tür kimyasal atıklardan özellikle su canlıları etkilenmektedir) zararlı etkileri de vardır. Su canlılarında biriken kimyasallar, bunların tüketimi yoluyla insanlara da zararlı olabilmektedir. </a:t>
            </a: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88584283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0" y="0"/>
            <a:ext cx="9144000" cy="6858000"/>
          </a:xfrm>
          <a:prstGeom prst="rect">
            <a:avLst/>
          </a:prstGeom>
        </p:spPr>
        <p:txBody>
          <a:bodyPr vert="horz" lIns="0" tIns="45720" rIns="0" bIns="0" anchor="b">
            <a:normAutofit fontScale="9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smtClean="0">
                <a:ln>
                  <a:noFill/>
                </a:ln>
                <a:solidFill>
                  <a:srgbClr val="3B3B3B"/>
                </a:solidFill>
                <a:effectLst/>
                <a:uLnTx/>
                <a:uFillTx/>
                <a:latin typeface="Calibri"/>
                <a:ea typeface="+mj-ea"/>
                <a:cs typeface="+mj-cs"/>
              </a:rPr>
              <a:t>Toksik maddelerle çalışırken,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Ayrı bölmelerde ve kilit altında tutulmalıdır. Bu maddelere erişim izni olanlar belirlenmeli ve stok envanteri yakından izlenmelidir.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Uçucu yada buhar oluşturanlar çeker ocak içinde çalışılmalıdır.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Deri, göz ve solunum yolu ile bulaşı engellemek için uygun KKD kullanılmalıdır.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Toksik kimyasallar lavaboya dökülmemelidir. Bunların su ekosistemine çok ciddi zarar verdiği unutulmamalıdır.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4. Kanserojen kimyasallar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Kanser oluşumuna neden olabilen maddelere kanserojen denir. Kanser oluşumunda kişinin genetiği, kanserojen maddenin dozu ve maruz kalınan süre ve diğer çevresel faktörlere maruz kalmak gibi çok sayıda faktör söz konusudur. Bu nedenle, kanserojen ajana maruz kalan bir kişide her zaman kanser gelişmeyebilir. Kanserojen ajanlara genellikle kronik olarak maruz kalınır. Tekrarlayan ve uzun süreli temaslardan sonra hasar oluştururlar.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Kuvvetli inorganik asitlerin buharları, formaldehit, etilen oksit, kadmiyum bileşikleri </a:t>
            </a:r>
            <a:r>
              <a:rPr kumimoji="0" lang="en-US" sz="1400" b="0" i="0" u="none" strike="noStrike" kern="1200" cap="none" spc="0" normalizeH="0" baseline="0" noProof="0" smtClean="0">
                <a:ln>
                  <a:noFill/>
                </a:ln>
                <a:solidFill>
                  <a:srgbClr val="3B3B3B"/>
                </a:solidFill>
                <a:effectLst/>
                <a:uLnTx/>
                <a:uFillTx/>
                <a:latin typeface="Calibri"/>
                <a:ea typeface="+mj-ea"/>
                <a:cs typeface="+mj-cs"/>
              </a:rPr>
              <a:t>gibi kimyasallar bu grupta yer alır. Bazı kanserojenler </a:t>
            </a:r>
            <a:r>
              <a:rPr kumimoji="0" lang="en-US" sz="1400" b="0" i="0" u="sng" strike="noStrike" kern="1200" cap="none" spc="0" normalizeH="0" baseline="0" noProof="0" smtClean="0">
                <a:ln>
                  <a:noFill/>
                </a:ln>
                <a:solidFill>
                  <a:srgbClr val="3B3B3B"/>
                </a:solidFill>
                <a:effectLst/>
                <a:uLnTx/>
                <a:uFillTx/>
                <a:latin typeface="Calibri"/>
                <a:ea typeface="+mj-ea"/>
                <a:cs typeface="+mj-cs"/>
              </a:rPr>
              <a:t>hücre DNA’sını etkileyerek bazıları da hücre bölünmesini uyarmak suretiyle mutasyon olasılığını arttırarak kanser gelişiminde </a:t>
            </a:r>
            <a:r>
              <a:rPr kumimoji="0" lang="en-US" sz="1400" b="0" i="0" u="none" strike="noStrike" kern="1200" cap="none" spc="0" normalizeH="0" baseline="0" noProof="0" smtClean="0">
                <a:ln>
                  <a:noFill/>
                </a:ln>
                <a:solidFill>
                  <a:srgbClr val="3B3B3B"/>
                </a:solidFill>
                <a:effectLst/>
                <a:uLnTx/>
                <a:uFillTx/>
                <a:latin typeface="Calibri"/>
                <a:ea typeface="+mj-ea"/>
                <a:cs typeface="+mj-cs"/>
              </a:rPr>
              <a:t>rol oynar.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600" b="1" i="0" u="none" strike="noStrike" kern="1200" cap="none" spc="0" normalizeH="0" baseline="0" noProof="0" smtClean="0">
                <a:ln>
                  <a:noFill/>
                </a:ln>
                <a:solidFill>
                  <a:srgbClr val="3B3B3B"/>
                </a:solidFill>
                <a:effectLst/>
                <a:uLnTx/>
                <a:uFillTx/>
                <a:latin typeface="Calibri"/>
                <a:ea typeface="+mj-ea"/>
                <a:cs typeface="+mj-cs"/>
              </a:rPr>
              <a:t/>
            </a:r>
            <a:br>
              <a:rPr kumimoji="0" lang="tr-TR" sz="1600" b="1"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5. Üremeye etkili kimyasallar </a:t>
            </a:r>
            <a:r>
              <a:rPr kumimoji="0" lang="tr-TR" sz="1600" b="1" i="0" u="none" strike="noStrike" kern="1200" cap="none" spc="0" normalizeH="0" baseline="0" noProof="0" smtClean="0">
                <a:ln>
                  <a:noFill/>
                </a:ln>
                <a:solidFill>
                  <a:srgbClr val="3B3B3B"/>
                </a:solidFill>
                <a:effectLst/>
                <a:uLnTx/>
                <a:uFillTx/>
                <a:latin typeface="Calibri"/>
                <a:ea typeface="+mj-ea"/>
                <a:cs typeface="+mj-cs"/>
              </a:rPr>
              <a:t/>
            </a:r>
            <a:br>
              <a:rPr kumimoji="0" lang="tr-TR" sz="1600" b="1"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Üremeye etkili olan kimyasallar içinde </a:t>
            </a:r>
            <a:r>
              <a:rPr kumimoji="0" lang="en-US" sz="1400" b="0" i="0" u="sng" strike="noStrike" kern="1200" cap="none" spc="0" normalizeH="0" baseline="0" noProof="0" smtClean="0">
                <a:ln>
                  <a:noFill/>
                </a:ln>
                <a:solidFill>
                  <a:srgbClr val="3B3B3B"/>
                </a:solidFill>
                <a:effectLst/>
                <a:uLnTx/>
                <a:uFillTx/>
                <a:latin typeface="Calibri"/>
                <a:ea typeface="+mj-ea"/>
                <a:cs typeface="+mj-cs"/>
              </a:rPr>
              <a:t>kromozomal hasara neden olanlar (mutajen</a:t>
            </a:r>
            <a:r>
              <a:rPr kumimoji="0" lang="en-US" sz="1400" b="0" i="0" u="none" strike="noStrike" kern="1200" cap="none" spc="0" normalizeH="0" baseline="0" noProof="0" smtClean="0">
                <a:ln>
                  <a:noFill/>
                </a:ln>
                <a:solidFill>
                  <a:srgbClr val="3B3B3B"/>
                </a:solidFill>
                <a:effectLst/>
                <a:uLnTx/>
                <a:uFillTx/>
                <a:latin typeface="Calibri"/>
                <a:ea typeface="+mj-ea"/>
                <a:cs typeface="+mj-cs"/>
              </a:rPr>
              <a:t>)</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smtClean="0">
                <a:ln>
                  <a:noFill/>
                </a:ln>
                <a:solidFill>
                  <a:srgbClr val="3B3B3B"/>
                </a:solidFill>
                <a:effectLst/>
                <a:uLnTx/>
                <a:uFillTx/>
                <a:latin typeface="Calibri"/>
                <a:ea typeface="+mj-ea"/>
                <a:cs typeface="+mj-cs"/>
              </a:rPr>
              <a:t>fetusta malformasyonlara neden olanlar (teratojen</a:t>
            </a:r>
            <a:r>
              <a:rPr kumimoji="0" lang="en-US" sz="1400" b="0" i="0" u="none" strike="noStrike" kern="1200" cap="none" spc="0" normalizeH="0" baseline="0" noProof="0" smtClean="0">
                <a:ln>
                  <a:noFill/>
                </a:ln>
                <a:solidFill>
                  <a:srgbClr val="3B3B3B"/>
                </a:solidFill>
                <a:effectLst/>
                <a:uLnTx/>
                <a:uFillTx/>
                <a:latin typeface="Calibri"/>
                <a:ea typeface="+mj-ea"/>
                <a:cs typeface="+mj-cs"/>
              </a:rPr>
              <a:t>) ile </a:t>
            </a:r>
            <a:r>
              <a:rPr kumimoji="0" lang="en-US" sz="1400" b="0" i="0" u="sng" strike="noStrike" kern="1200" cap="none" spc="0" normalizeH="0" baseline="0" noProof="0" smtClean="0">
                <a:ln>
                  <a:noFill/>
                </a:ln>
                <a:solidFill>
                  <a:srgbClr val="3B3B3B"/>
                </a:solidFill>
                <a:effectLst/>
                <a:uLnTx/>
                <a:uFillTx/>
                <a:latin typeface="Calibri"/>
                <a:ea typeface="+mj-ea"/>
                <a:cs typeface="+mj-cs"/>
              </a:rPr>
              <a:t>erkek ve kadında üreme sistemine etkiyerek üretkenliğin bozulmasına </a:t>
            </a:r>
            <a:r>
              <a:rPr kumimoji="0" lang="en-US" sz="1400" b="0" i="0" u="none" strike="noStrike" kern="1200" cap="none" spc="0" normalizeH="0" baseline="0" noProof="0" smtClean="0">
                <a:ln>
                  <a:noFill/>
                </a:ln>
                <a:solidFill>
                  <a:srgbClr val="3B3B3B"/>
                </a:solidFill>
                <a:effectLst/>
                <a:uLnTx/>
                <a:uFillTx/>
                <a:latin typeface="Calibri"/>
                <a:ea typeface="+mj-ea"/>
                <a:cs typeface="+mj-cs"/>
              </a:rPr>
              <a:t>neden olan ajanlar yer alır. Hamilelik döneminde üremeye etkili kimyasallara maruziyet, embriyo ve fetüsün ölümüne, malformasyonlara (teratojenik etki) ve postnatal fonksiyon bozukluklarına neden olabilirler. Bazıları erkeklerde infertiliteye neden olurlar. Yapılan çalışmalarda </a:t>
            </a:r>
            <a:r>
              <a:rPr kumimoji="0" lang="en-US" sz="1400" b="1" i="0" u="none" strike="noStrike" kern="1200" cap="none" spc="0" normalizeH="0" baseline="0" noProof="0" smtClean="0">
                <a:ln>
                  <a:noFill/>
                </a:ln>
                <a:solidFill>
                  <a:srgbClr val="3B3B3B"/>
                </a:solidFill>
                <a:effectLst/>
                <a:uLnTx/>
                <a:uFillTx/>
                <a:latin typeface="Calibri"/>
                <a:ea typeface="+mj-ea"/>
                <a:cs typeface="+mj-cs"/>
              </a:rPr>
              <a:t>erkeklerde halojenli hidrokarbonların, nitro aromatiklerin, etilen glikol türevlerinin, karbon disülfit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ve diğer kimyasalların üreme sisteminde hasar oluşturduğu bildirilmiştir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600" b="1" i="0" u="none" strike="noStrike" kern="1200" cap="none" spc="0" normalizeH="0" baseline="0" noProof="0" smtClean="0">
                <a:ln>
                  <a:noFill/>
                </a:ln>
                <a:solidFill>
                  <a:srgbClr val="3B3B3B"/>
                </a:solidFill>
                <a:effectLst/>
                <a:uLnTx/>
                <a:uFillTx/>
                <a:latin typeface="Calibri"/>
                <a:ea typeface="+mj-ea"/>
                <a:cs typeface="+mj-cs"/>
              </a:rPr>
              <a:t> 6. İritan / Duyarlaştırıcı (alerjen) kimyasallar</a:t>
            </a:r>
            <a:r>
              <a:rPr kumimoji="0" lang="tr-TR" sz="1600" b="1" i="0" u="none" strike="noStrike" kern="1200" cap="none" spc="0" normalizeH="0" baseline="0" noProof="0" smtClean="0">
                <a:ln>
                  <a:noFill/>
                </a:ln>
                <a:solidFill>
                  <a:srgbClr val="3B3B3B"/>
                </a:solidFill>
                <a:effectLst/>
                <a:uLnTx/>
                <a:uFillTx/>
                <a:latin typeface="Calibri"/>
                <a:ea typeface="+mj-ea"/>
                <a:cs typeface="+mj-cs"/>
              </a:rPr>
              <a:t/>
            </a:r>
            <a:br>
              <a:rPr kumimoji="0" lang="tr-TR" sz="16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İritan (tahriş edici) ajanlar aşındırıcı etkisi olmayan ancak canlı dokuda geri dönüşebilir (reversible) inflamatuvar yanıta neden olan kimyasallardır. Birçok organik ve inorganik kimyasal bu grupta yer alır. Bunların deride kızarıklık, solunum yolunda tahriş gibi etkileri olabilir.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Formaldehit ve iyot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örnek olarak verilebilir. Bu ajanlarla çalışırken göz (gözlük) ve deri temasına (önlük ve eldiven) karşı koruyucu önlemler alınmalıdır. Duyarlaştırıcı (alerjen) kimyasallar tekrarlayan temaslar sonrasında normal dokularda alerjik reaksiyonlara neden olabilirler. </a:t>
            </a:r>
            <a:r>
              <a:rPr kumimoji="0" lang="en-US" sz="1400" b="1" i="0" u="none" strike="noStrike" kern="1200" cap="none" spc="0" normalizeH="0" baseline="0" noProof="0" smtClean="0">
                <a:ln>
                  <a:noFill/>
                </a:ln>
                <a:solidFill>
                  <a:srgbClr val="3B3B3B"/>
                </a:solidFill>
                <a:effectLst/>
                <a:uLnTx/>
                <a:uFillTx/>
                <a:latin typeface="Calibri"/>
                <a:ea typeface="+mj-ea"/>
                <a:cs typeface="+mj-cs"/>
              </a:rPr>
              <a:t>Krom, nikel gibi metaller, aldehit türevleri (formaldehit) ve fenol türevleri</a:t>
            </a:r>
            <a:r>
              <a:rPr kumimoji="0" lang="en-US" sz="1400" b="0" i="0" u="none" strike="noStrike" kern="1200" cap="none" spc="0" normalizeH="0" baseline="0" noProof="0" smtClean="0">
                <a:ln>
                  <a:noFill/>
                </a:ln>
                <a:solidFill>
                  <a:srgbClr val="3B3B3B"/>
                </a:solidFill>
                <a:effectLst/>
                <a:uLnTx/>
                <a:uFillTx/>
                <a:latin typeface="Calibri"/>
                <a:ea typeface="+mj-ea"/>
                <a:cs typeface="+mj-cs"/>
              </a:rPr>
              <a:t> duyarlaştırıcı kimyasallara örnek olarak verilebilir. Bu ajanlarla çalışırken göz (gözlük) ve deri temasına (önlük ve eldiven) karşı koruyucu önlemler alınmalıdır.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899363254"/>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138561" y="836712"/>
            <a:ext cx="8763000" cy="5653870"/>
          </a:xfrm>
          <a:prstGeom prst="rect">
            <a:avLst/>
          </a:prstGeom>
        </p:spPr>
        <p:txBody>
          <a:bodyPr vert="horz" lIns="0" tIns="45720" rIns="0" bIns="0" anchor="b">
            <a:normAutofit fontScale="90000" lnSpcReduction="2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7.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Yanıcı-parlayıcı</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katılar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aerosoller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reaktif</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parlayıcı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grupta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başlık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altında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parlayıcı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alınmaktadır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parlayıcı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noktalarına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ayrılırlar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noktası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&lt;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37.8 ºC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Parlayıcılar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noktası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&gt;37.8 ºC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&lt;93.3 </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ºC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arasındadır.</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Parlama  n</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oktası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sıvının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yüzeyinde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tutuşabilecek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kadar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buharlaştığı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düşük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sıcaklıktır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ABD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Ulusal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Korunma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Kurumu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tarafından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geliştirilen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standartta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tehlikesi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noktasına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4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yüksek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0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yanmaz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arasında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derecelendirilmiştir</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Ö</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rneğin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etil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eter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kategori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4’de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kategorideki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parlama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noktası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22.8 º</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C’in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altındadır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eter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ısısında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bile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yanabilir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haldedir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tutuşmasına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olabilecek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kaynaklardan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uzak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tutulması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gerekir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Laboratuvar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yangınlarının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çoğu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yanıcı-çözücülere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alkol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eter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kloroform</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bağlıdır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Oluşturdukları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buhar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kanserojen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sağlık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açısından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tehlikeli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olabilir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büyük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hacimlerde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(&gt;500 mL)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kullanılacaksa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işlemler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çeker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ocak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içinde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dışına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çıkışı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aspiratör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davlumbaz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altında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yapılmalıdır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sng"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sng" strike="noStrike" kern="1200" cap="none" spc="0" normalizeH="0" baseline="0" noProof="0" dirty="0" smtClean="0">
                <a:ln>
                  <a:noFill/>
                </a:ln>
                <a:solidFill>
                  <a:srgbClr val="3B3B3B"/>
                </a:solidFill>
                <a:effectLst/>
                <a:uLnTx/>
                <a:uFillTx/>
                <a:latin typeface="Calibri"/>
                <a:ea typeface="+mj-ea"/>
                <a:cs typeface="+mj-cs"/>
              </a:rPr>
            </a:b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Y</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anıcı-parlayıcı</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kimyasallarla</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çalışırken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6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dayanıklı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özel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çelik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dolaplarda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saklayın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Isı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kaynaklarından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uzak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tutun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Oksitleyicilerden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6 m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uzakta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saklayın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Depolama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alanında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yangın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söndürücüler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bulundurun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Çalışma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ortamında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küçük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hacimlerde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bulundurun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Büyük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hacimlerle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(&gt;500 mL)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çalışmak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zorunda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iseniz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çeker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ocak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kullanın</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8.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Sıkıştırılmış</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kriyojenik</a:t>
            </a:r>
            <a:r>
              <a:rPr kumimoji="0" lang="en-US" sz="16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600" b="1" i="0" u="none" strike="noStrike" kern="1200" cap="none" spc="0" normalizeH="0" baseline="0" noProof="0" dirty="0" err="1" smtClean="0">
                <a:ln>
                  <a:noFill/>
                </a:ln>
                <a:solidFill>
                  <a:srgbClr val="3B3B3B"/>
                </a:solidFill>
                <a:effectLst/>
                <a:uLnTx/>
                <a:uFillTx/>
                <a:latin typeface="Calibri"/>
                <a:ea typeface="+mj-ea"/>
                <a:cs typeface="+mj-cs"/>
              </a:rPr>
              <a:t>kimyasallar</a:t>
            </a: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1" i="0" u="none" strike="noStrike" kern="1200" cap="none" spc="0" normalizeH="0" baseline="0" noProof="0" dirty="0" smtClean="0">
                <a:ln>
                  <a:noFill/>
                </a:ln>
                <a:solidFill>
                  <a:srgbClr val="3B3B3B"/>
                </a:solidFill>
                <a:effectLst/>
                <a:uLnTx/>
                <a:uFillTx/>
                <a:latin typeface="Calibri"/>
                <a:ea typeface="+mj-ea"/>
                <a:cs typeface="+mj-cs"/>
              </a:rPr>
            </a:b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Bu</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sınıfta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sıkıştırılmış</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oksijen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nitrojen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vb</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çözünmüş</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asetilen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metal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silindirler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içerisinde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dondurma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sıkışma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sonucunda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hale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getirilmiş</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gazlar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propan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karbondioksit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vb.)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kriyojenik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nitrojen</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helyum</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argon,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katı</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karbondioksit</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kuru</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1" i="0" u="none" strike="noStrike" kern="1200" cap="none" spc="0" normalizeH="0" baseline="0" noProof="0" dirty="0" err="1" smtClean="0">
                <a:ln>
                  <a:noFill/>
                </a:ln>
                <a:solidFill>
                  <a:srgbClr val="3B3B3B"/>
                </a:solidFill>
                <a:effectLst/>
                <a:uLnTx/>
                <a:uFillTx/>
                <a:latin typeface="Calibri"/>
                <a:ea typeface="+mj-ea"/>
                <a:cs typeface="+mj-cs"/>
              </a:rPr>
              <a:t>buz</a:t>
            </a:r>
            <a:r>
              <a:rPr kumimoji="0" lang="en-US" sz="1300" b="1" i="0" u="none" strike="noStrike" kern="1200" cap="none" spc="0" normalizeH="0" baseline="0" noProof="0" dirty="0" smtClean="0">
                <a:ln>
                  <a:noFill/>
                </a:ln>
                <a:solidFill>
                  <a:srgbClr val="3B3B3B"/>
                </a:solidFill>
                <a:effectLst/>
                <a:uLnTx/>
                <a:uFillTx/>
                <a:latin typeface="Calibri"/>
                <a:ea typeface="+mj-ea"/>
                <a:cs typeface="+mj-cs"/>
              </a:rPr>
              <a:t>]</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nitrojen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kriyojenik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deride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soğuk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yanıklarına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olur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Göze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sıçramamasına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özen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gösterilmelidir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nitrojen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tankları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vb.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soğuk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ısı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kaynakları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ile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çalışılırken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sıçrama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tehlikesine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karşı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mutlaka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gözlük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yüz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siperi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Korneanın</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düşük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ısılara</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çok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duyarlı</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olduğu</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körlük</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sng" strike="noStrike" kern="1200" cap="none" spc="0" normalizeH="0" baseline="0" noProof="0" dirty="0" err="1" smtClean="0">
                <a:ln>
                  <a:noFill/>
                </a:ln>
                <a:solidFill>
                  <a:srgbClr val="3B3B3B"/>
                </a:solidFill>
                <a:effectLst/>
                <a:uLnTx/>
                <a:uFillTx/>
                <a:latin typeface="Calibri"/>
                <a:ea typeface="+mj-ea"/>
                <a:cs typeface="+mj-cs"/>
              </a:rPr>
              <a:t>riski</a:t>
            </a:r>
            <a:r>
              <a:rPr kumimoji="0" lang="en-US" sz="1300" b="0" i="0" u="sng"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bulunduğu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unutulmamalıdır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Hidrojen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propan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hale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getirilmiş</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doğal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gaz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gibi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bazı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kriyojenik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sıvılar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yanıcı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özelliğe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sahiptirler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Ciddi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soğuk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yanıklarına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donmaya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neden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olabilirler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Bu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kimyasallarla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çalışırken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soğuk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tehlikesine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karşı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ayrıca</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kimyasal</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tehlikelere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karşı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koruyucu</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önlemler</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alınmalı</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önlük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kriyojenik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eldiven</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gözlük</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ve</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yüz</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siperi</a:t>
            </a:r>
            <a:r>
              <a:rPr kumimoji="0" lang="en-US" sz="1300" b="0" i="0" u="none" strike="noStrike" kern="1200" cap="none" spc="0" normalizeH="0" baseline="0" noProof="0" dirty="0" smtClean="0">
                <a:ln>
                  <a:noFill/>
                </a:ln>
                <a:solidFill>
                  <a:srgbClr val="3B3B3B"/>
                </a:solidFill>
                <a:effectLst/>
                <a:uLnTx/>
                <a:uFillTx/>
                <a:latin typeface="Calibri"/>
                <a:ea typeface="+mj-ea"/>
                <a:cs typeface="+mj-cs"/>
              </a:rPr>
              <a:t> </a:t>
            </a:r>
            <a:r>
              <a:rPr kumimoji="0" lang="en-US" sz="1300" b="0" i="0" u="none" strike="noStrike" kern="1200" cap="none" spc="0" normalizeH="0" baseline="0" noProof="0" dirty="0" err="1" smtClean="0">
                <a:ln>
                  <a:noFill/>
                </a:ln>
                <a:solidFill>
                  <a:srgbClr val="3B3B3B"/>
                </a:solidFill>
                <a:effectLst/>
                <a:uLnTx/>
                <a:uFillTx/>
                <a:latin typeface="Calibri"/>
                <a:ea typeface="+mj-ea"/>
                <a:cs typeface="+mj-cs"/>
              </a:rPr>
              <a:t>kullanılmalıdır</a:t>
            </a: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3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300" b="0" i="0" u="none" strike="noStrike" kern="1200" cap="none" spc="0" normalizeH="0" baseline="0" noProof="0" dirty="0" smtClean="0">
                <a:ln>
                  <a:noFill/>
                </a:ln>
                <a:solidFill>
                  <a:srgbClr val="3B3B3B"/>
                </a:solidFill>
                <a:effectLst/>
                <a:uLnTx/>
                <a:uFillTx/>
                <a:latin typeface="Calibri"/>
                <a:ea typeface="+mj-ea"/>
                <a:cs typeface="+mj-cs"/>
              </a:rPr>
            </a:br>
            <a:endParaRPr kumimoji="0" lang="en-US" sz="13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73088933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2"/>
            <a:ext cx="2085303" cy="368524"/>
          </a:xfrm>
          <a:prstGeom prst="rect">
            <a:avLst/>
          </a:prstGeom>
          <a:noFill/>
        </p:spPr>
      </p:pic>
      <p:sp>
        <p:nvSpPr>
          <p:cNvPr id="5" name="Başlık 1"/>
          <p:cNvSpPr txBox="1">
            <a:spLocks/>
          </p:cNvSpPr>
          <p:nvPr/>
        </p:nvSpPr>
        <p:spPr>
          <a:xfrm>
            <a:off x="179512" y="332656"/>
            <a:ext cx="9144000" cy="672016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KİMYASAL MADDELERLE ÇALIŞMALARDA SAĞLIK VE GÜVENLİK ÖNLEMLERİ HAKKINDA YÖNETMELİK</a:t>
            </a:r>
            <a:br>
              <a:rPr kumimoji="0" lang="tr-TR" sz="16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(T.C 12.08.2013 Resmi gazete sayısı 28733)</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600" b="1" i="0" u="none" strike="noStrike" kern="1200" cap="none" spc="0" normalizeH="0" baseline="0" noProof="0" dirty="0" smtClean="0">
                <a:ln>
                  <a:noFill/>
                </a:ln>
                <a:solidFill>
                  <a:srgbClr val="3B3B3B"/>
                </a:solidFill>
                <a:effectLst/>
                <a:uLnTx/>
                <a:uFillTx/>
                <a:latin typeface="Calibri"/>
                <a:ea typeface="+mj-ea"/>
                <a:cs typeface="+mj-cs"/>
              </a:rPr>
              <a:t>Tanımlar</a:t>
            </a: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MADDE 4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Alerjik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Solunduğunda, cilde nüfuz ettiğinde aşırı derecede hassasiyet meydana getirme özelliği olan ve daha sonra maruz kalınması durumunda karakteristik olumsuz etkilerin ortaya çıkmasına neden olan maddeleri,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Alevlenir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Parlama noktası 21°C - 55°C arasında olan sıvı haldeki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Aşındırıcı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Canlı doku ile temasında, dokunun tahribatına neden olabilen maddeleri,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Biyolojik sınır değeri: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Kimyasal maddenin ve metabolitinin uygun biyolojik ortamdaki konsantrasyonunun ve etki göstergesinin üst sınırını,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Çevre için tehlikeli madde:</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Çevre ortamına girdiğinde çevrenin bir veya birkaç unsuru için hemen veya sonradan kısa veya uzun süreli tehlikeler gösteren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Çok kolay alevlenir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0°C’den düşük parlama noktası ve 35°C’den düşük kaynama noktasına sahip sıvı haldeki maddeler ile oda sıcaklığında ve basıncı altında hava ile temasında yanabilen, gaz haldeki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Çok toksik madde</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Çok az miktarlarda solunduğunda, ağız yoluyla alındığında, deri yoluyla emildiğinde insan sağlığı üzerinde akut veya kronik hasarlara veya ölüme neden olan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1"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Kanserojen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Kanserojen veya Mutajen Maddelerle Çalışmalarda Sağlık ve Güvenlik Önlemleri Hakkında Yönetmelikte tanımlanan kanserojen maddeyi,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760994109"/>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323528" y="908720"/>
            <a:ext cx="8305800" cy="558243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smtClean="0">
                <a:ln>
                  <a:noFill/>
                </a:ln>
                <a:solidFill>
                  <a:srgbClr val="3B3B3B"/>
                </a:solidFill>
                <a:effectLst/>
                <a:uLnTx/>
                <a:uFillTx/>
                <a:latin typeface="Calibri"/>
                <a:ea typeface="+mj-ea"/>
                <a:cs typeface="+mj-cs"/>
              </a:rPr>
              <a:t>9. Reaktif kimyasallar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Bu grupta yer alan kimyasallar (i) şok, basınç veya ısı artışına duyarlı olup patlayabilirler (ii) hızlı bir şekilde polimerize olabilir, dağılabilir veya gaz hale geçebilirler ve (iii) su ile tepkimeye girerek yanıcı gazların (hidrojen, vb.) ya da toksik gazların (fosgen, vb.) ortaya çıkmasına ya da spontan olarak yanma-patlamaya neden olurlar.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Su ile reaktif </a:t>
            </a:r>
            <a:r>
              <a:rPr kumimoji="0" lang="en-US" sz="1200" b="0" i="0" u="none" strike="noStrike" kern="1200" cap="none" spc="0" normalizeH="0" baseline="0" noProof="0" smtClean="0">
                <a:ln>
                  <a:noFill/>
                </a:ln>
                <a:solidFill>
                  <a:srgbClr val="3B3B3B"/>
                </a:solidFill>
                <a:effectLst/>
                <a:uLnTx/>
                <a:uFillTx/>
                <a:latin typeface="Calibri"/>
                <a:ea typeface="+mj-ea"/>
                <a:cs typeface="+mj-cs"/>
              </a:rPr>
              <a:t>kimyasallar arasında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alkali metaller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1" i="0" u="none" strike="noStrike" kern="1200" cap="none" spc="0" normalizeH="0" baseline="0" noProof="0" smtClean="0">
                <a:ln>
                  <a:noFill/>
                </a:ln>
                <a:solidFill>
                  <a:srgbClr val="3B3B3B"/>
                </a:solidFill>
                <a:effectLst/>
                <a:uLnTx/>
                <a:uFillTx/>
                <a:latin typeface="Calibri"/>
                <a:ea typeface="+mj-ea"/>
                <a:cs typeface="+mj-cs"/>
              </a:rPr>
              <a:t>sodyum ve lityum), anhidritler, karbitler, halitler, oksit ve peroksitler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bulunur. NFPA etiketinde su ile reaktif kimyasallar W simgesi ile gösterilir . Su ile reaktif kimyasalların suyla temas etmeleri önlenmelidir.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Reaktif kimyasalların bir bölümü hava ile ya da oksijen ve oksijen içeren bileşiklerle temas ettiklerinde şiddetli tepkimeye girer. Bunlara piroforik maddeler de denir ve alev almaları için bir tutuşturucuya gerek yoktur. Bunların bazılarının alevleri renksizdir ve gözle görülmeyebilirler.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Hava ile reaktif kimyasallara </a:t>
            </a:r>
            <a:r>
              <a:rPr kumimoji="0" lang="en-US" sz="1200" b="0" i="0" u="none" strike="noStrike" kern="1200" cap="none" spc="0" normalizeH="0" baseline="0" noProof="0" smtClean="0">
                <a:ln>
                  <a:noFill/>
                </a:ln>
                <a:solidFill>
                  <a:srgbClr val="3B3B3B"/>
                </a:solidFill>
                <a:effectLst/>
                <a:uLnTx/>
                <a:uFillTx/>
                <a:latin typeface="Calibri"/>
                <a:ea typeface="+mj-ea"/>
                <a:cs typeface="+mj-cs"/>
              </a:rPr>
              <a:t>örnek olarak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alkali metaller (potasyum, sesyum), metal tozları (nikel, çinko, titanyum), hidritler (baryum hidrit, diboran,</a:t>
            </a:r>
            <a:r>
              <a:rPr kumimoji="0" lang="en-US" sz="1200" b="0" i="0" u="none" strike="noStrike" kern="1200" cap="none" spc="0" normalizeH="0" baseline="0" noProof="0" smtClean="0">
                <a:ln>
                  <a:noFill/>
                </a:ln>
                <a:solidFill>
                  <a:srgbClr val="3B3B3B"/>
                </a:solidFill>
                <a:effectLst/>
                <a:uLnTx/>
                <a:uFillTx/>
                <a:latin typeface="Calibri"/>
                <a:ea typeface="+mj-ea"/>
                <a:cs typeface="+mj-cs"/>
              </a:rPr>
              <a:t> vb.) verilebilir.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Peroksit oluşturan bileşikler de </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 grupta yer alır. Bazı peroksitler şoka duyarlıdır ve patlayabilirler. Bu kimyasalların çoğu stabil değildir. Bazıları ambalajları açıldıktan 3 ay sonra (izopropil eter, vb.) çoğu 6 ay sonra (asetaldehit, benzil alkol, 2-butanol, 2-propano</a:t>
            </a:r>
            <a:r>
              <a:rPr kumimoji="0" lang="tr-TR" sz="1200" b="0" i="0" u="none" strike="noStrike" kern="1200" cap="none" spc="0" normalizeH="0" baseline="0" noProof="0" smtClean="0">
                <a:ln>
                  <a:noFill/>
                </a:ln>
                <a:solidFill>
                  <a:srgbClr val="3B3B3B"/>
                </a:solidFill>
                <a:effectLst/>
                <a:uLnTx/>
                <a:uFillTx/>
                <a:latin typeface="Calibri"/>
                <a:ea typeface="+mj-ea"/>
                <a:cs typeface="+mj-cs"/>
              </a:rPr>
              <a:t>l, </a:t>
            </a:r>
            <a:r>
              <a:rPr kumimoji="0" lang="en-US" sz="1200" b="0" i="0" u="none" strike="noStrike" kern="1200" cap="none" spc="0" normalizeH="0" baseline="0" noProof="0" smtClean="0">
                <a:ln>
                  <a:noFill/>
                </a:ln>
                <a:solidFill>
                  <a:srgbClr val="3B3B3B"/>
                </a:solidFill>
                <a:effectLst/>
                <a:uLnTx/>
                <a:uFillTx/>
                <a:latin typeface="Calibri"/>
                <a:ea typeface="+mj-ea"/>
                <a:cs typeface="+mj-cs"/>
              </a:rPr>
              <a:t>dietileter, vb.) imha edilmelidir. Yine birçoğu, ambalaj açılmamış olsa bile 1 yıl içinde imha edilmelidir. Bu maddelerin imhası Tehlikeli Kimyasallar Yönetmeliği hükümlerine göre yapılmalıdır. Bu bileşikler ısı kaynaklarından uzak tutulmalı, ayrılmış alanlarda saklanmalıdırlar.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10. Patlayıcı kimyasallar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 Büyük miktarlarda termal ya da fiziksel enerji salabilen maddelerdir. Patladıklarında süpersonik hızlarda ilerleyen şok dalgalarına neden olurlar. Bunlar arasında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azo bileşikleri, klorat ve perkloratlar, nitro bileşikleri, pikratlar, peroksitler ve azitler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yer alır. NaN3 çözeltileri lavaboya dökülürse, borulardaki kurşunla tepkimeye girerek patlamaya neden olabilir.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277398013"/>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3"/>
          <p:cNvSpPr txBox="1">
            <a:spLocks/>
          </p:cNvSpPr>
          <p:nvPr/>
        </p:nvSpPr>
        <p:spPr>
          <a:xfrm>
            <a:off x="0" y="642918"/>
            <a:ext cx="8763000" cy="7143800"/>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smtClean="0">
                <a:ln>
                  <a:noFill/>
                </a:ln>
                <a:solidFill>
                  <a:srgbClr val="3B3B3B"/>
                </a:solidFill>
                <a:effectLst/>
                <a:uLnTx/>
                <a:uFillTx/>
                <a:latin typeface="Calibri"/>
                <a:ea typeface="+mj-ea"/>
                <a:cs typeface="+mj-cs"/>
              </a:rPr>
              <a:t>Kimyasalların Saklanması ve Taşınması </a:t>
            </a: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Kimyasallar tehlike sınıflarına ve geçimlilik durumlarına göre saklanmalı ve taşınmalıdır. Bu gözetilmediği takdirde yangın, patlama gibi tehlikeler yanı sıra çalışanların toksik maddelere maruz kalması söz konusu olabilir. Kimyasalların uygun koşullarda saklanması sırasında dikkate alınması gereken önemli özellikler şunlardır: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Kimyasalların tehlike sınıfı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Diğer kimyasal maddelerle olan etkileşimleri (kimyasal geçimlilik)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Fiziksel özellikleri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Parlama noktası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-T</a:t>
            </a:r>
            <a:r>
              <a:rPr kumimoji="0" lang="en-US" sz="1200" b="0" i="0" u="none" strike="noStrike" kern="1200" cap="none" spc="0" normalizeH="0" baseline="0" noProof="0" smtClean="0">
                <a:ln>
                  <a:noFill/>
                </a:ln>
                <a:solidFill>
                  <a:srgbClr val="3B3B3B"/>
                </a:solidFill>
                <a:effectLst/>
                <a:uLnTx/>
                <a:uFillTx/>
                <a:latin typeface="Calibri"/>
                <a:ea typeface="+mj-ea"/>
                <a:cs typeface="+mj-cs"/>
              </a:rPr>
              <a:t>utuşma derecesi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Saklama koşulları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Havalandırma gereksinimi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Miktarı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Ambalaj özelliği (plastik, metal, cam vb.)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Kimyasalların saklanması sırasında sistematik bir gruplandırılma yapılması gerekir. Ancak, kimyasalları alfabetik sırayla saklamaktan kesinlikle kaçınılmalıdır. Çünkü bazı kimyasallar farklı maddelerle etkileşime girerek tehlike oluşturabilirler. Kimyasallar, doğru biçimde saklanmadıklarında, farklı nedenlerle birbirleriyle etkileşebilir ve kazalara neden olabilir. Bu durumlar arasında;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Kazayla kırılma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Doğru etiketlememe nedeniyle geçimsiz kimyasalların birbiriyle karıştırılması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İy</a:t>
            </a:r>
            <a:r>
              <a:rPr kumimoji="0" lang="en-US" sz="1200" b="0" i="0" u="none" strike="noStrike" kern="1200" cap="none" spc="0" normalizeH="0" baseline="0" noProof="0" smtClean="0">
                <a:ln>
                  <a:noFill/>
                </a:ln>
                <a:solidFill>
                  <a:srgbClr val="3B3B3B"/>
                </a:solidFill>
                <a:effectLst/>
                <a:uLnTx/>
                <a:uFillTx/>
                <a:latin typeface="Calibri"/>
                <a:ea typeface="+mj-ea"/>
                <a:cs typeface="+mj-cs"/>
              </a:rPr>
              <a:t>i kapatılmamış kaplardan sızan gazların karışması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t>
            </a:r>
            <a:r>
              <a:rPr kumimoji="0" lang="en-US" sz="1200" b="0" i="0" u="none" strike="noStrike" kern="1200" cap="none" spc="0" normalizeH="0" baseline="0" noProof="0" smtClean="0">
                <a:ln>
                  <a:noFill/>
                </a:ln>
                <a:solidFill>
                  <a:srgbClr val="3B3B3B"/>
                </a:solidFill>
                <a:effectLst/>
                <a:uLnTx/>
                <a:uFillTx/>
                <a:latin typeface="Calibri"/>
                <a:ea typeface="+mj-ea"/>
                <a:cs typeface="+mj-cs"/>
              </a:rPr>
              <a:t>Kabın sızdırması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Yangın ve depremler yer alır.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 Geçimsizlik, bir kimyasalın farklı kimyasallarla bir araya geldiğinde, etkileşerek stabilitesini yitirmesidir. Bazı durumlarda bu parlama, yangın, patlama ya da toksik buhar oluşması gibi ciddi tehlikelere neden olabilir.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Yanıcı parlayıcılar mutlaka diğerlerinden ayrı ve özel dolaplarda saklanmalıdır.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Oksitleyiciler (bir yangın durumunda) kararsız hale gelip yangının büyümesine neden olacağından yanıcı-parlayıcılardan uzak tutulmalıdır.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Korozivler (aşındırıcılar) güçlü asit ve bazlardır. Bunları diğerlerinden ayrı tutmak gerekir.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Asitleri bazlardan ayırmak gerekir. İnorganik asitler organik asitlerle geçimsiz olduklarından ayrı depolanmalıdır.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Toksik maddeler kendi başlarına ayrı depolanabilir veya diğer tehlike özelliklerine göre ilgili gruptakiler ile bir arada depolanabilir. Örneğin hem zehirli hem de yanıcı olan bir madde yanıcı-parlayıcılarla (geçimli olduğu doğrulandıktan sonra) tutulabilir.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287969112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Başlık 1"/>
          <p:cNvSpPr txBox="1">
            <a:spLocks/>
          </p:cNvSpPr>
          <p:nvPr/>
        </p:nvSpPr>
        <p:spPr>
          <a:xfrm>
            <a:off x="395536" y="116632"/>
            <a:ext cx="9144000" cy="674136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200" b="1" i="0" u="none" strike="noStrike" kern="1200" cap="none" spc="0" normalizeH="0" baseline="0" noProof="0" smtClean="0">
                <a:ln>
                  <a:noFill/>
                </a:ln>
                <a:solidFill>
                  <a:srgbClr val="3B3B3B"/>
                </a:solidFill>
                <a:effectLst/>
                <a:uLnTx/>
                <a:uFillTx/>
                <a:latin typeface="Calibri"/>
                <a:ea typeface="+mj-ea"/>
                <a:cs typeface="+mj-cs"/>
              </a:rPr>
              <a:t>A. Geçimli organik bazlar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B. Su ile temas durumunda reaksiyona giren</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materyaller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C. Geçimli inorganik bazlar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D. Geçimli organik asitler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E. Peroksitler dahil geçimli oksitleyiciler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F. Geçimli inorganik asitler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G. Reaktif, yanıcı veya parlayıcı grupta</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olmayanlar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J. Zehirli basınçlı gazlar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K. Patlayıcı materyaller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L. Çözücüler dahil yanıcı materyaller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X. Geçimsiz kimyasallar</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tr-TR" sz="1200" b="0" i="0" u="none" strike="noStrike" kern="1200" cap="none" spc="0" normalizeH="0" baseline="0" noProof="0" dirty="0">
              <a:ln>
                <a:noFill/>
              </a:ln>
              <a:solidFill>
                <a:srgbClr val="3B3B3B"/>
              </a:solidFill>
              <a:effectLst/>
              <a:uLnTx/>
              <a:uFillTx/>
              <a:latin typeface="Calibri"/>
              <a:ea typeface="+mj-ea"/>
              <a:cs typeface="+mj-cs"/>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1484784"/>
            <a:ext cx="380047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6801415"/>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596931" y="1417107"/>
            <a:ext cx="8305800" cy="5725308"/>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smtClean="0">
                <a:ln>
                  <a:noFill/>
                </a:ln>
                <a:solidFill>
                  <a:srgbClr val="3B3B3B"/>
                </a:solidFill>
                <a:effectLst/>
                <a:uLnTx/>
                <a:uFillTx/>
                <a:latin typeface="Calibri"/>
                <a:ea typeface="+mj-ea"/>
                <a:cs typeface="+mj-cs"/>
              </a:rPr>
              <a:t>Kimyasal dökülme ve saçılmalar</a:t>
            </a:r>
            <a:r>
              <a:rPr kumimoji="0" lang="tr-TR" sz="1600" b="1" i="0" u="none" strike="noStrike" kern="1200" cap="none" spc="0" normalizeH="0" baseline="0" noProof="0" smtClean="0">
                <a:ln>
                  <a:noFill/>
                </a:ln>
                <a:solidFill>
                  <a:srgbClr val="3B3B3B"/>
                </a:solidFill>
                <a:effectLst/>
                <a:uLnTx/>
                <a:uFillTx/>
                <a:latin typeface="Calibri"/>
                <a:ea typeface="+mj-ea"/>
                <a:cs typeface="+mj-cs"/>
              </a:rPr>
              <a:t/>
            </a:r>
            <a:br>
              <a:rPr kumimoji="0" lang="tr-TR" sz="1600" b="1"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smtClean="0">
                <a:ln>
                  <a:noFill/>
                </a:ln>
                <a:solidFill>
                  <a:srgbClr val="3B3B3B"/>
                </a:solidFill>
                <a:effectLst/>
                <a:uLnTx/>
                <a:uFillTx/>
                <a:latin typeface="Calibri"/>
                <a:ea typeface="+mj-ea"/>
                <a:cs typeface="+mj-cs"/>
              </a:rPr>
              <a:t>Kimyasalların dökülmesi veya saçılması kişiye doğrudan temas ile zarar verebileceği gibi dökülme sonrası ortaya çıkan zararlı, toksik buharlar çevrede bulunan diğer kişileri de etkileyebilir. Bunun dışında kimyasalın türüne bağlı olarak çevreye zarar verebilir. Bu nedenle hem kişiye hem de çevreye oluşturabilecekleri zararlı etkileri ortadan kaldırmak için dökülme-saçılma durumunda temizliğin yapılması önemlidir.</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 Kimyasalların temizlenmesine etki eden faktörler</a:t>
            </a:r>
            <a:r>
              <a:rPr kumimoji="0" lang="tr-TR" sz="1600" b="0" i="0" u="none" strike="noStrike" kern="1200" cap="none" spc="0" normalizeH="0" baseline="0" noProof="0" smtClean="0">
                <a:ln>
                  <a:noFill/>
                </a:ln>
                <a:solidFill>
                  <a:srgbClr val="3B3B3B"/>
                </a:solidFill>
                <a:effectLst/>
                <a:uLnTx/>
                <a:uFillTx/>
                <a:latin typeface="Calibri"/>
                <a:ea typeface="+mj-ea"/>
                <a:cs typeface="+mj-cs"/>
              </a:rPr>
              <a:t>;</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smtClean="0">
                <a:ln>
                  <a:noFill/>
                </a:ln>
                <a:solidFill>
                  <a:srgbClr val="3B3B3B"/>
                </a:solidFill>
                <a:effectLst/>
                <a:uLnTx/>
                <a:uFillTx/>
                <a:latin typeface="Calibri"/>
                <a:ea typeface="+mj-ea"/>
                <a:cs typeface="+mj-cs"/>
              </a:rPr>
              <a:t>*</a:t>
            </a:r>
            <a:r>
              <a:rPr kumimoji="0" lang="en-US" sz="1600" b="0" i="0" u="none" strike="noStrike" kern="1200" cap="none" spc="0" normalizeH="0" baseline="0" noProof="0" smtClean="0">
                <a:ln>
                  <a:noFill/>
                </a:ln>
                <a:solidFill>
                  <a:srgbClr val="3B3B3B"/>
                </a:solidFill>
                <a:effectLst/>
                <a:uLnTx/>
                <a:uFillTx/>
                <a:latin typeface="Calibri"/>
                <a:ea typeface="+mj-ea"/>
                <a:cs typeface="+mj-cs"/>
              </a:rPr>
              <a:t>Dökülen kimyasalın miktarı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smtClean="0">
                <a:ln>
                  <a:noFill/>
                </a:ln>
                <a:solidFill>
                  <a:srgbClr val="3B3B3B"/>
                </a:solidFill>
                <a:effectLst/>
                <a:uLnTx/>
                <a:uFillTx/>
                <a:latin typeface="Calibri"/>
                <a:ea typeface="+mj-ea"/>
                <a:cs typeface="+mj-cs"/>
              </a:rPr>
              <a:t>Saçılmanın olduğu alanın büyüklüğü</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en-US" sz="1600" b="0" i="0" u="none" strike="noStrike" kern="1200" cap="none" spc="0" normalizeH="0" baseline="0" noProof="0" smtClean="0">
                <a:ln>
                  <a:noFill/>
                </a:ln>
                <a:solidFill>
                  <a:srgbClr val="3B3B3B"/>
                </a:solidFill>
                <a:effectLst/>
                <a:uLnTx/>
                <a:uFillTx/>
                <a:latin typeface="Calibri"/>
                <a:ea typeface="+mj-ea"/>
                <a:cs typeface="+mj-cs"/>
              </a:rPr>
              <a:t> </a:t>
            </a:r>
            <a:r>
              <a:rPr kumimoji="0" lang="tr-TR" sz="1600" b="0" i="0" u="none" strike="noStrike" kern="1200" cap="none" spc="0" normalizeH="0" baseline="0" noProof="0" smtClean="0">
                <a:ln>
                  <a:noFill/>
                </a:ln>
                <a:solidFill>
                  <a:srgbClr val="3B3B3B"/>
                </a:solidFill>
                <a:effectLst/>
                <a:uLnTx/>
                <a:uFillTx/>
                <a:latin typeface="Calibri"/>
                <a:ea typeface="+mj-ea"/>
                <a:cs typeface="+mj-cs"/>
              </a:rPr>
              <a:t>*T</a:t>
            </a:r>
            <a:r>
              <a:rPr kumimoji="0" lang="en-US" sz="1600" b="0" i="0" u="none" strike="noStrike" kern="1200" cap="none" spc="0" normalizeH="0" baseline="0" noProof="0" smtClean="0">
                <a:ln>
                  <a:noFill/>
                </a:ln>
                <a:solidFill>
                  <a:srgbClr val="3B3B3B"/>
                </a:solidFill>
                <a:effectLst/>
                <a:uLnTx/>
                <a:uFillTx/>
                <a:latin typeface="Calibri"/>
                <a:ea typeface="+mj-ea"/>
                <a:cs typeface="+mj-cs"/>
              </a:rPr>
              <a:t>oksisitesi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smtClean="0">
                <a:ln>
                  <a:noFill/>
                </a:ln>
                <a:solidFill>
                  <a:srgbClr val="3B3B3B"/>
                </a:solidFill>
                <a:effectLst/>
                <a:uLnTx/>
                <a:uFillTx/>
                <a:latin typeface="Calibri"/>
                <a:ea typeface="+mj-ea"/>
                <a:cs typeface="+mj-cs"/>
              </a:rPr>
              <a:t>Uçuculuk özelliği </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600" b="0" i="0" u="none" strike="noStrike" kern="1200" cap="none" spc="0" normalizeH="0" baseline="0" noProof="0" smtClean="0">
                <a:ln>
                  <a:noFill/>
                </a:ln>
                <a:solidFill>
                  <a:srgbClr val="3B3B3B"/>
                </a:solidFill>
                <a:effectLst/>
                <a:uLnTx/>
                <a:uFillTx/>
                <a:latin typeface="Calibri"/>
                <a:ea typeface="+mj-ea"/>
                <a:cs typeface="+mj-cs"/>
              </a:rPr>
              <a:t> *</a:t>
            </a:r>
            <a:r>
              <a:rPr kumimoji="0" lang="en-US" sz="1600" b="0" i="0" u="none" strike="noStrike" kern="1200" cap="none" spc="0" normalizeH="0" baseline="0" noProof="0" smtClean="0">
                <a:ln>
                  <a:noFill/>
                </a:ln>
                <a:solidFill>
                  <a:srgbClr val="3B3B3B"/>
                </a:solidFill>
                <a:effectLst/>
                <a:uLnTx/>
                <a:uFillTx/>
                <a:latin typeface="Calibri"/>
                <a:ea typeface="+mj-ea"/>
                <a:cs typeface="+mj-cs"/>
              </a:rPr>
              <a:t>Dökülme-saçılma kitinin varlığı, ortaya çıkacak zararlı etkinin şiddetini etki</a:t>
            </a:r>
            <a:r>
              <a:rPr kumimoji="0" lang="tr-TR" sz="1600" b="0" i="0" u="none" strike="noStrike" kern="1200" cap="none" spc="0" normalizeH="0" baseline="0" noProof="0" smtClean="0">
                <a:ln>
                  <a:noFill/>
                </a:ln>
                <a:solidFill>
                  <a:srgbClr val="3B3B3B"/>
                </a:solidFill>
                <a:effectLst/>
                <a:uLnTx/>
                <a:uFillTx/>
                <a:latin typeface="Calibri"/>
                <a:ea typeface="+mj-ea"/>
                <a:cs typeface="+mj-cs"/>
              </a:rPr>
              <a:t>le</a:t>
            </a:r>
            <a:r>
              <a:rPr kumimoji="0" lang="en-US" sz="1600" b="0" i="0" u="none" strike="noStrike" kern="1200" cap="none" spc="0" normalizeH="0" baseline="0" noProof="0" smtClean="0">
                <a:ln>
                  <a:noFill/>
                </a:ln>
                <a:solidFill>
                  <a:srgbClr val="3B3B3B"/>
                </a:solidFill>
                <a:effectLst/>
                <a:uLnTx/>
                <a:uFillTx/>
                <a:latin typeface="Calibri"/>
                <a:ea typeface="+mj-ea"/>
                <a:cs typeface="+mj-cs"/>
              </a:rPr>
              <a:t>yecektir.</a:t>
            </a:r>
            <a:r>
              <a:rPr kumimoji="0" lang="tr-TR" sz="1600" b="0" i="0" u="none" strike="noStrike" kern="1200" cap="none" spc="0" normalizeH="0" baseline="0" noProof="0" smtClean="0">
                <a:ln>
                  <a:noFill/>
                </a:ln>
                <a:solidFill>
                  <a:srgbClr val="3B3B3B"/>
                </a:solidFill>
                <a:effectLst/>
                <a:uLnTx/>
                <a:uFillTx/>
                <a:latin typeface="Calibri"/>
                <a:ea typeface="+mj-ea"/>
                <a:cs typeface="+mj-cs"/>
              </a:rPr>
              <a:t/>
            </a:r>
            <a:br>
              <a:rPr kumimoji="0" lang="tr-TR" sz="16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 K</a:t>
            </a:r>
            <a:r>
              <a:rPr kumimoji="0" lang="en-US" sz="1600" b="1" i="0" u="none" strike="noStrike" kern="1200" cap="none" spc="0" normalizeH="0" baseline="0" noProof="0" smtClean="0">
                <a:ln>
                  <a:noFill/>
                </a:ln>
                <a:solidFill>
                  <a:srgbClr val="3B3B3B"/>
                </a:solidFill>
                <a:effectLst/>
                <a:uLnTx/>
                <a:uFillTx/>
                <a:latin typeface="Calibri"/>
                <a:ea typeface="+mj-ea"/>
                <a:cs typeface="+mj-cs"/>
              </a:rPr>
              <a:t>imyasal dökülme-saçılma kit</a:t>
            </a:r>
            <a:r>
              <a:rPr kumimoji="0" lang="tr-TR" sz="1600" b="1" i="0" u="none" strike="noStrike" kern="1200" cap="none" spc="0" normalizeH="0" baseline="0" noProof="0" smtClean="0">
                <a:ln>
                  <a:noFill/>
                </a:ln>
                <a:solidFill>
                  <a:srgbClr val="3B3B3B"/>
                </a:solidFill>
                <a:effectLst/>
                <a:uLnTx/>
                <a:uFillTx/>
                <a:latin typeface="Calibri"/>
                <a:ea typeface="+mj-ea"/>
                <a:cs typeface="+mj-cs"/>
              </a:rPr>
              <a:t>i</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Kimyasal dökülme-saçılma kiti içeriği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639169399"/>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421260"/>
            <a:ext cx="7991475"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3" y="3516760"/>
            <a:ext cx="7991475"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6280652"/>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796" y="620688"/>
            <a:ext cx="8639175"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795" y="2478063"/>
            <a:ext cx="8639175" cy="195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795" y="4428701"/>
            <a:ext cx="8639175"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0160793"/>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251520" y="836712"/>
            <a:ext cx="8305800" cy="565387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tr-TR" sz="1400" b="0" i="0" u="none" strike="noStrike" kern="1200" cap="none" spc="0" normalizeH="0" baseline="0" noProof="0" smtClean="0">
                <a:ln>
                  <a:noFill/>
                </a:ln>
                <a:solidFill>
                  <a:srgbClr val="3B3B3B"/>
                </a:solidFill>
                <a:effectLst/>
                <a:uLnTx/>
                <a:uFillTx/>
                <a:latin typeface="Calibri"/>
                <a:ea typeface="+mj-ea"/>
                <a:cs typeface="+mj-cs"/>
              </a:rPr>
              <a:t>*</a:t>
            </a:r>
            <a:r>
              <a:rPr kumimoji="0" lang="en-US" sz="1400" b="1" i="1" u="none" strike="noStrike" kern="1200" cap="none" spc="0" normalizeH="0" baseline="0" noProof="0" smtClean="0">
                <a:ln>
                  <a:noFill/>
                </a:ln>
                <a:solidFill>
                  <a:srgbClr val="3B3B3B"/>
                </a:solidFill>
                <a:effectLst/>
                <a:uLnTx/>
                <a:uFillTx/>
                <a:latin typeface="Calibri"/>
                <a:ea typeface="+mj-ea"/>
                <a:cs typeface="+mj-cs"/>
              </a:rPr>
              <a:t>Kişisel koruyucu donanım</a:t>
            </a:r>
            <a:r>
              <a:rPr kumimoji="0" lang="en-US" sz="1400" b="0" i="0" u="none" strike="noStrike" kern="1200" cap="none" spc="0" normalizeH="0" baseline="0" noProof="0" smtClean="0">
                <a:ln>
                  <a:noFill/>
                </a:ln>
                <a:solidFill>
                  <a:srgbClr val="3B3B3B"/>
                </a:solidFill>
                <a:effectLst/>
                <a:uLnTx/>
                <a:uFillTx/>
                <a:latin typeface="Calibri"/>
                <a:ea typeface="+mj-ea"/>
                <a:cs typeface="+mj-cs"/>
              </a:rPr>
              <a:t>: Müdahale sırasında kimyasallara dayanıklı eldiven, gözlük, maske ve önlük kullanılmalıdır.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1" i="1" u="none" strike="noStrike" kern="1200" cap="none" spc="0" normalizeH="0" baseline="0" noProof="0" smtClean="0">
                <a:ln>
                  <a:noFill/>
                </a:ln>
                <a:solidFill>
                  <a:srgbClr val="3B3B3B"/>
                </a:solidFill>
                <a:effectLst/>
                <a:uLnTx/>
                <a:uFillTx/>
                <a:latin typeface="Calibri"/>
                <a:ea typeface="+mj-ea"/>
                <a:cs typeface="+mj-cs"/>
              </a:rPr>
              <a:t>Sınırlayıcı: </a:t>
            </a:r>
            <a:r>
              <a:rPr kumimoji="0" lang="en-US" sz="1400" b="0" i="0" u="none" strike="noStrike" kern="1200" cap="none" spc="0" normalizeH="0" baseline="0" noProof="0" smtClean="0">
                <a:ln>
                  <a:noFill/>
                </a:ln>
                <a:solidFill>
                  <a:srgbClr val="3B3B3B"/>
                </a:solidFill>
                <a:effectLst/>
                <a:uLnTx/>
                <a:uFillTx/>
                <a:latin typeface="Calibri"/>
                <a:ea typeface="+mj-ea"/>
                <a:cs typeface="+mj-cs"/>
              </a:rPr>
              <a:t>Ticari olarak alınabileceği gibi, 1-2 metre uzunluğunda ve 10-15 cm çapında pamuklu bir kumaştan sosis biçiminde dikilen bir torbanın içi talaşla doldurularak da yapılabilir. Dökülen-saçılan sıvının daha geniş alana yayılmasını önlemek amacıyla sıvının etrafını çevirip sınırlandırılması amacıyla kullanılır. Ayrıca farklı boyutlarda tabaka halinde sıvıyı emici nitelikte bezler de bulundurulabilir. Bunlar dökülmenin miktarca daha az olduğu durumlarda doğrudan sıvıyı emerek temizlenmesine yardımcı olurlar.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1" i="1" u="none" strike="noStrike" kern="1200" cap="none" spc="0" normalizeH="0" baseline="0" noProof="0" smtClean="0">
                <a:ln>
                  <a:noFill/>
                </a:ln>
                <a:solidFill>
                  <a:srgbClr val="3B3B3B"/>
                </a:solidFill>
                <a:effectLst/>
                <a:uLnTx/>
                <a:uFillTx/>
                <a:latin typeface="Calibri"/>
                <a:ea typeface="+mj-ea"/>
                <a:cs typeface="+mj-cs"/>
              </a:rPr>
              <a:t>Emici-absorban-malzeme</a:t>
            </a:r>
            <a:r>
              <a:rPr kumimoji="0" lang="en-US" sz="1400" b="0" i="0" u="none" strike="noStrike" kern="1200" cap="none" spc="0" normalizeH="0" baseline="0" noProof="0" smtClean="0">
                <a:ln>
                  <a:noFill/>
                </a:ln>
                <a:solidFill>
                  <a:srgbClr val="3B3B3B"/>
                </a:solidFill>
                <a:effectLst/>
                <a:uLnTx/>
                <a:uFillTx/>
                <a:latin typeface="Calibri"/>
                <a:ea typeface="+mj-ea"/>
                <a:cs typeface="+mj-cs"/>
              </a:rPr>
              <a:t>: Dökülen sıvının emdirilerek ortamdan uzaklaştırılması amacıyla kullanılır. Kağıt havlu az miktarlardaki dökülmelerde kullanılabilirse de, inert bir materyal olmadığından, yoğun dökülmelerde kedi kumu, talaş veya kum kullanılması tercih edilmelidir.</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1" u="none" strike="noStrike" kern="1200" cap="none" spc="0" normalizeH="0" baseline="0" noProof="0" smtClean="0">
                <a:ln>
                  <a:noFill/>
                </a:ln>
                <a:solidFill>
                  <a:srgbClr val="3B3B3B"/>
                </a:solidFill>
                <a:effectLst/>
                <a:uLnTx/>
                <a:uFillTx/>
                <a:latin typeface="Calibri"/>
                <a:ea typeface="+mj-ea"/>
                <a:cs typeface="+mj-cs"/>
              </a:rPr>
              <a:t> </a:t>
            </a:r>
            <a:r>
              <a:rPr kumimoji="0" lang="tr-TR" sz="1400" b="1" i="1" u="none" strike="noStrike" kern="1200" cap="none" spc="0" normalizeH="0" baseline="0" noProof="0" smtClean="0">
                <a:ln>
                  <a:noFill/>
                </a:ln>
                <a:solidFill>
                  <a:srgbClr val="3B3B3B"/>
                </a:solidFill>
                <a:effectLst/>
                <a:uLnTx/>
                <a:uFillTx/>
                <a:latin typeface="Calibri"/>
                <a:ea typeface="+mj-ea"/>
                <a:cs typeface="+mj-cs"/>
              </a:rPr>
              <a:t>*</a:t>
            </a:r>
            <a:r>
              <a:rPr kumimoji="0" lang="en-US" sz="1400" b="1" i="1" u="none" strike="noStrike" kern="1200" cap="none" spc="0" normalizeH="0" baseline="0" noProof="0" smtClean="0">
                <a:ln>
                  <a:noFill/>
                </a:ln>
                <a:solidFill>
                  <a:srgbClr val="3B3B3B"/>
                </a:solidFill>
                <a:effectLst/>
                <a:uLnTx/>
                <a:uFillTx/>
                <a:latin typeface="Calibri"/>
                <a:ea typeface="+mj-ea"/>
                <a:cs typeface="+mj-cs"/>
              </a:rPr>
              <a:t>Nötralizan: </a:t>
            </a:r>
            <a:r>
              <a:rPr kumimoji="0" lang="en-US" sz="1400" b="0" i="0" u="sng" strike="noStrike" kern="1200" cap="none" spc="0" normalizeH="0" baseline="0" noProof="0" smtClean="0">
                <a:ln>
                  <a:noFill/>
                </a:ln>
                <a:solidFill>
                  <a:srgbClr val="3B3B3B"/>
                </a:solidFill>
                <a:effectLst/>
                <a:uLnTx/>
                <a:uFillTx/>
                <a:latin typeface="Calibri"/>
                <a:ea typeface="+mj-ea"/>
                <a:cs typeface="+mj-cs"/>
              </a:rPr>
              <a:t>Asitlerin nötralizasyonu </a:t>
            </a:r>
            <a:r>
              <a:rPr kumimoji="0" lang="en-US" sz="1400" b="0" i="0" u="none" strike="noStrike" kern="1200" cap="none" spc="0" normalizeH="0" baseline="0" noProof="0" smtClean="0">
                <a:ln>
                  <a:noFill/>
                </a:ln>
                <a:solidFill>
                  <a:srgbClr val="3B3B3B"/>
                </a:solidFill>
                <a:effectLst/>
                <a:uLnTx/>
                <a:uFillTx/>
                <a:latin typeface="Calibri"/>
                <a:ea typeface="+mj-ea"/>
                <a:cs typeface="+mj-cs"/>
              </a:rPr>
              <a:t>için </a:t>
            </a:r>
            <a:r>
              <a:rPr kumimoji="0" lang="en-US" sz="1400" b="1" i="0" u="none" strike="noStrike" kern="1200" cap="none" spc="0" normalizeH="0" baseline="0" noProof="0" smtClean="0">
                <a:ln>
                  <a:noFill/>
                </a:ln>
                <a:solidFill>
                  <a:srgbClr val="3B3B3B"/>
                </a:solidFill>
                <a:effectLst/>
                <a:uLnTx/>
                <a:uFillTx/>
                <a:latin typeface="Calibri"/>
                <a:ea typeface="+mj-ea"/>
                <a:cs typeface="+mj-cs"/>
              </a:rPr>
              <a:t>sodyum veya kalsiyum karbonat veya sodyum bikarbonat</a:t>
            </a:r>
            <a:r>
              <a:rPr kumimoji="0" lang="en-US"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0" i="0" u="sng" strike="noStrike" kern="1200" cap="none" spc="0" normalizeH="0" baseline="0" noProof="0" smtClean="0">
                <a:ln>
                  <a:noFill/>
                </a:ln>
                <a:solidFill>
                  <a:srgbClr val="3B3B3B"/>
                </a:solidFill>
                <a:effectLst/>
                <a:uLnTx/>
                <a:uFillTx/>
                <a:latin typeface="Calibri"/>
                <a:ea typeface="+mj-ea"/>
                <a:cs typeface="+mj-cs"/>
              </a:rPr>
              <a:t>alkalilerin nötralizasyonu için </a:t>
            </a:r>
            <a:r>
              <a:rPr kumimoji="0" lang="en-US" sz="1400" b="1" i="0" u="none" strike="noStrike" kern="1200" cap="none" spc="0" normalizeH="0" baseline="0" noProof="0" smtClean="0">
                <a:ln>
                  <a:noFill/>
                </a:ln>
                <a:solidFill>
                  <a:srgbClr val="3B3B3B"/>
                </a:solidFill>
                <a:effectLst/>
                <a:uLnTx/>
                <a:uFillTx/>
                <a:latin typeface="Calibri"/>
                <a:ea typeface="+mj-ea"/>
                <a:cs typeface="+mj-cs"/>
              </a:rPr>
              <a:t>sodyum bisülfat, borik asit, oksalik asit veya sitrik asit </a:t>
            </a:r>
            <a:r>
              <a:rPr kumimoji="0" lang="en-US" sz="1400" b="0" i="0" u="none" strike="noStrike" kern="1200" cap="none" spc="0" normalizeH="0" baseline="0" noProof="0" smtClean="0">
                <a:ln>
                  <a:noFill/>
                </a:ln>
                <a:solidFill>
                  <a:srgbClr val="3B3B3B"/>
                </a:solidFill>
                <a:effectLst/>
                <a:uLnTx/>
                <a:uFillTx/>
                <a:latin typeface="Calibri"/>
                <a:ea typeface="+mj-ea"/>
                <a:cs typeface="+mj-cs"/>
              </a:rPr>
              <a:t>kullanılabilir.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t>
            </a:r>
            <a:r>
              <a:rPr kumimoji="0" lang="en-US" sz="1400" b="1" i="1" u="none" strike="noStrike" kern="1200" cap="none" spc="0" normalizeH="0" baseline="0" noProof="0" smtClean="0">
                <a:ln>
                  <a:noFill/>
                </a:ln>
                <a:solidFill>
                  <a:srgbClr val="3B3B3B"/>
                </a:solidFill>
                <a:effectLst/>
                <a:uLnTx/>
                <a:uFillTx/>
                <a:latin typeface="Calibri"/>
                <a:ea typeface="+mj-ea"/>
                <a:cs typeface="+mj-cs"/>
              </a:rPr>
              <a:t>Temizleme ve atık ekipmanı: </a:t>
            </a:r>
            <a:r>
              <a:rPr kumimoji="0" lang="en-US" sz="1400" b="0" i="0" u="none" strike="noStrike" kern="1200" cap="none" spc="0" normalizeH="0" baseline="0" noProof="0" smtClean="0">
                <a:ln>
                  <a:noFill/>
                </a:ln>
                <a:solidFill>
                  <a:srgbClr val="3B3B3B"/>
                </a:solidFill>
                <a:effectLst/>
                <a:uLnTx/>
                <a:uFillTx/>
                <a:latin typeface="Calibri"/>
                <a:ea typeface="+mj-ea"/>
                <a:cs typeface="+mj-cs"/>
              </a:rPr>
              <a:t>Toz nitelikteki kimyasalların toplanmasında, emici malzeme ile emdirilerek toplanmış maddenin atılmasında, kırık cam parçacıklarının toplanması amacıyla faraş, fırça ve penset kullanılır. Atıklar atık torbası veya kovaya atılmalıdır. </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1" i="0" u="none" strike="noStrike" kern="1200" cap="none" spc="0" normalizeH="0" baseline="0" noProof="0" smtClean="0">
                <a:ln>
                  <a:noFill/>
                </a:ln>
                <a:solidFill>
                  <a:srgbClr val="3B3B3B"/>
                </a:solidFill>
                <a:effectLst/>
                <a:uLnTx/>
                <a:uFillTx/>
                <a:latin typeface="Calibri"/>
                <a:ea typeface="+mj-ea"/>
                <a:cs typeface="+mj-cs"/>
              </a:rPr>
              <a:t/>
            </a:r>
            <a:br>
              <a:rPr kumimoji="0" lang="tr-TR" sz="1400" b="1"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Kimyasal dökülme-saçılma kiti ile müdahale</a:t>
            </a:r>
            <a:r>
              <a:rPr kumimoji="0" lang="tr-TR" sz="1400" b="1" i="0" u="none" strike="noStrike" kern="1200" cap="none" spc="0" normalizeH="0" baseline="0" noProof="0" smtClean="0">
                <a:ln>
                  <a:noFill/>
                </a:ln>
                <a:solidFill>
                  <a:srgbClr val="3B3B3B"/>
                </a:solidFill>
                <a:effectLst/>
                <a:uLnTx/>
                <a:uFillTx/>
                <a:latin typeface="Calibri"/>
                <a:ea typeface="+mj-ea"/>
                <a:cs typeface="+mj-cs"/>
              </a:rPr>
              <a:t>de </a:t>
            </a:r>
            <a:r>
              <a:rPr kumimoji="0" lang="tr-TR" sz="1400" b="0" i="0" u="none" strike="noStrike" kern="1200" cap="none" spc="0" normalizeH="0" baseline="0" noProof="0" smtClean="0">
                <a:ln>
                  <a:noFill/>
                </a:ln>
                <a:solidFill>
                  <a:srgbClr val="3B3B3B"/>
                </a:solidFill>
                <a:effectLst/>
                <a:uLnTx/>
                <a:uFillTx/>
                <a:latin typeface="Calibri"/>
                <a:ea typeface="+mj-ea"/>
                <a:cs typeface="+mj-cs"/>
              </a:rPr>
              <a:t>ö</a:t>
            </a:r>
            <a:r>
              <a:rPr kumimoji="0" lang="en-US" sz="1400" b="0" i="0" u="none" strike="noStrike" kern="1200" cap="none" spc="0" normalizeH="0" baseline="0" noProof="0" smtClean="0">
                <a:ln>
                  <a:noFill/>
                </a:ln>
                <a:solidFill>
                  <a:srgbClr val="3B3B3B"/>
                </a:solidFill>
                <a:effectLst/>
                <a:uLnTx/>
                <a:uFillTx/>
                <a:latin typeface="Calibri"/>
                <a:ea typeface="+mj-ea"/>
                <a:cs typeface="+mj-cs"/>
              </a:rPr>
              <a:t>ncelikle, KKD giyilmelidir. Ardından, dökülmenin dış sınırının çevresi sınırlayıcı ile çevrilerek, sıvının daha fazla yayılmasına engel olunur. Dökülen sıvının asit veya alkali olmasına göre uygun nötralizan madde ile sıvının üzeri kaplanır. Ardından emici maddeler (kedi kumu, vb.) kullanılarak nötralize edilmiş sıvı emdirilir ve faraş-süpürge kullanılarak temizlenir.</a:t>
            </a:r>
            <a:endParaRPr kumimoji="0" lang="en-US"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147922262"/>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285720" y="285728"/>
            <a:ext cx="8305800" cy="6858000"/>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smtClean="0">
                <a:ln>
                  <a:noFill/>
                </a:ln>
                <a:solidFill>
                  <a:srgbClr val="3B3B3B"/>
                </a:solidFill>
                <a:effectLst/>
                <a:uLnTx/>
                <a:uFillTx/>
                <a:latin typeface="Calibri"/>
                <a:ea typeface="+mj-ea"/>
                <a:cs typeface="+mj-cs"/>
              </a:rPr>
              <a:t>Kimyasal tehlikelere karşı korunma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Laboratuvardaki tüm tehlikeler gibi kimyasal tehlikeler için de 4 aşamalı bir kontrol söz konusudur. İlk aşama tehlikenin yok edilmesi, olası değilse daha az tehlikelisi ile değiştirilmesidir. Tehlikeli bir kimyasal madde, eğer kullanılması zorunlu değil ise kullanılmamalı ya da daha az tehlikeli bir alternatifi ile değiştirilmelidir. Ne yazık ki, bu her zaman olası değildir ve tehlikeli kimyasalların kullanılması gerekebilir. Bu durumda, mühendislik önlemleri, yönetsel önlemler ve kişisel korunma önlemleri devreye girer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Mühendislik önlemleri tehlikeyi kaynağında sınırlamak amacıyla kullanılan donanımları ve havalandırma sistemlerini kapsar. Bunların başında çeker ocaklar gelir. Çeker ocaklar çalışanların kimyasallara solunum ve kısmen de deri/mukoza yoluyla maruz kalmasını engeller. Laboratuvar havalandırma sistemleri, yanıcı kimyasallar için saklama dolapları da mühendislik önlemlerine verilebilecek diğer örneklerdir. Yönetsel önlemler, güvenli çalışma uygulamalarını, eğitimleri, çalışan sağlığına yönelik izlemleri, alınan önlemlerin etkinliğinin denetimi gibi etkinlikleri kapsar. Kişisel korunma önlemleri arasında tehlikelerle teması engellemeye/azaltmaya yönelik kişisel koruyucu donanımın kullanılması ve özenli, kurallara uygun çalışılması gelir. Kişisel koruyucu donanımların etkinliği kişilerin doğru donanımı, gerektiğinde ve doğru biçimde kullanımına bağlıdır.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400" b="1" i="0" u="none" strike="noStrike" kern="1200" cap="none" spc="0" normalizeH="0" baseline="0" noProof="0" smtClean="0">
                <a:ln>
                  <a:noFill/>
                </a:ln>
                <a:solidFill>
                  <a:srgbClr val="3B3B3B"/>
                </a:solidFill>
                <a:effectLst/>
                <a:uLnTx/>
                <a:uFillTx/>
                <a:latin typeface="Calibri"/>
                <a:ea typeface="+mj-ea"/>
                <a:cs typeface="+mj-cs"/>
              </a:rPr>
              <a:t> Mühendislik Önlemleri</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300" b="1" i="1" u="none" strike="noStrike" kern="1200" cap="none" spc="0" normalizeH="0" baseline="0" noProof="0" smtClean="0">
                <a:ln>
                  <a:noFill/>
                </a:ln>
                <a:solidFill>
                  <a:srgbClr val="3B3B3B"/>
                </a:solidFill>
                <a:effectLst/>
                <a:uLnTx/>
                <a:uFillTx/>
                <a:latin typeface="Calibri"/>
                <a:ea typeface="+mj-ea"/>
                <a:cs typeface="+mj-cs"/>
              </a:rPr>
              <a:t> 1. Genel laboratuvar havalandırması </a:t>
            </a:r>
            <a:r>
              <a:rPr kumimoji="0" lang="tr-TR" sz="1300" b="1" i="0" u="none" strike="noStrike" kern="1200" cap="none" spc="0" normalizeH="0" baseline="0" noProof="0" smtClean="0">
                <a:ln>
                  <a:noFill/>
                </a:ln>
                <a:solidFill>
                  <a:srgbClr val="3B3B3B"/>
                </a:solidFill>
                <a:effectLst/>
                <a:uLnTx/>
                <a:uFillTx/>
                <a:latin typeface="Calibri"/>
                <a:ea typeface="+mj-ea"/>
                <a:cs typeface="+mj-cs"/>
              </a:rPr>
              <a:t/>
            </a:r>
            <a:br>
              <a:rPr kumimoji="0" lang="tr-TR" sz="1300" b="1"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Tehlikeli kimyasalların yoğun olarak kullanıldığı </a:t>
            </a:r>
            <a:r>
              <a:rPr kumimoji="0" lang="en-US" sz="1200" b="0" i="0" u="sng" strike="noStrike" kern="1200" cap="none" spc="0" normalizeH="0" baseline="0" noProof="0" smtClean="0">
                <a:ln>
                  <a:noFill/>
                </a:ln>
                <a:solidFill>
                  <a:srgbClr val="3B3B3B"/>
                </a:solidFill>
                <a:effectLst/>
                <a:uLnTx/>
                <a:uFillTx/>
                <a:latin typeface="Calibri"/>
                <a:ea typeface="+mj-ea"/>
                <a:cs typeface="+mj-cs"/>
              </a:rPr>
              <a:t>laboratuvarlarda havanın %100’ünün dış ortama verilmesi </a:t>
            </a:r>
            <a:r>
              <a:rPr kumimoji="0" lang="en-US" sz="1200" b="0" i="0" u="none" strike="noStrike" kern="1200" cap="none" spc="0" normalizeH="0" baseline="0" noProof="0" smtClean="0">
                <a:ln>
                  <a:noFill/>
                </a:ln>
                <a:solidFill>
                  <a:srgbClr val="3B3B3B"/>
                </a:solidFill>
                <a:effectLst/>
                <a:uLnTx/>
                <a:uFillTx/>
                <a:latin typeface="Calibri"/>
                <a:ea typeface="+mj-ea"/>
                <a:cs typeface="+mj-cs"/>
              </a:rPr>
              <a:t>gerekir. Laboratuvarda aynı havanın sirküle olmaması gerekir. Tehlikeli kimyasal buharlarının yayılmasını önlemek için laboratuvarların diğer alanlara göre </a:t>
            </a:r>
            <a:r>
              <a:rPr kumimoji="0" lang="en-US" sz="1200" b="0" i="0" u="sng" strike="noStrike" kern="1200" cap="none" spc="0" normalizeH="0" baseline="0" noProof="0" smtClean="0">
                <a:ln>
                  <a:noFill/>
                </a:ln>
                <a:solidFill>
                  <a:srgbClr val="3B3B3B"/>
                </a:solidFill>
                <a:effectLst/>
                <a:uLnTx/>
                <a:uFillTx/>
                <a:latin typeface="Calibri"/>
                <a:ea typeface="+mj-ea"/>
                <a:cs typeface="+mj-cs"/>
              </a:rPr>
              <a:t>negatif basınçlı olması </a:t>
            </a:r>
            <a:r>
              <a:rPr kumimoji="0" lang="en-US" sz="1200" b="0" i="0" u="none" strike="noStrike" kern="1200" cap="none" spc="0" normalizeH="0" baseline="0" noProof="0" smtClean="0">
                <a:ln>
                  <a:noFill/>
                </a:ln>
                <a:solidFill>
                  <a:srgbClr val="3B3B3B"/>
                </a:solidFill>
                <a:effectLst/>
                <a:uLnTx/>
                <a:uFillTx/>
                <a:latin typeface="Calibri"/>
                <a:ea typeface="+mj-ea"/>
                <a:cs typeface="+mj-cs"/>
              </a:rPr>
              <a:t>önerilmektedir. Kimyasalların yoğun kullanılmadığı laboratuvarlarda, tehlikeli kimyasalların çeker ocak içinde çalışılması durumunda, ortamın iyi havalandırılması yeterli olabilir.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300" b="1" i="1" u="none" strike="noStrike" kern="1200" cap="none" spc="0" normalizeH="0" baseline="0" noProof="0" smtClean="0">
                <a:ln>
                  <a:noFill/>
                </a:ln>
                <a:solidFill>
                  <a:srgbClr val="3B3B3B"/>
                </a:solidFill>
                <a:effectLst/>
                <a:uLnTx/>
                <a:uFillTx/>
                <a:latin typeface="Calibri"/>
                <a:ea typeface="+mj-ea"/>
                <a:cs typeface="+mj-cs"/>
              </a:rPr>
              <a:t>2. Çeker ocak </a:t>
            </a:r>
            <a:r>
              <a:rPr kumimoji="0" lang="tr-TR" sz="1300" b="1" i="1" u="none" strike="noStrike" kern="1200" cap="none" spc="0" normalizeH="0" baseline="0" noProof="0" smtClean="0">
                <a:ln>
                  <a:noFill/>
                </a:ln>
                <a:solidFill>
                  <a:srgbClr val="3B3B3B"/>
                </a:solidFill>
                <a:effectLst/>
                <a:uLnTx/>
                <a:uFillTx/>
                <a:latin typeface="Calibri"/>
                <a:ea typeface="+mj-ea"/>
                <a:cs typeface="+mj-cs"/>
              </a:rPr>
              <a:t/>
            </a:r>
            <a:br>
              <a:rPr kumimoji="0" lang="tr-TR" sz="1300" b="1" i="1"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Gazlara, kimyasalların buharlarına ve parçacıklara karşı çalışanları koruyan bir mühendislik önlemidir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Tehlikeli kimyasallarla çalışırken çeker ocak kullanılması her zaman tavsiye edilir. Cihaz en az 0.5 m/s hava akım (emme) hızına sahip olmalıdır. Çeker ocak aşağıdaki durumlarda kullanılmalıdır: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Uçucu veya toz formdaki tehlikeli kimyasallarla çalışırken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Kimyasalların buhar riskine karşı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Kokulu kimyasallarla çalışırken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668901315"/>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6" name="Title 1"/>
          <p:cNvSpPr txBox="1">
            <a:spLocks/>
          </p:cNvSpPr>
          <p:nvPr/>
        </p:nvSpPr>
        <p:spPr>
          <a:xfrm>
            <a:off x="683568" y="685584"/>
            <a:ext cx="8305800" cy="6153912"/>
          </a:xfrm>
          <a:prstGeom prst="rect">
            <a:avLst/>
          </a:prstGeom>
        </p:spPr>
        <p:txBody>
          <a:bodyPr vert="horz" lIns="0" tIns="45720" rIns="0" bIns="0" anchor="b">
            <a:normAutofit fontScale="900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100" b="1" i="0" u="none" strike="noStrike" kern="1200" cap="none" spc="0" normalizeH="0" baseline="0" noProof="0" smtClean="0">
                <a:ln>
                  <a:noFill/>
                </a:ln>
                <a:solidFill>
                  <a:srgbClr val="3B3B3B"/>
                </a:solidFill>
                <a:effectLst/>
                <a:uLnTx/>
                <a:uFillTx/>
                <a:latin typeface="Calibri"/>
                <a:ea typeface="+mj-ea"/>
                <a:cs typeface="+mj-cs"/>
              </a:rPr>
              <a:t>G</a:t>
            </a:r>
            <a:r>
              <a:rPr kumimoji="0" lang="en-US" sz="1100" b="1" i="0" u="none" strike="noStrike" kern="1200" cap="none" spc="0" normalizeH="0" baseline="0" noProof="0" smtClean="0">
                <a:ln>
                  <a:noFill/>
                </a:ln>
                <a:solidFill>
                  <a:srgbClr val="3B3B3B"/>
                </a:solidFill>
                <a:effectLst/>
                <a:uLnTx/>
                <a:uFillTx/>
                <a:latin typeface="Calibri"/>
                <a:ea typeface="+mj-ea"/>
                <a:cs typeface="+mj-cs"/>
              </a:rPr>
              <a:t>ÜVENLİ ÇEKER OCAK KULLANIM</a:t>
            </a: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400" b="0" i="0" u="none" strike="noStrike" kern="1200" cap="none" spc="0" normalizeH="0" baseline="0" noProof="0" smtClean="0">
                <a:ln>
                  <a:noFill/>
                </a:ln>
                <a:solidFill>
                  <a:srgbClr val="3B3B3B"/>
                </a:solidFill>
                <a:effectLst/>
                <a:uLnTx/>
                <a:uFillTx/>
                <a:latin typeface="Calibri"/>
                <a:ea typeface="+mj-ea"/>
                <a:cs typeface="+mj-cs"/>
              </a:rPr>
              <a:t/>
            </a:r>
            <a:br>
              <a:rPr kumimoji="0" lang="tr-TR" sz="14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1--</a:t>
            </a:r>
            <a:r>
              <a:rPr kumimoji="0" lang="en-US" sz="1100" b="0" i="0" u="none" strike="noStrike" kern="1200" cap="none" spc="0" normalizeH="0" baseline="0" noProof="0" smtClean="0">
                <a:ln>
                  <a:noFill/>
                </a:ln>
                <a:solidFill>
                  <a:srgbClr val="3B3B3B"/>
                </a:solidFill>
                <a:effectLst/>
                <a:uLnTx/>
                <a:uFillTx/>
                <a:latin typeface="Calibri"/>
                <a:ea typeface="+mj-ea"/>
                <a:cs typeface="+mj-cs"/>
              </a:rPr>
              <a:t> Çalışırken her zaman uygun göz koruyucu ve laboratuvar önlüğü giyilmelidir.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2- Kullanılan cihazın son bir yıl içerisinde bakımının yapılmış olması ve sertifikalandırılmış olması gerekir.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3- Her kullanımdan önce hava akımı kontrol edilmelidir.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4-Çeker ocak kullanılmadan önce havalandırma sistemi çalıştırılmalıdır.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5-Tehlikeli materyallerle çalışırken çeker ocak egzoz fanı sürekli çalışır konumda olmalıdır.</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 6-Türbülansı en aza indirmek için kabinin en az 15 cm içinde çalışılmalıdır.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7-Hava akımı engellenmemelidir.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8-Açılır kanat cihaz üzerinde belirlenen yükseklikten fazla kaldırılmamalıdır. Bu cihazın etkinliğini azaltır. Cihaz kullanılmadığı zaman laboratuvardaki hava akımını düzenlemek için tavsiye edilen pozisyonda bırakılmalıdır.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9</a:t>
            </a:r>
            <a:r>
              <a:rPr kumimoji="0" lang="en-US" sz="1100" b="0" i="0" u="none" strike="noStrike" kern="1200" cap="none" spc="0" normalizeH="0" baseline="0" noProof="0" smtClean="0">
                <a:ln>
                  <a:noFill/>
                </a:ln>
                <a:solidFill>
                  <a:srgbClr val="3B3B3B"/>
                </a:solidFill>
                <a:effectLst/>
                <a:uLnTx/>
                <a:uFillTx/>
                <a:latin typeface="Calibri"/>
                <a:ea typeface="+mj-ea"/>
                <a:cs typeface="+mj-cs"/>
              </a:rPr>
              <a:t>- Açılır kanat çalışanın yüz hizasından aşağıda olmalıdır.</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10</a:t>
            </a:r>
            <a:r>
              <a:rPr kumimoji="0" lang="en-US" sz="1100" b="0" i="0" u="none" strike="noStrike" kern="1200" cap="none" spc="0" normalizeH="0" baseline="0" noProof="0" smtClean="0">
                <a:ln>
                  <a:noFill/>
                </a:ln>
                <a:solidFill>
                  <a:srgbClr val="3B3B3B"/>
                </a:solidFill>
                <a:effectLst/>
                <a:uLnTx/>
                <a:uFillTx/>
                <a:latin typeface="Calibri"/>
                <a:ea typeface="+mj-ea"/>
                <a:cs typeface="+mj-cs"/>
              </a:rPr>
              <a:t>-Cihazın arka bölümünde yer alan havalandırma oluğu engellenmemelidir. Çalışırken malzemeler arka bölümde bir raf üzerinde yer almalıdır.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1</a:t>
            </a:r>
            <a:r>
              <a:rPr kumimoji="0" lang="tr-TR" sz="1100" b="0" i="0" u="none" strike="noStrike" kern="1200" cap="none" spc="0" normalizeH="0" baseline="0" noProof="0" smtClean="0">
                <a:ln>
                  <a:noFill/>
                </a:ln>
                <a:solidFill>
                  <a:srgbClr val="3B3B3B"/>
                </a:solidFill>
                <a:effectLst/>
                <a:uLnTx/>
                <a:uFillTx/>
                <a:latin typeface="Calibri"/>
                <a:ea typeface="+mj-ea"/>
                <a:cs typeface="+mj-cs"/>
              </a:rPr>
              <a:t>1</a:t>
            </a:r>
            <a:r>
              <a:rPr kumimoji="0" lang="en-US" sz="1100" b="0" i="0" u="none" strike="noStrike" kern="1200" cap="none" spc="0" normalizeH="0" baseline="0" noProof="0" smtClean="0">
                <a:ln>
                  <a:noFill/>
                </a:ln>
                <a:solidFill>
                  <a:srgbClr val="3B3B3B"/>
                </a:solidFill>
                <a:effectLst/>
                <a:uLnTx/>
                <a:uFillTx/>
                <a:latin typeface="Calibri"/>
                <a:ea typeface="+mj-ea"/>
                <a:cs typeface="+mj-cs"/>
              </a:rPr>
              <a:t>-Çeker ocak depolama alanı olarak kullanılmamalıdır. Sadece çalışma için uygun miktarda kimyasal bulundurulmalıdır.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1</a:t>
            </a:r>
            <a:r>
              <a:rPr kumimoji="0" lang="tr-TR" sz="1100" b="0" i="0" u="none" strike="noStrike" kern="1200" cap="none" spc="0" normalizeH="0" baseline="0" noProof="0" smtClean="0">
                <a:ln>
                  <a:noFill/>
                </a:ln>
                <a:solidFill>
                  <a:srgbClr val="3B3B3B"/>
                </a:solidFill>
                <a:effectLst/>
                <a:uLnTx/>
                <a:uFillTx/>
                <a:latin typeface="Calibri"/>
                <a:ea typeface="+mj-ea"/>
                <a:cs typeface="+mj-cs"/>
              </a:rPr>
              <a:t>2</a:t>
            </a:r>
            <a:r>
              <a:rPr kumimoji="0" lang="en-US" sz="1100" b="0" i="0" u="none" strike="noStrike" kern="1200" cap="none" spc="0" normalizeH="0" baseline="0" noProof="0" smtClean="0">
                <a:ln>
                  <a:noFill/>
                </a:ln>
                <a:solidFill>
                  <a:srgbClr val="3B3B3B"/>
                </a:solidFill>
                <a:effectLst/>
                <a:uLnTx/>
                <a:uFillTx/>
                <a:latin typeface="Calibri"/>
                <a:ea typeface="+mj-ea"/>
                <a:cs typeface="+mj-cs"/>
              </a:rPr>
              <a:t>-Isı kaynakları cihaz içinde kullanılmamalıdır.</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1" i="0" u="none" strike="noStrike" kern="1200" cap="none" spc="0" normalizeH="0" baseline="0" noProof="0" smtClean="0">
                <a:ln>
                  <a:noFill/>
                </a:ln>
                <a:solidFill>
                  <a:srgbClr val="3B3B3B"/>
                </a:solidFill>
                <a:effectLst/>
                <a:uLnTx/>
                <a:uFillTx/>
                <a:latin typeface="Calibri"/>
                <a:ea typeface="+mj-ea"/>
                <a:cs typeface="+mj-cs"/>
              </a:rPr>
              <a:t> Kişisel Önlemler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en-US" sz="1100" b="0" i="0" u="none" strike="noStrike" kern="1200" cap="none" spc="0" normalizeH="0" baseline="0" noProof="0" smtClean="0">
                <a:ln>
                  <a:noFill/>
                </a:ln>
                <a:solidFill>
                  <a:srgbClr val="3B3B3B"/>
                </a:solidFill>
                <a:effectLst/>
                <a:uLnTx/>
                <a:uFillTx/>
                <a:latin typeface="Calibri"/>
                <a:ea typeface="+mj-ea"/>
                <a:cs typeface="+mj-cs"/>
              </a:rPr>
              <a:t>Kişisel korunma önlemlerinin başında iyi laboratuvar uygulamaları kapsamında çalışmak gelir. Bu bağlamda, uyulması önerilen kurallar aşağıda tanımlanmıştır.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 Laboratuvarda tehlikeli kimyasallarla çalışırken yalnız çalışmayın.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 Kimyasalların yakınında gıda bulundurmayın ve tüketmeyin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 Laboratuvarda sigara içmeyin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Kimyasalları koklamayın ve tatmayın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 Zarar görmüş cam malzeme kullanmayın, kırık cam malzemeleri kapaklı kutulara atın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 Ağzı açık şişe ve benzeri cam eşyaların ağızlarını dökülmemeleri ve zararlı gaz çıkışını önlemek için kapalı tutun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Dökülme-saçılmaları temizleyin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Laboratuvardan ayrılmadan önce ellerinizi ve temas etmiş olan kısımlarınızı yıkayın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Dikkatsiz davranışlar ve el şakalarından kaçının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Ağız ile pipetlemeden kaçının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Uzun saçları toplayın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Kapalı ayakkabı giyin sandaletlerden uzak durun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Kişisel hijyen koşullarına uyun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Her çalışan çalıştığı alanın düzeninden ve temizliğinden sorumludur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Kimyasalları düzgün şekilde depolayın ve etiketleyin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Her günün sonunda çalışma alanınızı temizleyin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Uyarı işaretlerini dikkate alın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a:t>
            </a:r>
            <a:r>
              <a:rPr kumimoji="0" lang="en-US" sz="1100" b="0" i="0" u="none" strike="noStrike" kern="1200" cap="none" spc="0" normalizeH="0" baseline="0" noProof="0" smtClean="0">
                <a:ln>
                  <a:noFill/>
                </a:ln>
                <a:solidFill>
                  <a:srgbClr val="3B3B3B"/>
                </a:solidFill>
                <a:effectLst/>
                <a:uLnTx/>
                <a:uFillTx/>
                <a:latin typeface="Calibri"/>
                <a:ea typeface="+mj-ea"/>
                <a:cs typeface="+mj-cs"/>
              </a:rPr>
              <a:t>Çalışma koşuluna uygun kişisel koruyucu donanım kullanın </a:t>
            </a: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r>
              <a:rPr kumimoji="0" lang="tr-TR" sz="1100" b="0" i="0" u="none" strike="noStrike" kern="1200" cap="none" spc="0" normalizeH="0" baseline="0" noProof="0" smtClean="0">
                <a:ln>
                  <a:noFill/>
                </a:ln>
                <a:solidFill>
                  <a:srgbClr val="3B3B3B"/>
                </a:solidFill>
                <a:effectLst/>
                <a:uLnTx/>
                <a:uFillTx/>
                <a:latin typeface="Calibri"/>
                <a:ea typeface="+mj-ea"/>
                <a:cs typeface="+mj-cs"/>
              </a:rPr>
              <a:t/>
            </a:r>
            <a:br>
              <a:rPr kumimoji="0" lang="tr-TR" sz="1100" b="0" i="0" u="none" strike="noStrike" kern="1200" cap="none" spc="0" normalizeH="0" baseline="0" noProof="0" smtClean="0">
                <a:ln>
                  <a:noFill/>
                </a:ln>
                <a:solidFill>
                  <a:srgbClr val="3B3B3B"/>
                </a:solidFill>
                <a:effectLst/>
                <a:uLnTx/>
                <a:uFillTx/>
                <a:latin typeface="Calibri"/>
                <a:ea typeface="+mj-ea"/>
                <a:cs typeface="+mj-cs"/>
              </a:rPr>
            </a:br>
            <a:endParaRPr kumimoji="0" lang="en-US" sz="11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116278166"/>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5" name="Title 1"/>
          <p:cNvSpPr txBox="1">
            <a:spLocks/>
          </p:cNvSpPr>
          <p:nvPr/>
        </p:nvSpPr>
        <p:spPr>
          <a:xfrm>
            <a:off x="27709" y="190080"/>
            <a:ext cx="9009888" cy="6667920"/>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300" b="1" i="0" u="none" strike="noStrike" kern="1200" cap="none" spc="0" normalizeH="0" baseline="0" noProof="0" smtClean="0">
                <a:ln>
                  <a:noFill/>
                </a:ln>
                <a:solidFill>
                  <a:srgbClr val="3B3B3B"/>
                </a:solidFill>
                <a:effectLst/>
                <a:uLnTx/>
                <a:uFillTx/>
                <a:latin typeface="Calibri"/>
                <a:ea typeface="+mj-ea"/>
                <a:cs typeface="+mj-cs"/>
              </a:rPr>
              <a:t>1. Göz ve yüz koruyucular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Sıçrama veya temas riski olan durumlar için göz ve yüz koruyucular kullanılır. Güvenlik gözlüklerinin yanları kapalı olanlar tercih edilmelidir. Dalgıç tipi gözlükler, göz ve göz çevresini saçılmalara karşı korur ve gözlük üzerine takılabilirler. Yanları kapalı olup darbelere dayanıklıdırlar. Yüz siperleri ise yüzü saçılma ve sıçramalara karşı korur. Gözleri kimyasallara karşı korumak için siperle birlikte ayrıca gözlük takılmalıdır. Kontakt lens koruyucu değildir. Tersine, kontakt lens kullananların (özellikle biyolojik sıçramalara karşı) korunma amacıyla koruyucu gözlük kullanmaları önerilmektedir.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300" b="1" i="0" u="none" strike="noStrike" kern="1200" cap="none" spc="0" normalizeH="0" baseline="0" noProof="0" smtClean="0">
                <a:ln>
                  <a:noFill/>
                </a:ln>
                <a:solidFill>
                  <a:srgbClr val="3B3B3B"/>
                </a:solidFill>
                <a:effectLst/>
                <a:uLnTx/>
                <a:uFillTx/>
                <a:latin typeface="Calibri"/>
                <a:ea typeface="+mj-ea"/>
                <a:cs typeface="+mj-cs"/>
              </a:rPr>
              <a:t> 2. Eldiven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Tek bir eldiven tipi tüm kimyasal sınıfları için uygun değildir. Uygun eldiveni seçebilmek için çalışmaya başlamadan önce risk analizi yapılarak ne tür korunma sağlanması gerektiğine karar verilmelidir. Kimyasallara dirençli eldivenler nitril, butil, neopren gibi farklı materyallerden üretilebilir. Eldiven seçilirken eldivenin üretildiği materyal kadar, eldivenin kalınlığı ve büyüklüğü de önemlidir.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Nitril eldiven: </a:t>
            </a:r>
            <a:r>
              <a:rPr kumimoji="0" lang="tr-TR" sz="1200" b="1" i="1" u="none" strike="noStrike" kern="1200" cap="none" spc="0" normalizeH="0" baseline="0" noProof="0" smtClean="0">
                <a:ln>
                  <a:noFill/>
                </a:ln>
                <a:solidFill>
                  <a:srgbClr val="3B3B3B"/>
                </a:solidFill>
                <a:effectLst/>
                <a:uLnTx/>
                <a:uFillTx/>
                <a:latin typeface="Calibri"/>
                <a:ea typeface="+mj-ea"/>
                <a:cs typeface="+mj-cs"/>
              </a:rPr>
              <a:t> </a:t>
            </a:r>
            <a:br>
              <a:rPr kumimoji="0" lang="tr-TR" sz="1200" b="1" i="1"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Nitril eldiven tıbbi laboratuvarlarda kimyasallar ile çalışma açısından en uygun (maliyet-etkin) eldiven tipidir. Akrilonitril maddesinden üretilmiştir. Eldivenin yüksek akrilonitril içeriği kimyasallara olan direnci sağlamaktadır.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Asitler, kostikler, alkoller için uygundur.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Ancak </a:t>
            </a:r>
            <a:r>
              <a:rPr kumimoji="0" lang="en-US" sz="1200" b="1" i="0" u="none" strike="noStrike" kern="1200" cap="none" spc="0" normalizeH="0" baseline="0" noProof="0" smtClean="0">
                <a:ln>
                  <a:noFill/>
                </a:ln>
                <a:solidFill>
                  <a:srgbClr val="3B3B3B"/>
                </a:solidFill>
                <a:effectLst/>
                <a:uLnTx/>
                <a:uFillTx/>
                <a:latin typeface="Calibri"/>
                <a:ea typeface="+mj-ea"/>
                <a:cs typeface="+mj-cs"/>
              </a:rPr>
              <a:t>güçlü oksitleyici ajanlar, aromatik çözücüler, ketonlar ve asetatlar için önerilmez. </a:t>
            </a:r>
            <a:r>
              <a:rPr kumimoji="0" lang="tr-TR" sz="1200" b="1" i="0" u="none" strike="noStrike" kern="1200" cap="none" spc="0" normalizeH="0" baseline="0" noProof="0" smtClean="0">
                <a:ln>
                  <a:noFill/>
                </a:ln>
                <a:solidFill>
                  <a:srgbClr val="3B3B3B"/>
                </a:solidFill>
                <a:effectLst/>
                <a:uLnTx/>
                <a:uFillTx/>
                <a:latin typeface="Calibri"/>
                <a:ea typeface="+mj-ea"/>
                <a:cs typeface="+mj-cs"/>
              </a:rPr>
              <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
            </a:r>
            <a:br>
              <a:rPr kumimoji="0" lang="tr-TR" sz="1200" b="1"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 Butil eldiven:</a:t>
            </a:r>
            <a:r>
              <a:rPr kumimoji="0" lang="tr-TR" sz="1200" b="1" i="1" u="none" strike="noStrike" kern="1200" cap="none" spc="0" normalizeH="0" baseline="0" noProof="0" smtClean="0">
                <a:ln>
                  <a:noFill/>
                </a:ln>
                <a:solidFill>
                  <a:srgbClr val="3B3B3B"/>
                </a:solidFill>
                <a:effectLst/>
                <a:uLnTx/>
                <a:uFillTx/>
                <a:latin typeface="Calibri"/>
                <a:ea typeface="+mj-ea"/>
                <a:cs typeface="+mj-cs"/>
              </a:rPr>
              <a:t/>
            </a:r>
            <a:br>
              <a:rPr kumimoji="0" lang="tr-TR" sz="1200" b="1" i="1" u="none" strike="noStrike" kern="1200" cap="none" spc="0" normalizeH="0" baseline="0" noProof="0" smtClean="0">
                <a:ln>
                  <a:noFill/>
                </a:ln>
                <a:solidFill>
                  <a:srgbClr val="3B3B3B"/>
                </a:solidFill>
                <a:effectLst/>
                <a:uLnTx/>
                <a:uFillTx/>
                <a:latin typeface="Calibri"/>
                <a:ea typeface="+mj-ea"/>
                <a:cs typeface="+mj-cs"/>
              </a:rPr>
            </a:br>
            <a:r>
              <a:rPr kumimoji="0" lang="tr-TR" sz="1200" b="1" i="1" u="none" strike="noStrike" kern="1200" cap="none" spc="0" normalizeH="0" baseline="0" noProof="0" smtClean="0">
                <a:ln>
                  <a:noFill/>
                </a:ln>
                <a:solidFill>
                  <a:srgbClr val="3B3B3B"/>
                </a:solidFill>
                <a:effectLst/>
                <a:uLnTx/>
                <a:uFillTx/>
                <a:latin typeface="Calibri"/>
                <a:ea typeface="+mj-ea"/>
                <a:cs typeface="+mj-cs"/>
              </a:rPr>
              <a:t/>
            </a:r>
            <a:br>
              <a:rPr kumimoji="0" lang="tr-TR" sz="1200" b="1" i="1"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Se</a:t>
            </a:r>
            <a:r>
              <a:rPr kumimoji="0" lang="en-US" sz="1200" b="0" i="0" u="none" strike="noStrike" kern="1200" cap="none" spc="0" normalizeH="0" baseline="0" noProof="0" smtClean="0">
                <a:ln>
                  <a:noFill/>
                </a:ln>
                <a:solidFill>
                  <a:srgbClr val="3B3B3B"/>
                </a:solidFill>
                <a:effectLst/>
                <a:uLnTx/>
                <a:uFillTx/>
                <a:latin typeface="Calibri"/>
                <a:ea typeface="+mj-ea"/>
                <a:cs typeface="+mj-cs"/>
              </a:rPr>
              <a:t>ntetik kauçuk olup birçok kimyasal için kullanılabilir.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Peroksitler, aşındırıcı asitler (nitrik asit, sülfirik asit, hidroflorik asit vb.) kuvvetli bazlar, alkoller, aldehitler, ketonlar, esterlere karşı korur. </a:t>
            </a:r>
            <a:r>
              <a:rPr kumimoji="0" lang="en-US" sz="1200" b="0" i="0" u="none" strike="noStrike" kern="1200" cap="none" spc="0" normalizeH="0" baseline="0" noProof="0" smtClean="0">
                <a:ln>
                  <a:noFill/>
                </a:ln>
                <a:solidFill>
                  <a:srgbClr val="3B3B3B"/>
                </a:solidFill>
                <a:effectLst/>
                <a:uLnTx/>
                <a:uFillTx/>
                <a:latin typeface="Calibri"/>
                <a:ea typeface="+mj-ea"/>
                <a:cs typeface="+mj-cs"/>
              </a:rPr>
              <a:t>Butil eldivenler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oksidasyon, ozonun aşındırıcı etkisine ve delinmeye, düşük ısı derecelerine karşı dirençlidirler.</a:t>
            </a:r>
            <a:r>
              <a:rPr kumimoji="0" lang="en-US" sz="1200" b="0" i="0" u="none" strike="noStrike" kern="1200" cap="none" spc="0" normalizeH="0" baseline="0" noProof="0" smtClean="0">
                <a:ln>
                  <a:noFill/>
                </a:ln>
                <a:solidFill>
                  <a:srgbClr val="3B3B3B"/>
                </a:solidFill>
                <a:effectLst/>
                <a:uLnTx/>
                <a:uFillTx/>
                <a:latin typeface="Calibri"/>
                <a:ea typeface="+mj-ea"/>
                <a:cs typeface="+mj-cs"/>
              </a:rPr>
              <a:t> Bu tipteki eldivenler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alifatik ve aromatik hidrokarbonlar ve halojenli çözücüler için kullanılmaz.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1" u="none" strike="noStrike" kern="1200" cap="none" spc="0" normalizeH="0" baseline="0" noProof="0" smtClean="0">
                <a:ln>
                  <a:noFill/>
                </a:ln>
                <a:solidFill>
                  <a:srgbClr val="3B3B3B"/>
                </a:solidFill>
                <a:effectLst/>
                <a:uLnTx/>
                <a:uFillTx/>
                <a:latin typeface="Calibri"/>
                <a:ea typeface="+mj-ea"/>
                <a:cs typeface="+mj-cs"/>
              </a:rPr>
              <a:t>Neopren eldiven: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Sentetik kauçuk olup doğal kauçuğa göre daha dayanıklıdır. </a:t>
            </a:r>
            <a:r>
              <a:rPr kumimoji="0" lang="en-US" sz="1200" b="1" i="0" u="none" strike="noStrike" kern="1200" cap="none" spc="0" normalizeH="0" baseline="0" noProof="0" smtClean="0">
                <a:ln>
                  <a:noFill/>
                </a:ln>
                <a:solidFill>
                  <a:srgbClr val="3B3B3B"/>
                </a:solidFill>
                <a:effectLst/>
                <a:uLnTx/>
                <a:uFillTx/>
                <a:latin typeface="Calibri"/>
                <a:ea typeface="+mj-ea"/>
                <a:cs typeface="+mj-cs"/>
              </a:rPr>
              <a:t>Alkol, organik asit ve alkalilere karşı korur</a:t>
            </a:r>
            <a:r>
              <a:rPr kumimoji="0" lang="en-US" sz="1200" b="0" i="0" u="none" strike="noStrike" kern="1200" cap="none" spc="0" normalizeH="0" baseline="0" noProof="0" smtClean="0">
                <a:ln>
                  <a:noFill/>
                </a:ln>
                <a:solidFill>
                  <a:srgbClr val="3B3B3B"/>
                </a:solidFill>
                <a:effectLst/>
                <a:uLnTx/>
                <a:uFillTx/>
                <a:latin typeface="Calibri"/>
                <a:ea typeface="+mj-ea"/>
                <a:cs typeface="+mj-cs"/>
              </a:rPr>
              <a:t>. Lateks eldivene göre kimyasallara karşı daha güçlü koruma sağlar</a:t>
            </a: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300" b="1" i="0" u="none" strike="noStrike" kern="1200" cap="none" spc="0" normalizeH="0" baseline="0" noProof="0" smtClean="0">
                <a:ln>
                  <a:noFill/>
                </a:ln>
                <a:solidFill>
                  <a:srgbClr val="3B3B3B"/>
                </a:solidFill>
                <a:effectLst/>
                <a:uLnTx/>
                <a:uFillTx/>
                <a:latin typeface="Calibri"/>
                <a:ea typeface="+mj-ea"/>
                <a:cs typeface="+mj-cs"/>
              </a:rPr>
              <a:t> 3. Maske ve respiratörler </a:t>
            </a:r>
            <a:r>
              <a:rPr kumimoji="0" lang="tr-TR" sz="1300" b="1" i="0" u="none" strike="noStrike" kern="1200" cap="none" spc="0" normalizeH="0" baseline="0" noProof="0" smtClean="0">
                <a:ln>
                  <a:noFill/>
                </a:ln>
                <a:solidFill>
                  <a:srgbClr val="3B3B3B"/>
                </a:solidFill>
                <a:effectLst/>
                <a:uLnTx/>
                <a:uFillTx/>
                <a:latin typeface="Calibri"/>
                <a:ea typeface="+mj-ea"/>
                <a:cs typeface="+mj-cs"/>
              </a:rPr>
              <a:t/>
            </a:r>
            <a:br>
              <a:rPr kumimoji="0" lang="tr-TR" sz="1300" b="1" i="0" u="none" strike="noStrike" kern="1200" cap="none" spc="0" normalizeH="0" baseline="0" noProof="0" smtClean="0">
                <a:ln>
                  <a:noFill/>
                </a:ln>
                <a:solidFill>
                  <a:srgbClr val="3B3B3B"/>
                </a:solidFill>
                <a:effectLst/>
                <a:uLnTx/>
                <a:uFillTx/>
                <a:latin typeface="Calibri"/>
                <a:ea typeface="+mj-ea"/>
                <a:cs typeface="+mj-cs"/>
              </a:rPr>
            </a:br>
            <a:r>
              <a:rPr kumimoji="0" lang="tr-TR" sz="1300" b="1" i="0" u="none" strike="noStrike" kern="1200" cap="none" spc="0" normalizeH="0" baseline="0" noProof="0" smtClean="0">
                <a:ln>
                  <a:noFill/>
                </a:ln>
                <a:solidFill>
                  <a:srgbClr val="3B3B3B"/>
                </a:solidFill>
                <a:effectLst/>
                <a:uLnTx/>
                <a:uFillTx/>
                <a:latin typeface="Calibri"/>
                <a:ea typeface="+mj-ea"/>
                <a:cs typeface="+mj-cs"/>
              </a:rPr>
              <a:t/>
            </a:r>
            <a:br>
              <a:rPr kumimoji="0" lang="tr-TR" sz="1300" b="1"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Güvenli uygulamalar ve mühendislik önlemleri çalışanları kimyasal tehlikelere karşı korur ancak bazı koşullarda maske kullanılması gerekebilir.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302567149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660232" y="1124744"/>
            <a:ext cx="2085303" cy="368524"/>
          </a:xfrm>
          <a:prstGeom prst="rect">
            <a:avLst/>
          </a:prstGeom>
          <a:noFill/>
        </p:spPr>
      </p:pic>
      <p:sp>
        <p:nvSpPr>
          <p:cNvPr id="6" name="Başlık 1"/>
          <p:cNvSpPr txBox="1">
            <a:spLocks/>
          </p:cNvSpPr>
          <p:nvPr/>
        </p:nvSpPr>
        <p:spPr>
          <a:xfrm>
            <a:off x="611560" y="1520233"/>
            <a:ext cx="8388424" cy="561973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Kimyasal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Doğal halde bulunan, üretilen, herhangi bir işlem sırasında kullanılan veya atıklar da dâhil olmak üzere ortaya çıkan, bizzat üretilmiş olup olmadığına ve piyasaya arz olunup olunmadığına bakılmaksızın her türlü element, bileşik veya karışımları,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Kimyasal maddelerin kullanıldığı işlemler: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Bu maddelerin üretilmesi, işlenmesi, kullanılması, depolanması, taşınması, atık ve artıkların arıtılması veya uzaklaştırılması işlemlerini,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Kolay alevlenir madde</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Enerji uygulaması olmadan, ortam sıcaklığında hava ile temasında ısınabilen ve sonuç olarak alevlenen maddeyi veya ateş kaynağı ile kısa süreli temasta kendiliğinden yanabilen ve ateş kaynağının uzaklaştırılmasından sonra da yanmaya devam eden katı haldeki maddeyi veya parlama noktası 21°C’nin altında olan sıvı haldeki maddeyi veya su veya nemli hava ile temasında, tehlikeli miktarda, çok kolay alevlenir gaz yayan maddeleri,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 Mesleki maruziyet sınır değeri</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Başka şekilde belirtilmedikçe, 8 saatlik sürede, çalışanların solunum bölgesindeki havada bulunan kimyasal madde konsantrasyonunun zaman ağırlıklı ortalamasının üst sınırını,</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t>
            </a: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Mutajen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Kanserojen veya Mutajen Maddelerle Çalışmalarda Sağlık ve Güvenlik Önlemleri Hakkında Yönetmelikte tanımlanan mutajen maddeyi,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Oksitleyici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Özellikle yanıcı maddelerle olmak üzere diğer maddeler ile de temasında önemli ölçüde ekzotermik reaksiyona neden olan maddeleri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Patlayıcı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Atmosferik oksijen olmadan da ani gaz yayılımı ile ekzotermik reaksiyon verebilen ve/veya kısmen kapatıldığında ısınma ile kendiliğinden patlayan veya belirlenmiş test koşullarında patlayan, çabucak parlayan katı, sıvı, macunumsu, jelatinimsi haldeki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Sağlık gözetimi: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Çalışanların belirli bir kimyasal maddeye maruziyetleri ile ilgili olarak sağlık durumlarının belirlenmesi amacıyla yapılan değerlendirmeleri,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456769751"/>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616" y="1988840"/>
            <a:ext cx="1643254" cy="703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662" y="3095630"/>
            <a:ext cx="1309103" cy="1932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144" y="5229200"/>
            <a:ext cx="1586846" cy="1250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3851920" y="1843515"/>
            <a:ext cx="1308262" cy="848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6913" y="1843514"/>
            <a:ext cx="3459329" cy="848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1" y="3933056"/>
            <a:ext cx="3744415" cy="1574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3981774"/>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04248" y="1052736"/>
            <a:ext cx="2085303" cy="368524"/>
          </a:xfrm>
          <a:prstGeom prst="rect">
            <a:avLst/>
          </a:prstGeom>
          <a:noFill/>
        </p:spPr>
      </p:pic>
      <p:sp>
        <p:nvSpPr>
          <p:cNvPr id="12" name="Title 1"/>
          <p:cNvSpPr txBox="1">
            <a:spLocks/>
          </p:cNvSpPr>
          <p:nvPr/>
        </p:nvSpPr>
        <p:spPr>
          <a:xfrm>
            <a:off x="971600" y="836712"/>
            <a:ext cx="8305800" cy="529668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smtClean="0">
                <a:ln>
                  <a:noFill/>
                </a:ln>
                <a:solidFill>
                  <a:srgbClr val="3B3B3B"/>
                </a:solidFill>
                <a:effectLst/>
                <a:uLnTx/>
                <a:uFillTx/>
                <a:latin typeface="Calibri"/>
                <a:ea typeface="+mj-ea"/>
                <a:cs typeface="+mj-cs"/>
              </a:rPr>
              <a:t>Bun</a:t>
            </a:r>
            <a:r>
              <a:rPr kumimoji="0" lang="tr-TR" sz="1200" b="0" i="0" u="none" strike="noStrike" kern="1200" cap="none" spc="0" normalizeH="0" baseline="0" noProof="0" smtClean="0">
                <a:ln>
                  <a:noFill/>
                </a:ln>
                <a:solidFill>
                  <a:srgbClr val="3B3B3B"/>
                </a:solidFill>
                <a:effectLst/>
                <a:uLnTx/>
                <a:uFillTx/>
                <a:latin typeface="Calibri"/>
                <a:ea typeface="+mj-ea"/>
                <a:cs typeface="+mj-cs"/>
              </a:rPr>
              <a:t>lar;</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Çeker ocak dışında gerçekleşen bir kimyasal dökülme-saçılma olduğunda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Çeker ocakta herhangi bir arıza olduğunda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Mevzuat tarafından zorunlu tutulan durumlarda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N95 gibi partikül filtreli maskeler toz halindeki yada aerosol formundaki kimyasallardan korunmak için uygundur. Ancak, bu tip maskeler kimyasal gaz ve buharlara karşı korunma sağlamaz. Bu durumlarda kimyasal kartuşlu respiratörler kullanılmalıdır. Kimyasalların sınıfına uygun kartuş seçilmelidir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1" i="0" u="none" strike="noStrike" kern="1200" cap="none" spc="0" normalizeH="0" baseline="0" noProof="0" smtClean="0">
                <a:ln>
                  <a:noFill/>
                </a:ln>
                <a:solidFill>
                  <a:srgbClr val="3B3B3B"/>
                </a:solidFill>
                <a:effectLst/>
                <a:uLnTx/>
                <a:uFillTx/>
                <a:latin typeface="Calibri"/>
                <a:ea typeface="+mj-ea"/>
                <a:cs typeface="+mj-cs"/>
              </a:rPr>
              <a:t>4-</a:t>
            </a:r>
            <a:r>
              <a:rPr kumimoji="0" lang="en-US" sz="1200" b="1" i="0" u="none" strike="noStrike" kern="1200" cap="none" spc="0" normalizeH="0" baseline="0" noProof="0" smtClean="0">
                <a:ln>
                  <a:noFill/>
                </a:ln>
                <a:solidFill>
                  <a:srgbClr val="3B3B3B"/>
                </a:solidFill>
                <a:effectLst/>
                <a:uLnTx/>
                <a:uFillTx/>
                <a:latin typeface="Calibri"/>
                <a:ea typeface="+mj-ea"/>
                <a:cs typeface="+mj-cs"/>
              </a:rPr>
              <a:t>. Laboratuvar Önlükleri</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 Laboratuvar önlükleri  kişisel giysileri kimyasal dökülme ve saçılmalardan korumak için kullanılır. Kimyasallarla çalışmalarda kullanılacak önlüklerin;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Sıvı geçirgenliği az olmalı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Kullanılan kimyasala belirli oranda dirençli olmalı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Cilt temasını önleyebilmesi için uzun kollu, önü kapalı ve bilek kısmı manşetli olmalı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 Yanıcı-parlayıcı maddelerle çalışılıyorsa anti-statik olmalı ve kolay alev almamalı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a:t>
            </a:r>
            <a:r>
              <a:rPr kumimoji="0" lang="en-US" sz="1200" b="0" i="0" u="none" strike="noStrike" kern="1200" cap="none" spc="0" normalizeH="0" baseline="0" noProof="0" smtClean="0">
                <a:ln>
                  <a:noFill/>
                </a:ln>
                <a:solidFill>
                  <a:srgbClr val="3B3B3B"/>
                </a:solidFill>
                <a:effectLst/>
                <a:uLnTx/>
                <a:uFillTx/>
                <a:latin typeface="Calibri"/>
                <a:ea typeface="+mj-ea"/>
                <a:cs typeface="+mj-cs"/>
              </a:rPr>
              <a:t>Aşındırıcılarla çalışılıyorsa plastik veya kauçuk “apron” tipi önlük tercih edilmelidir.</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1" i="0" u="none" strike="noStrike" kern="1200" cap="none" spc="0" normalizeH="0" baseline="0" noProof="0" smtClean="0">
                <a:ln>
                  <a:noFill/>
                </a:ln>
                <a:solidFill>
                  <a:srgbClr val="3B3B3B"/>
                </a:solidFill>
                <a:effectLst/>
                <a:uLnTx/>
                <a:uFillTx/>
                <a:latin typeface="Calibri"/>
                <a:ea typeface="+mj-ea"/>
                <a:cs typeface="+mj-cs"/>
              </a:rPr>
              <a:t> 5. Ayakkab</a:t>
            </a:r>
            <a:r>
              <a:rPr kumimoji="0" lang="tr-TR" sz="1200" b="1" i="0" u="none" strike="noStrike" kern="1200" cap="none" spc="0" normalizeH="0" baseline="0" noProof="0" smtClean="0">
                <a:ln>
                  <a:noFill/>
                </a:ln>
                <a:solidFill>
                  <a:srgbClr val="3B3B3B"/>
                </a:solidFill>
                <a:effectLst/>
                <a:uLnTx/>
                <a:uFillTx/>
                <a:latin typeface="Calibri"/>
                <a:ea typeface="+mj-ea"/>
                <a:cs typeface="+mj-cs"/>
              </a:rPr>
              <a:t>ı</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r>
              <a:rPr kumimoji="0" lang="en-US" sz="1200" b="0" i="0" u="none" strike="noStrike" kern="1200" cap="none" spc="0" normalizeH="0" baseline="0" noProof="0" smtClean="0">
                <a:ln>
                  <a:noFill/>
                </a:ln>
                <a:solidFill>
                  <a:srgbClr val="3B3B3B"/>
                </a:solidFill>
                <a:effectLst/>
                <a:uLnTx/>
                <a:uFillTx/>
                <a:latin typeface="Calibri"/>
                <a:ea typeface="+mj-ea"/>
                <a:cs typeface="+mj-cs"/>
              </a:rPr>
              <a:t>Önü açık ayakkabılar ve sandaletler giyilmemelidir. Kimyasal dökülme saçılma durumunda temizliği yapacak olan personelin kimyasallara dirençli ayakkabılar giymesi gerekir. </a:t>
            </a:r>
            <a:r>
              <a:rPr kumimoji="0" lang="tr-TR" sz="1200" b="0" i="0" u="none" strike="noStrike" kern="1200" cap="none" spc="0" normalizeH="0" baseline="0" noProof="0" smtClean="0">
                <a:ln>
                  <a:noFill/>
                </a:ln>
                <a:solidFill>
                  <a:srgbClr val="3B3B3B"/>
                </a:solidFill>
                <a:effectLst/>
                <a:uLnTx/>
                <a:uFillTx/>
                <a:latin typeface="Calibri"/>
                <a:ea typeface="+mj-ea"/>
                <a:cs typeface="+mj-cs"/>
              </a:rPr>
              <a:t/>
            </a:r>
            <a:br>
              <a:rPr kumimoji="0" lang="tr-TR" sz="1200" b="0" i="0" u="none" strike="noStrike" kern="1200" cap="none" spc="0" normalizeH="0" baseline="0" noProof="0" smtClean="0">
                <a:ln>
                  <a:noFill/>
                </a:ln>
                <a:solidFill>
                  <a:srgbClr val="3B3B3B"/>
                </a:solidFill>
                <a:effectLst/>
                <a:uLnTx/>
                <a:uFillTx/>
                <a:latin typeface="Calibri"/>
                <a:ea typeface="+mj-ea"/>
                <a:cs typeface="+mj-cs"/>
              </a:rPr>
            </a:br>
            <a:endParaRPr kumimoji="0" lang="en-US" sz="12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408716706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660232" y="1124744"/>
            <a:ext cx="2085303" cy="368524"/>
          </a:xfrm>
          <a:prstGeom prst="rect">
            <a:avLst/>
          </a:prstGeom>
          <a:noFill/>
        </p:spPr>
      </p:pic>
      <p:sp>
        <p:nvSpPr>
          <p:cNvPr id="5" name="Başlık 1"/>
          <p:cNvSpPr txBox="1">
            <a:spLocks/>
          </p:cNvSpPr>
          <p:nvPr/>
        </p:nvSpPr>
        <p:spPr>
          <a:xfrm>
            <a:off x="496446" y="836712"/>
            <a:ext cx="8280920" cy="685800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Tahriş edici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Mukoza veya cilt ile direkt olarak ani, uzun süreli veya tekrarlanan temasında lokal eritem, eskar veya ödem oluşumuna neden olabilen, aşındırıcı olarak sınıflandırılmayan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Tehlikeli kimyasal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Patlayıcı, oksitleyici, çok kolay alevlenir, kolay alevlenir, alevlenir, toksik, çok toksik, zararlı, aşındırıcı, tahriş edici, alerjik, kanserojen, mutajen, üreme için toksik ve çevre için tehlikeli özelliklerden bir veya birkaçına sahip maddeleri ve müstahzarları veya yukarıda sözü edilen sınıflamalara girmemekle beraber kimyasal, fiziko-kimyasal veya toksikolojik özellikleri ve kullanılma veya işyerinde bulundurulma şekli nedeni ile çalışanların sağlık ve güvenliği yönünden risk oluşturabilecek maddeleri veya mesleki maruziyet sınır değeri belirlenmiş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Toksik madde</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Az miktarlarda solunduğunda, ağız yoluyla alındığında, deri yoluyla emildiğinde insan sağlığı üzerinde akut veya kronik hasarlara veya ölüme neden olan maddeleri,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Üreme için toksik madde</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Solunduğunda, ağız yoluyla alındığında, deriye nüfuz ettiğinde erkek ve dişilerin üreme fonksiyon ve kapasitelerini azaltan ve/veya doğacak çocuğu etkileyecek kalıtımsal olmayan olumsuz etkileri meydana getiren veya olumsuz etkilerin oluşumunu hızlandıran maddeleri,</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1" i="0" u="none" strike="noStrike" kern="1200" cap="none" spc="0" normalizeH="0" baseline="0" noProof="0" dirty="0" smtClean="0">
                <a:ln>
                  <a:noFill/>
                </a:ln>
                <a:solidFill>
                  <a:srgbClr val="3B3B3B"/>
                </a:solidFill>
                <a:effectLst/>
                <a:uLnTx/>
                <a:uFillTx/>
                <a:latin typeface="Calibri"/>
                <a:ea typeface="+mj-ea"/>
                <a:cs typeface="+mj-cs"/>
              </a:rPr>
              <a:t>Zararlı madde: </a:t>
            </a: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Solunduğunda, ağız yoluyla alındığında, deri yoluyla emildiğinde insan sağlığı üzerinde akut veya kronik hasarlara veya ölüme neden olan maddeleri ifade eder.</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r>
              <a:rPr kumimoji="0" lang="tr-TR" sz="1400" b="0" i="0" u="none" strike="noStrike" kern="1200" cap="none" spc="0" normalizeH="0" baseline="0" noProof="0" dirty="0" smtClean="0">
                <a:ln>
                  <a:noFill/>
                </a:ln>
                <a:solidFill>
                  <a:srgbClr val="3B3B3B"/>
                </a:solidFill>
                <a:effectLst/>
                <a:uLnTx/>
                <a:uFillTx/>
                <a:latin typeface="Calibri"/>
                <a:ea typeface="+mj-ea"/>
                <a:cs typeface="+mj-cs"/>
              </a:rPr>
              <a:t/>
            </a:r>
            <a:br>
              <a:rPr kumimoji="0" lang="tr-TR" sz="1400" b="0" i="0" u="none" strike="noStrike" kern="1200" cap="none" spc="0" normalizeH="0" baseline="0" noProof="0" dirty="0" smtClean="0">
                <a:ln>
                  <a:noFill/>
                </a:ln>
                <a:solidFill>
                  <a:srgbClr val="3B3B3B"/>
                </a:solidFill>
                <a:effectLst/>
                <a:uLnTx/>
                <a:uFillTx/>
                <a:latin typeface="Calibri"/>
                <a:ea typeface="+mj-ea"/>
                <a:cs typeface="+mj-cs"/>
              </a:rPr>
            </a:br>
            <a:endParaRPr kumimoji="0" lang="tr-TR" sz="1400" b="0" i="0" u="none" strike="noStrike" kern="1200" cap="none" spc="0" normalizeH="0" baseline="0" noProof="0" dirty="0">
              <a:ln>
                <a:noFill/>
              </a:ln>
              <a:solidFill>
                <a:srgbClr val="3B3B3B"/>
              </a:solidFill>
              <a:effectLst/>
              <a:uLnTx/>
              <a:uFillTx/>
              <a:latin typeface="Calibri"/>
              <a:ea typeface="+mj-ea"/>
              <a:cs typeface="+mj-cs"/>
            </a:endParaRPr>
          </a:p>
        </p:txBody>
      </p:sp>
    </p:spTree>
    <p:extLst>
      <p:ext uri="{BB962C8B-B14F-4D97-AF65-F5344CB8AC3E}">
        <p14:creationId xmlns:p14="http://schemas.microsoft.com/office/powerpoint/2010/main" val="179079621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16303367</TotalTime>
  <Words>17360</Words>
  <Application>Microsoft Office PowerPoint</Application>
  <PresentationFormat>On-screen Show (4:3)</PresentationFormat>
  <Paragraphs>235</Paragraphs>
  <Slides>81</Slides>
  <Notes>63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92" baseType="lpstr">
      <vt:lpstr>Aleo-BoldItalic</vt:lpstr>
      <vt:lpstr>Aleo-LightItalic</vt:lpstr>
      <vt:lpstr>Arial</vt:lpstr>
      <vt:lpstr>Calibri</vt:lpstr>
      <vt:lpstr>Constantia</vt:lpstr>
      <vt:lpstr>等线</vt:lpstr>
      <vt:lpstr>等线</vt:lpstr>
      <vt:lpstr>Open Sans</vt:lpstr>
      <vt:lpstr>Times New Roman</vt:lpstr>
      <vt:lpstr>Office 主题</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Dr.Aysun ÖZEN</dc:creator>
  <cp:lastModifiedBy>Nesli Bahar Bural</cp:lastModifiedBy>
  <cp:revision>326</cp:revision>
  <dcterms:created xsi:type="dcterms:W3CDTF">2023-06-26T18:31:10Z</dcterms:created>
  <dcterms:modified xsi:type="dcterms:W3CDTF">2023-08-28T07:09:27Z</dcterms:modified>
</cp:coreProperties>
</file>