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5"/>
  </p:notesMasterIdLst>
  <p:sldIdLst>
    <p:sldId id="349" r:id="rId2"/>
    <p:sldId id="350" r:id="rId3"/>
    <p:sldId id="373" r:id="rId4"/>
    <p:sldId id="377" r:id="rId5"/>
    <p:sldId id="372" r:id="rId6"/>
    <p:sldId id="351" r:id="rId7"/>
    <p:sldId id="352" r:id="rId8"/>
    <p:sldId id="371" r:id="rId9"/>
    <p:sldId id="369" r:id="rId10"/>
    <p:sldId id="379" r:id="rId11"/>
    <p:sldId id="378" r:id="rId12"/>
    <p:sldId id="353" r:id="rId13"/>
    <p:sldId id="354" r:id="rId14"/>
    <p:sldId id="355" r:id="rId15"/>
    <p:sldId id="309" r:id="rId16"/>
    <p:sldId id="310" r:id="rId17"/>
    <p:sldId id="345" r:id="rId18"/>
    <p:sldId id="346" r:id="rId19"/>
    <p:sldId id="356" r:id="rId20"/>
    <p:sldId id="358" r:id="rId21"/>
    <p:sldId id="359" r:id="rId22"/>
    <p:sldId id="366" r:id="rId23"/>
    <p:sldId id="308" r:id="rId24"/>
  </p:sldIdLst>
  <p:sldSz cx="9144000" cy="5143500" type="screen16x9"/>
  <p:notesSz cx="9144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15" autoAdjust="0"/>
    <p:restoredTop sz="94803" autoAdjust="0"/>
  </p:normalViewPr>
  <p:slideViewPr>
    <p:cSldViewPr snapToGrid="0">
      <p:cViewPr>
        <p:scale>
          <a:sx n="70" d="100"/>
          <a:sy n="70" d="100"/>
        </p:scale>
        <p:origin x="2098" y="667"/>
      </p:cViewPr>
      <p:guideLst>
        <p:guide orient="horz" pos="2160"/>
        <p:guide pos="2880"/>
        <p:guide orient="horz" pos="1620"/>
      </p:guideLst>
    </p:cSldViewPr>
  </p:slideViewPr>
  <p:outlineViewPr>
    <p:cViewPr>
      <p:scale>
        <a:sx n="33" d="100"/>
        <a:sy n="33" d="100"/>
      </p:scale>
      <p:origin x="0" y="0"/>
    </p:cViewPr>
  </p:outlineViewPr>
  <p:notesTextViewPr>
    <p:cViewPr>
      <p:scale>
        <a:sx n="300" d="100"/>
        <a:sy n="3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5179484"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7550"/>
            <a:ext cx="7315200" cy="3086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29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5179484" y="6513910"/>
            <a:ext cx="3962400" cy="3429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CN"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25463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altLang="zh-CN"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a:t>
            </a:fld>
            <a:endParaRPr lang="zh-CN" alt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29" name="Google Shape;29;p4"/>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pPr lvl="0"/>
            <a:r>
              <a:rPr lang="tr-TR"/>
              <a:t>Asıl metin stillerini düzenlemek için tıklatın</a:t>
            </a:r>
          </a:p>
        </p:txBody>
      </p:sp>
      <p:sp>
        <p:nvSpPr>
          <p:cNvPr id="30" name="Google Shape;30;p4"/>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2519594" y="1906873"/>
            <a:ext cx="6157218" cy="664879"/>
          </a:xfrm>
        </p:spPr>
        <p:txBody>
          <a:bodyPr anchor="b">
            <a:noAutofit/>
          </a:bodyPr>
          <a:lstStyle>
            <a:lvl1pPr algn="l">
              <a:lnSpc>
                <a:spcPts val="4500"/>
              </a:lnSpc>
              <a:defRPr sz="2400" baseline="0">
                <a:latin typeface="Aleo-BoldItalic" pitchFamily="34" charset="0"/>
              </a:defRPr>
            </a:lvl1pPr>
          </a:lstStyle>
          <a:p>
            <a:r>
              <a:rPr lang="en-US" altLang="ja-JP" dirty="0"/>
              <a:t>Text</a:t>
            </a:r>
            <a:endParaRPr lang="en-US" dirty="0"/>
          </a:p>
        </p:txBody>
      </p:sp>
      <p:sp>
        <p:nvSpPr>
          <p:cNvPr id="3" name="サブタイトル 2"/>
          <p:cNvSpPr>
            <a:spLocks noGrp="1"/>
          </p:cNvSpPr>
          <p:nvPr>
            <p:ph type="subTitle" idx="1" hasCustomPrompt="1"/>
          </p:nvPr>
        </p:nvSpPr>
        <p:spPr>
          <a:xfrm>
            <a:off x="2519596" y="2468049"/>
            <a:ext cx="5077005" cy="283722"/>
          </a:xfrm>
        </p:spPr>
        <p:txBody>
          <a:bodyPr>
            <a:noAutofit/>
          </a:bodyPr>
          <a:lstStyle>
            <a:lvl1pPr marL="0" indent="0" algn="l">
              <a:lnSpc>
                <a:spcPts val="1500"/>
              </a:lnSpc>
              <a:buNone/>
              <a:defRPr sz="1500" i="0" baseline="0">
                <a:solidFill>
                  <a:schemeClr val="tx1">
                    <a:tint val="75000"/>
                  </a:schemeClr>
                </a:solidFill>
                <a:latin typeface="Aleo-LightItalic" pitchFamily="34" charset="0"/>
              </a:defRPr>
            </a:lvl1pPr>
            <a:lvl2pPr marL="408163" indent="0" algn="ctr">
              <a:buNone/>
              <a:defRPr>
                <a:solidFill>
                  <a:schemeClr val="tx1">
                    <a:tint val="75000"/>
                  </a:schemeClr>
                </a:solidFill>
              </a:defRPr>
            </a:lvl2pPr>
            <a:lvl3pPr marL="816325" indent="0" algn="ctr">
              <a:buNone/>
              <a:defRPr>
                <a:solidFill>
                  <a:schemeClr val="tx1">
                    <a:tint val="75000"/>
                  </a:schemeClr>
                </a:solidFill>
              </a:defRPr>
            </a:lvl3pPr>
            <a:lvl4pPr marL="1224486" indent="0" algn="ctr">
              <a:buNone/>
              <a:defRPr>
                <a:solidFill>
                  <a:schemeClr val="tx1">
                    <a:tint val="75000"/>
                  </a:schemeClr>
                </a:solidFill>
              </a:defRPr>
            </a:lvl4pPr>
            <a:lvl5pPr marL="1632648" indent="0" algn="ctr">
              <a:buNone/>
              <a:defRPr>
                <a:solidFill>
                  <a:schemeClr val="tx1">
                    <a:tint val="75000"/>
                  </a:schemeClr>
                </a:solidFill>
              </a:defRPr>
            </a:lvl5pPr>
            <a:lvl6pPr marL="2040811" indent="0" algn="ctr">
              <a:buNone/>
              <a:defRPr>
                <a:solidFill>
                  <a:schemeClr val="tx1">
                    <a:tint val="75000"/>
                  </a:schemeClr>
                </a:solidFill>
              </a:defRPr>
            </a:lvl6pPr>
            <a:lvl7pPr marL="2448972" indent="0" algn="ctr">
              <a:buNone/>
              <a:defRPr>
                <a:solidFill>
                  <a:schemeClr val="tx1">
                    <a:tint val="75000"/>
                  </a:schemeClr>
                </a:solidFill>
              </a:defRPr>
            </a:lvl7pPr>
            <a:lvl8pPr marL="2857134" indent="0" algn="ctr">
              <a:buNone/>
              <a:defRPr>
                <a:solidFill>
                  <a:schemeClr val="tx1">
                    <a:tint val="75000"/>
                  </a:schemeClr>
                </a:solidFill>
              </a:defRPr>
            </a:lvl8pPr>
            <a:lvl9pPr marL="3265297" indent="0" algn="ctr">
              <a:buNone/>
              <a:defRPr>
                <a:solidFill>
                  <a:schemeClr val="tx1">
                    <a:tint val="75000"/>
                  </a:schemeClr>
                </a:solidFill>
              </a:defRPr>
            </a:lvl9pPr>
          </a:lstStyle>
          <a:p>
            <a:r>
              <a:rPr lang="en-US" altLang="ja-JP" dirty="0"/>
              <a:t>Text</a:t>
            </a:r>
            <a:endParaRPr lang="en-US" dirty="0"/>
          </a:p>
        </p:txBody>
      </p:sp>
      <p:sp>
        <p:nvSpPr>
          <p:cNvPr id="8" name="正方形/長方形 7"/>
          <p:cNvSpPr/>
          <p:nvPr userDrawn="1"/>
        </p:nvSpPr>
        <p:spPr>
          <a:xfrm rot="18000000">
            <a:off x="-2687656" y="2028997"/>
            <a:ext cx="9192006"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p>
        </p:txBody>
      </p:sp>
      <p:sp>
        <p:nvSpPr>
          <p:cNvPr id="9" name="正方形/長方形 8"/>
          <p:cNvSpPr/>
          <p:nvPr userDrawn="1"/>
        </p:nvSpPr>
        <p:spPr>
          <a:xfrm rot="18000000">
            <a:off x="-3551558" y="2120975"/>
            <a:ext cx="9181480"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0" name="正方形/長方形 9"/>
          <p:cNvSpPr/>
          <p:nvPr userDrawn="1"/>
        </p:nvSpPr>
        <p:spPr>
          <a:xfrm rot="18000000">
            <a:off x="-4053022" y="2021993"/>
            <a:ext cx="9192006"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1" name="正方形/長方形 10"/>
          <p:cNvSpPr/>
          <p:nvPr userDrawn="1"/>
        </p:nvSpPr>
        <p:spPr>
          <a:xfrm rot="18000000">
            <a:off x="-4533062" y="1962163"/>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4" name="正方形/長方形 13"/>
          <p:cNvSpPr/>
          <p:nvPr userDrawn="1"/>
        </p:nvSpPr>
        <p:spPr>
          <a:xfrm rot="18000000">
            <a:off x="5267316" y="2987579"/>
            <a:ext cx="9181480"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5" name="正方形/長方形 14"/>
          <p:cNvSpPr/>
          <p:nvPr userDrawn="1"/>
        </p:nvSpPr>
        <p:spPr>
          <a:xfrm rot="18000000">
            <a:off x="4765850" y="2904199"/>
            <a:ext cx="9192006"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6" name="正方形/長方形 15"/>
          <p:cNvSpPr/>
          <p:nvPr userDrawn="1"/>
        </p:nvSpPr>
        <p:spPr>
          <a:xfrm rot="18000000">
            <a:off x="4285812" y="2844368"/>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20" name="正方形/長方形 19"/>
          <p:cNvSpPr/>
          <p:nvPr userDrawn="1"/>
        </p:nvSpPr>
        <p:spPr>
          <a:xfrm rot="18000000">
            <a:off x="-11123020" y="2038363"/>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22" name="正方形/長方形 21"/>
          <p:cNvSpPr/>
          <p:nvPr userDrawn="1"/>
        </p:nvSpPr>
        <p:spPr>
          <a:xfrm rot="18000000">
            <a:off x="-10298972" y="1958986"/>
            <a:ext cx="9192006"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p>
        </p:txBody>
      </p:sp>
      <p:sp>
        <p:nvSpPr>
          <p:cNvPr id="17" name="テキスト プレースホルダー 22"/>
          <p:cNvSpPr>
            <a:spLocks noGrp="1"/>
          </p:cNvSpPr>
          <p:nvPr>
            <p:ph type="body" sz="quarter" idx="13" hasCustomPrompt="1"/>
          </p:nvPr>
        </p:nvSpPr>
        <p:spPr>
          <a:xfrm>
            <a:off x="2627618" y="4047915"/>
            <a:ext cx="4644919" cy="900100"/>
          </a:xfrm>
        </p:spPr>
        <p:txBody>
          <a:bodyPr anchor="b">
            <a:normAutofit/>
          </a:bodyPr>
          <a:lstStyle>
            <a:lvl1pPr algn="r">
              <a:defRPr sz="1200">
                <a:latin typeface="+mn-lt"/>
              </a:defRPr>
            </a:lvl1pPr>
          </a:lstStyle>
          <a:p>
            <a:pPr lvl="0"/>
            <a:r>
              <a:rPr lang="en-US" dirty="0"/>
              <a:t>“Text Here”</a:t>
            </a:r>
          </a:p>
        </p:txBody>
      </p:sp>
    </p:spTree>
    <p:extLst>
      <p:ext uri="{BB962C8B-B14F-4D97-AF65-F5344CB8AC3E}">
        <p14:creationId xmlns:p14="http://schemas.microsoft.com/office/powerpoint/2010/main" val="11353640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6"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par>
                          <p:cTn id="58" fill="hold">
                            <p:stCondLst>
                              <p:cond delay="4000"/>
                            </p:stCondLst>
                            <p:childTnLst>
                              <p:par>
                                <p:cTn id="59" presetID="47" presetClass="entr" presetSubtype="0" fill="hold" grpId="0" nodeType="after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1000"/>
                                        <p:tgtEl>
                                          <p:spTgt spid="3">
                                            <p:txEl>
                                              <p:pRg st="0" end="0"/>
                                            </p:txEl>
                                          </p:spTgt>
                                        </p:tgtEl>
                                      </p:cBhvr>
                                    </p:animEffect>
                                    <p:anim calcmode="lin" valueType="num">
                                      <p:cBhvr>
                                        <p:cTn id="6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1000"/>
                                        <p:tgtEl>
                                          <p:spTgt spid="17">
                                            <p:txEl>
                                              <p:pRg st="0" end="0"/>
                                            </p:txEl>
                                          </p:spTgt>
                                        </p:tgtEl>
                                      </p:cBhvr>
                                    </p:animEffect>
                                    <p:anim calcmode="lin" valueType="num">
                                      <p:cBhvr>
                                        <p:cTn id="6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17" grpId="0" build="p">
        <p:tmplLst>
          <p:tmpl lvl="1">
            <p:tnLst>
              <p:par>
                <p:cTn presetID="42"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35" name="Google Shape;35;p5"/>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6" name="Google Shape;36;p5"/>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7" name="Google Shape;37;p5"/>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42" name="Google Shape;42;p6"/>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3" name="Google Shape;43;p6"/>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4" name="Google Shape;44;p6"/>
          <p:cNvSpPr txBox="1">
            <a:spLocks noGrp="1"/>
          </p:cNvSpPr>
          <p:nvPr>
            <p:ph type="body" idx="3"/>
          </p:nvPr>
        </p:nvSpPr>
        <p:spPr>
          <a:xfrm>
            <a:off x="4645028" y="1151335"/>
            <a:ext cx="4041775" cy="47982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5" name="Google Shape;45;p6"/>
          <p:cNvSpPr txBox="1">
            <a:spLocks noGrp="1"/>
          </p:cNvSpPr>
          <p:nvPr>
            <p:ph type="body" idx="4"/>
          </p:nvPr>
        </p:nvSpPr>
        <p:spPr>
          <a:xfrm>
            <a:off x="4645028" y="1631156"/>
            <a:ext cx="4041775" cy="2963466"/>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6" name="Google Shape;46;p6"/>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51" name="Google Shape;51;p7"/>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3" y="204787"/>
            <a:ext cx="3008313" cy="8715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0" name="Google Shape;60;p9"/>
          <p:cNvSpPr txBox="1">
            <a:spLocks noGrp="1"/>
          </p:cNvSpPr>
          <p:nvPr>
            <p:ph type="body" idx="1"/>
          </p:nvPr>
        </p:nvSpPr>
        <p:spPr>
          <a:xfrm>
            <a:off x="3575050" y="204789"/>
            <a:ext cx="5111750" cy="438983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pPr lvl="0"/>
            <a:r>
              <a:rPr lang="tr-TR"/>
              <a:t>Asıl metin stillerini düzenlemek için tıklatın</a:t>
            </a:r>
          </a:p>
        </p:txBody>
      </p:sp>
      <p:sp>
        <p:nvSpPr>
          <p:cNvPr id="61" name="Google Shape;61;p9"/>
          <p:cNvSpPr txBox="1">
            <a:spLocks noGrp="1"/>
          </p:cNvSpPr>
          <p:nvPr>
            <p:ph type="body" idx="2"/>
          </p:nvPr>
        </p:nvSpPr>
        <p:spPr>
          <a:xfrm>
            <a:off x="457203" y="1076327"/>
            <a:ext cx="3008313" cy="3518297"/>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pPr lvl="0"/>
            <a:r>
              <a:rPr lang="tr-TR"/>
              <a:t>Asıl metin stillerini düzenlemek için tıklatın</a:t>
            </a:r>
          </a:p>
        </p:txBody>
      </p:sp>
      <p:sp>
        <p:nvSpPr>
          <p:cNvPr id="62" name="Google Shape;62;p9"/>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3600451"/>
            <a:ext cx="5486400" cy="42505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7" name="Google Shape;67;p10"/>
          <p:cNvSpPr>
            <a:spLocks noGrp="1"/>
          </p:cNvSpPr>
          <p:nvPr>
            <p:ph type="pic" idx="2"/>
          </p:nvPr>
        </p:nvSpPr>
        <p:spPr>
          <a:xfrm>
            <a:off x="1792288" y="459581"/>
            <a:ext cx="5486400" cy="3086100"/>
          </a:xfrm>
          <a:prstGeom prst="rect">
            <a:avLst/>
          </a:prstGeom>
          <a:noFill/>
          <a:ln>
            <a:noFill/>
          </a:ln>
        </p:spPr>
      </p:sp>
      <p:sp>
        <p:nvSpPr>
          <p:cNvPr id="68" name="Google Shape;68;p10"/>
          <p:cNvSpPr txBox="1">
            <a:spLocks noGrp="1"/>
          </p:cNvSpPr>
          <p:nvPr>
            <p:ph type="body" idx="1"/>
          </p:nvPr>
        </p:nvSpPr>
        <p:spPr>
          <a:xfrm>
            <a:off x="1792288" y="4025504"/>
            <a:ext cx="5486400" cy="603647"/>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874766" y="-1217414"/>
            <a:ext cx="339447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463780" y="1371601"/>
            <a:ext cx="4388644"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272780" y="-609600"/>
            <a:ext cx="4388644"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SzPts val="1400"/>
              <a:buNone/>
              <a:defRPr sz="4400" b="1" i="0" u="none" strike="noStrike" cap="none">
                <a:solidFill>
                  <a:srgbClr val="515151"/>
                </a:solidFill>
                <a:latin typeface="Calibri"/>
                <a:ea typeface="Calibri"/>
                <a:cs typeface="Calibri"/>
                <a:sym typeface="Calibri"/>
              </a:defRPr>
            </a:lvl1pPr>
            <a:lvl2pPr marR="0" lvl="1"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6.jpeg"/><Relationship Id="rId7" Type="http://schemas.openxmlformats.org/officeDocument/2006/relationships/image" Target="../media/image10.png"/><Relationship Id="rId2" Type="http://schemas.openxmlformats.org/officeDocument/2006/relationships/hyperlink" Target="https://temos-accreditation.com/AccreditedPartners/List.aspx" TargetMode="External"/><Relationship Id="rId1" Type="http://schemas.openxmlformats.org/officeDocument/2006/relationships/slideLayout" Target="../slideLayouts/slideLayout10.xml"/><Relationship Id="rId6" Type="http://schemas.openxmlformats.org/officeDocument/2006/relationships/image" Target="../media/image2.pn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jci.med.neu.edu.tr/TEMOS/" TargetMode="Externa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neu.edu.tr/wp-content/uploads/2024/07/19/YDU-Calsan-El-Kitab-V1.1.pdf" TargetMode="Externa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6.pn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jpeg"/><Relationship Id="rId2" Type="http://schemas.openxmlformats.org/officeDocument/2006/relationships/image" Target="../media/image2.png"/><Relationship Id="rId16" Type="http://schemas.openxmlformats.org/officeDocument/2006/relationships/image" Target="../media/image24.jpeg"/><Relationship Id="rId1" Type="http://schemas.openxmlformats.org/officeDocument/2006/relationships/slideLayout" Target="../slideLayouts/slideLayout5.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jpeg"/><Relationship Id="rId10" Type="http://schemas.openxmlformats.org/officeDocument/2006/relationships/image" Target="../media/image18.jpeg"/><Relationship Id="rId19" Type="http://schemas.openxmlformats.org/officeDocument/2006/relationships/image" Target="../media/image7.jp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etin kutusu"/>
          <p:cNvSpPr txBox="1"/>
          <p:nvPr/>
        </p:nvSpPr>
        <p:spPr>
          <a:xfrm>
            <a:off x="377359" y="1222346"/>
            <a:ext cx="8605682" cy="3647152"/>
          </a:xfrm>
          <a:prstGeom prst="rect">
            <a:avLst/>
          </a:prstGeom>
          <a:noFill/>
        </p:spPr>
        <p:txBody>
          <a:bodyPr wrap="square" lIns="45720" tIns="22860" rIns="45720" bIns="22860" rtlCol="0">
            <a:spAutoFit/>
          </a:bodyPr>
          <a:lstStyle/>
          <a:p>
            <a:pPr algn="r"/>
            <a:r>
              <a:rPr lang="tr-TR" sz="2700" b="1" dirty="0">
                <a:solidFill>
                  <a:srgbClr val="FF0000"/>
                </a:solidFill>
                <a:latin typeface="Tahoma" pitchFamily="34" charset="0"/>
                <a:ea typeface="Tahoma" pitchFamily="34" charset="0"/>
                <a:cs typeface="Tahoma" pitchFamily="34" charset="0"/>
              </a:rPr>
              <a:t>TEMOS VE </a:t>
            </a:r>
          </a:p>
          <a:p>
            <a:pPr algn="r"/>
            <a:r>
              <a:rPr lang="tr-TR" sz="2700" b="1" dirty="0">
                <a:solidFill>
                  <a:srgbClr val="FF0000"/>
                </a:solidFill>
                <a:latin typeface="Tahoma" pitchFamily="34" charset="0"/>
                <a:ea typeface="Tahoma" pitchFamily="34" charset="0"/>
                <a:cs typeface="Tahoma" pitchFamily="34" charset="0"/>
              </a:rPr>
              <a:t>ISO 22000-2018 </a:t>
            </a:r>
          </a:p>
          <a:p>
            <a:pPr algn="r"/>
            <a:r>
              <a:rPr lang="tr-TR" sz="2700" b="1" dirty="0">
                <a:solidFill>
                  <a:srgbClr val="FF0000"/>
                </a:solidFill>
                <a:latin typeface="Tahoma" pitchFamily="34" charset="0"/>
                <a:ea typeface="Tahoma" pitchFamily="34" charset="0"/>
                <a:cs typeface="Tahoma" pitchFamily="34" charset="0"/>
              </a:rPr>
              <a:t>KALİTE BELGELERİ</a:t>
            </a:r>
          </a:p>
          <a:p>
            <a:pPr algn="r"/>
            <a:r>
              <a:rPr lang="tr-TR" sz="2700" b="1" dirty="0">
                <a:solidFill>
                  <a:srgbClr val="FF0000"/>
                </a:solidFill>
                <a:latin typeface="Tahoma" pitchFamily="34" charset="0"/>
                <a:ea typeface="Tahoma" pitchFamily="34" charset="0"/>
                <a:cs typeface="Tahoma" pitchFamily="34" charset="0"/>
              </a:rPr>
              <a:t>VE KALİTE EĞİTİMİ </a:t>
            </a:r>
          </a:p>
          <a:p>
            <a:pPr algn="r"/>
            <a:r>
              <a:rPr lang="tr-TR" sz="2700" b="1" dirty="0">
                <a:solidFill>
                  <a:srgbClr val="FF0000"/>
                </a:solidFill>
                <a:latin typeface="Tahoma" pitchFamily="34" charset="0"/>
                <a:ea typeface="Tahoma" pitchFamily="34" charset="0"/>
                <a:cs typeface="Tahoma" pitchFamily="34" charset="0"/>
              </a:rPr>
              <a:t>(09-11 EYLÜL 2024)</a:t>
            </a:r>
          </a:p>
          <a:p>
            <a:pPr algn="r"/>
            <a:endParaRPr lang="tr-TR" sz="2700" dirty="0">
              <a:latin typeface="Tahoma" pitchFamily="34" charset="0"/>
              <a:ea typeface="Tahoma" pitchFamily="34" charset="0"/>
              <a:cs typeface="Tahoma" pitchFamily="34" charset="0"/>
            </a:endParaRPr>
          </a:p>
          <a:p>
            <a:pPr algn="r"/>
            <a:r>
              <a:rPr lang="tr-TR" sz="1800" b="1" dirty="0">
                <a:latin typeface="Tahoma" pitchFamily="34" charset="0"/>
                <a:ea typeface="Tahoma" pitchFamily="34" charset="0"/>
                <a:cs typeface="Tahoma" pitchFamily="34" charset="0"/>
              </a:rPr>
              <a:t>EĞİTMENLER:</a:t>
            </a:r>
            <a:endParaRPr lang="tr-TR" sz="1800" dirty="0">
              <a:latin typeface="Tahoma" pitchFamily="34" charset="0"/>
              <a:ea typeface="Tahoma" pitchFamily="34" charset="0"/>
              <a:cs typeface="Tahoma" pitchFamily="34" charset="0"/>
            </a:endParaRPr>
          </a:p>
          <a:p>
            <a:pPr algn="r"/>
            <a:r>
              <a:rPr lang="tr-TR" sz="1800" dirty="0">
                <a:latin typeface="Tahoma" pitchFamily="34" charset="0"/>
                <a:ea typeface="Tahoma" pitchFamily="34" charset="0"/>
                <a:cs typeface="Tahoma" pitchFamily="34" charset="0"/>
              </a:rPr>
              <a:t>YDÜHASTANESİ YENİBOĞAZİÇİ Başhemşiresi</a:t>
            </a:r>
          </a:p>
          <a:p>
            <a:pPr algn="r"/>
            <a:r>
              <a:rPr lang="tr-TR" sz="1800" dirty="0">
                <a:latin typeface="Tahoma" pitchFamily="34" charset="0"/>
                <a:ea typeface="Tahoma" pitchFamily="34" charset="0"/>
                <a:cs typeface="Tahoma" pitchFamily="34" charset="0"/>
              </a:rPr>
              <a:t>Uzm. Demet YALÇIN ÖZSOYLU</a:t>
            </a:r>
          </a:p>
          <a:p>
            <a:pPr algn="r"/>
            <a:r>
              <a:rPr lang="tr-TR" sz="1800" dirty="0">
                <a:latin typeface="Tahoma" pitchFamily="34" charset="0"/>
                <a:ea typeface="Tahoma" pitchFamily="34" charset="0"/>
                <a:cs typeface="Tahoma" pitchFamily="34" charset="0"/>
              </a:rPr>
              <a:t>KALİTE KOORDİNATÖRÜ Uzm. Burcu SÜERDEM</a:t>
            </a:r>
            <a:endParaRPr lang="tr-TR" sz="1800" dirty="0">
              <a:solidFill>
                <a:schemeClr val="accent2">
                  <a:lumMod val="75000"/>
                </a:schemeClr>
              </a:solidFill>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pic>
        <p:nvPicPr>
          <p:cNvPr id="1026" name="Picture 2" descr="C:\Users\NEUHISQ1\Desktop\temos belgesi.jpg"/>
          <p:cNvPicPr>
            <a:picLocks noChangeAspect="1" noChangeArrowheads="1"/>
          </p:cNvPicPr>
          <p:nvPr/>
        </p:nvPicPr>
        <p:blipFill>
          <a:blip r:embed="rId4"/>
          <a:srcRect/>
          <a:stretch>
            <a:fillRect/>
          </a:stretch>
        </p:blipFill>
        <p:spPr bwMode="auto">
          <a:xfrm>
            <a:off x="0" y="1240036"/>
            <a:ext cx="2144486" cy="3020178"/>
          </a:xfrm>
          <a:prstGeom prst="rect">
            <a:avLst/>
          </a:prstGeom>
          <a:noFill/>
        </p:spPr>
      </p:pic>
      <p:pic>
        <p:nvPicPr>
          <p:cNvPr id="1027" name="Picture 3" descr="C:\Users\NEUHISQ1\Desktop\scan\2024-09-06 1\1 001.jpg"/>
          <p:cNvPicPr>
            <a:picLocks noChangeAspect="1" noChangeArrowheads="1"/>
          </p:cNvPicPr>
          <p:nvPr/>
        </p:nvPicPr>
        <p:blipFill>
          <a:blip r:embed="rId5"/>
          <a:srcRect/>
          <a:stretch>
            <a:fillRect/>
          </a:stretch>
        </p:blipFill>
        <p:spPr bwMode="auto">
          <a:xfrm>
            <a:off x="2144485" y="1203599"/>
            <a:ext cx="2220685" cy="3056616"/>
          </a:xfrm>
          <a:prstGeom prst="rect">
            <a:avLst/>
          </a:prstGeom>
          <a:noFill/>
        </p:spPr>
      </p:pic>
    </p:spTree>
    <p:extLst>
      <p:ext uri="{BB962C8B-B14F-4D97-AF65-F5344CB8AC3E}">
        <p14:creationId xmlns:p14="http://schemas.microsoft.com/office/powerpoint/2010/main" val="39412200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
        <p:nvSpPr>
          <p:cNvPr id="7" name="Metin kutusu 6">
            <a:extLst>
              <a:ext uri="{FF2B5EF4-FFF2-40B4-BE49-F238E27FC236}">
                <a16:creationId xmlns:a16="http://schemas.microsoft.com/office/drawing/2014/main" id="{A929C106-E1BE-193E-2996-CB22CD2F40B5}"/>
              </a:ext>
            </a:extLst>
          </p:cNvPr>
          <p:cNvSpPr txBox="1"/>
          <p:nvPr/>
        </p:nvSpPr>
        <p:spPr>
          <a:xfrm>
            <a:off x="1170631" y="1421606"/>
            <a:ext cx="5608788" cy="3756971"/>
          </a:xfrm>
          <a:prstGeom prst="rect">
            <a:avLst/>
          </a:prstGeom>
          <a:noFill/>
        </p:spPr>
        <p:txBody>
          <a:bodyPr wrap="square">
            <a:spAutoFit/>
          </a:bodyPr>
          <a:lstStyle/>
          <a:p>
            <a:pPr marL="50800" indent="0" algn="r">
              <a:buNone/>
            </a:pPr>
            <a:r>
              <a:rPr lang="tr-TR" sz="1400" dirty="0"/>
              <a:t>    Aylık Takip Edilen Gösterge Kartları / İndikatörler</a:t>
            </a:r>
          </a:p>
          <a:p>
            <a:pPr marL="50800" indent="0" algn="ctr">
              <a:buNone/>
            </a:pPr>
            <a:endParaRPr lang="tr-TR" dirty="0"/>
          </a:p>
          <a:p>
            <a:pPr marL="336550" indent="-285750">
              <a:buFont typeface="Arial" panose="020B0604020202020204" pitchFamily="34" charset="0"/>
              <a:buChar char="•"/>
            </a:pPr>
            <a:r>
              <a:rPr lang="tr-TR" sz="1400" dirty="0"/>
              <a:t>Acil Servis		</a:t>
            </a:r>
          </a:p>
          <a:p>
            <a:pPr marL="336550" indent="-285750">
              <a:buFont typeface="Arial" panose="020B0604020202020204" pitchFamily="34" charset="0"/>
              <a:buChar char="•"/>
            </a:pPr>
            <a:r>
              <a:rPr lang="tr-TR" dirty="0"/>
              <a:t>Ameliyathane</a:t>
            </a:r>
          </a:p>
          <a:p>
            <a:pPr marL="336550" indent="-285750">
              <a:buFont typeface="Arial" panose="020B0604020202020204" pitchFamily="34" charset="0"/>
              <a:buChar char="•"/>
            </a:pPr>
            <a:r>
              <a:rPr lang="tr-TR" dirty="0"/>
              <a:t>Anestezi</a:t>
            </a:r>
          </a:p>
          <a:p>
            <a:pPr marL="336550" indent="-285750">
              <a:buFont typeface="Arial" panose="020B0604020202020204" pitchFamily="34" charset="0"/>
              <a:buChar char="•"/>
            </a:pPr>
            <a:r>
              <a:rPr lang="tr-TR" dirty="0"/>
              <a:t>Arşiv</a:t>
            </a:r>
          </a:p>
          <a:p>
            <a:pPr marL="336550" indent="-285750">
              <a:buFont typeface="Arial" panose="020B0604020202020204" pitchFamily="34" charset="0"/>
              <a:buChar char="•"/>
            </a:pPr>
            <a:r>
              <a:rPr lang="tr-TR" dirty="0"/>
              <a:t>Başhekimlik</a:t>
            </a:r>
          </a:p>
          <a:p>
            <a:pPr marL="336550" indent="-285750">
              <a:buFont typeface="Arial" panose="020B0604020202020204" pitchFamily="34" charset="0"/>
              <a:buChar char="•"/>
            </a:pPr>
            <a:r>
              <a:rPr lang="tr-TR" dirty="0"/>
              <a:t>Bilgi İşlem</a:t>
            </a:r>
          </a:p>
          <a:p>
            <a:pPr marL="336550" indent="-285750">
              <a:buFont typeface="Arial" panose="020B0604020202020204" pitchFamily="34" charset="0"/>
              <a:buChar char="•"/>
            </a:pPr>
            <a:r>
              <a:rPr lang="tr-TR" dirty="0"/>
              <a:t>Biyokimya/mikrobiyoloji/patoloji</a:t>
            </a:r>
          </a:p>
          <a:p>
            <a:pPr marL="336550" indent="-285750">
              <a:buFont typeface="Arial" panose="020B0604020202020204" pitchFamily="34" charset="0"/>
              <a:buChar char="•"/>
            </a:pPr>
            <a:r>
              <a:rPr lang="tr-TR" dirty="0"/>
              <a:t>Biyomedikal</a:t>
            </a:r>
          </a:p>
          <a:p>
            <a:pPr marL="336550" indent="-285750">
              <a:buFont typeface="Arial" panose="020B0604020202020204" pitchFamily="34" charset="0"/>
              <a:buChar char="•"/>
            </a:pPr>
            <a:r>
              <a:rPr lang="tr-TR" dirty="0"/>
              <a:t>Eczane</a:t>
            </a:r>
          </a:p>
          <a:p>
            <a:pPr marL="336550" indent="-285750">
              <a:buFont typeface="Arial" panose="020B0604020202020204" pitchFamily="34" charset="0"/>
              <a:buChar char="•"/>
            </a:pPr>
            <a:r>
              <a:rPr lang="tr-TR" dirty="0"/>
              <a:t>Endoskopi</a:t>
            </a:r>
          </a:p>
          <a:p>
            <a:pPr marL="336550" indent="-285750">
              <a:buFont typeface="Arial" panose="020B0604020202020204" pitchFamily="34" charset="0"/>
              <a:buChar char="•"/>
            </a:pPr>
            <a:r>
              <a:rPr lang="tr-TR" dirty="0"/>
              <a:t>Enfeksiyon</a:t>
            </a:r>
          </a:p>
          <a:p>
            <a:pPr marL="336550" indent="-285750">
              <a:buFont typeface="Arial" panose="020B0604020202020204" pitchFamily="34" charset="0"/>
              <a:buChar char="•"/>
            </a:pPr>
            <a:r>
              <a:rPr lang="tr-TR" dirty="0"/>
              <a:t>Genel yoğun bakım</a:t>
            </a:r>
          </a:p>
          <a:p>
            <a:pPr marL="336550" indent="-285750">
              <a:buFont typeface="Arial" panose="020B0604020202020204" pitchFamily="34" charset="0"/>
              <a:buChar char="•"/>
            </a:pPr>
            <a:r>
              <a:rPr lang="tr-TR" dirty="0"/>
              <a:t>Hasta hakları</a:t>
            </a:r>
          </a:p>
          <a:p>
            <a:pPr marL="336550" indent="-285750" algn="ctr">
              <a:buFont typeface="Arial" panose="020B0604020202020204" pitchFamily="34" charset="0"/>
              <a:buChar char="•"/>
            </a:pPr>
            <a:endParaRPr lang="tr-TR" dirty="0"/>
          </a:p>
          <a:p>
            <a:pPr marL="336550" indent="-285750" algn="ctr">
              <a:buFont typeface="Arial" panose="020B0604020202020204" pitchFamily="34" charset="0"/>
              <a:buChar char="•"/>
            </a:pPr>
            <a:endParaRPr lang="tr-TR" sz="1400" dirty="0"/>
          </a:p>
        </p:txBody>
      </p:sp>
      <p:sp>
        <p:nvSpPr>
          <p:cNvPr id="11" name="Metin kutusu 10">
            <a:extLst>
              <a:ext uri="{FF2B5EF4-FFF2-40B4-BE49-F238E27FC236}">
                <a16:creationId xmlns:a16="http://schemas.microsoft.com/office/drawing/2014/main" id="{AC779B27-C368-0C0F-B81A-B1FC597CDE9A}"/>
              </a:ext>
            </a:extLst>
          </p:cNvPr>
          <p:cNvSpPr txBox="1"/>
          <p:nvPr/>
        </p:nvSpPr>
        <p:spPr>
          <a:xfrm>
            <a:off x="4381935" y="1854590"/>
            <a:ext cx="4572000" cy="2893100"/>
          </a:xfrm>
          <a:prstGeom prst="rect">
            <a:avLst/>
          </a:prstGeom>
          <a:noFill/>
        </p:spPr>
        <p:txBody>
          <a:bodyPr wrap="square">
            <a:spAutoFit/>
          </a:bodyPr>
          <a:lstStyle/>
          <a:p>
            <a:pPr marL="336550" indent="-285750">
              <a:buFont typeface="Arial" panose="020B0604020202020204" pitchFamily="34" charset="0"/>
              <a:buChar char="•"/>
            </a:pPr>
            <a:r>
              <a:rPr lang="tr-TR" sz="1400" dirty="0"/>
              <a:t>Hasta hizmetleri</a:t>
            </a:r>
          </a:p>
          <a:p>
            <a:pPr marL="336550" indent="-285750">
              <a:buFont typeface="Arial" panose="020B0604020202020204" pitchFamily="34" charset="0"/>
              <a:buChar char="•"/>
            </a:pPr>
            <a:r>
              <a:rPr lang="tr-TR" dirty="0"/>
              <a:t>Hemşirelik hizmetleri</a:t>
            </a:r>
          </a:p>
          <a:p>
            <a:pPr marL="336550" indent="-285750">
              <a:buFont typeface="Arial" panose="020B0604020202020204" pitchFamily="34" charset="0"/>
              <a:buChar char="•"/>
            </a:pPr>
            <a:r>
              <a:rPr lang="tr-TR" sz="1400" dirty="0"/>
              <a:t>İnsan kaynakları</a:t>
            </a:r>
          </a:p>
          <a:p>
            <a:pPr marL="336550" indent="-285750">
              <a:buFont typeface="Arial" panose="020B0604020202020204" pitchFamily="34" charset="0"/>
              <a:buChar char="•"/>
            </a:pPr>
            <a:r>
              <a:rPr lang="tr-TR" dirty="0"/>
              <a:t>İşyeri hekimi</a:t>
            </a:r>
          </a:p>
          <a:p>
            <a:pPr marL="336550" indent="-285750">
              <a:buFont typeface="Arial" panose="020B0604020202020204" pitchFamily="34" charset="0"/>
              <a:buChar char="•"/>
            </a:pPr>
            <a:r>
              <a:rPr lang="tr-TR" sz="1400" dirty="0"/>
              <a:t>Kalite yönetimi</a:t>
            </a:r>
          </a:p>
          <a:p>
            <a:pPr marL="336550" indent="-285750">
              <a:buFont typeface="Arial" panose="020B0604020202020204" pitchFamily="34" charset="0"/>
              <a:buChar char="•"/>
            </a:pPr>
            <a:r>
              <a:rPr lang="tr-TR" dirty="0"/>
              <a:t>Kan alma </a:t>
            </a:r>
          </a:p>
          <a:p>
            <a:pPr marL="336550" indent="-285750">
              <a:buFont typeface="Arial" panose="020B0604020202020204" pitchFamily="34" charset="0"/>
              <a:buChar char="•"/>
            </a:pPr>
            <a:r>
              <a:rPr lang="tr-TR" sz="1400" dirty="0"/>
              <a:t>Kateter laboratuvarı</a:t>
            </a:r>
          </a:p>
          <a:p>
            <a:pPr marL="336550" indent="-285750">
              <a:buFont typeface="Arial" panose="020B0604020202020204" pitchFamily="34" charset="0"/>
              <a:buChar char="•"/>
            </a:pPr>
            <a:r>
              <a:rPr lang="tr-TR" sz="1400" dirty="0"/>
              <a:t>Yoğun bakımlar (KVC, </a:t>
            </a:r>
            <a:r>
              <a:rPr lang="tr-TR" sz="1400" dirty="0" err="1"/>
              <a:t>Koroner,Genel,yenidoğan</a:t>
            </a:r>
            <a:r>
              <a:rPr lang="tr-TR" sz="1400" dirty="0"/>
              <a:t>)</a:t>
            </a:r>
          </a:p>
          <a:p>
            <a:pPr marL="336550" indent="-285750">
              <a:buFont typeface="Arial" panose="020B0604020202020204" pitchFamily="34" charset="0"/>
              <a:buChar char="•"/>
            </a:pPr>
            <a:r>
              <a:rPr lang="tr-TR" sz="1400" dirty="0"/>
              <a:t>Radyoloji</a:t>
            </a:r>
          </a:p>
          <a:p>
            <a:pPr marL="336550" indent="-285750">
              <a:buFont typeface="Arial" panose="020B0604020202020204" pitchFamily="34" charset="0"/>
              <a:buChar char="•"/>
            </a:pPr>
            <a:r>
              <a:rPr lang="tr-TR" dirty="0"/>
              <a:t>Sterilizasyon</a:t>
            </a:r>
          </a:p>
          <a:p>
            <a:pPr marL="336550" indent="-285750">
              <a:buFont typeface="Arial" panose="020B0604020202020204" pitchFamily="34" charset="0"/>
              <a:buChar char="•"/>
            </a:pPr>
            <a:r>
              <a:rPr lang="tr-TR" sz="1400" dirty="0"/>
              <a:t>Teknik hizmetler</a:t>
            </a:r>
          </a:p>
          <a:p>
            <a:pPr marL="336550" indent="-285750">
              <a:buFont typeface="Arial" panose="020B0604020202020204" pitchFamily="34" charset="0"/>
              <a:buChar char="•"/>
            </a:pPr>
            <a:r>
              <a:rPr lang="tr-TR" dirty="0"/>
              <a:t>Transfüzyon merkezi</a:t>
            </a:r>
          </a:p>
          <a:p>
            <a:pPr marL="336550" indent="-285750" algn="ctr">
              <a:buFont typeface="Arial" panose="020B0604020202020204" pitchFamily="34" charset="0"/>
              <a:buChar char="•"/>
            </a:pPr>
            <a:endParaRPr lang="tr-TR" sz="1400" dirty="0"/>
          </a:p>
        </p:txBody>
      </p:sp>
      <p:pic>
        <p:nvPicPr>
          <p:cNvPr id="2" name="Resim 1">
            <a:extLst>
              <a:ext uri="{FF2B5EF4-FFF2-40B4-BE49-F238E27FC236}">
                <a16:creationId xmlns:a16="http://schemas.microsoft.com/office/drawing/2014/main" id="{20DF6461-AA9B-2B87-63A2-C0F3383C7879}"/>
              </a:ext>
            </a:extLst>
          </p:cNvPr>
          <p:cNvPicPr>
            <a:picLocks noChangeAspect="1"/>
          </p:cNvPicPr>
          <p:nvPr/>
        </p:nvPicPr>
        <p:blipFill>
          <a:blip r:embed="rId3"/>
          <a:stretch>
            <a:fillRect/>
          </a:stretch>
        </p:blipFill>
        <p:spPr>
          <a:xfrm>
            <a:off x="8461429" y="1201731"/>
            <a:ext cx="682571" cy="688079"/>
          </a:xfrm>
          <a:prstGeom prst="rect">
            <a:avLst/>
          </a:prstGeom>
        </p:spPr>
      </p:pic>
      <p:pic>
        <p:nvPicPr>
          <p:cNvPr id="3" name="Resim 2">
            <a:extLst>
              <a:ext uri="{FF2B5EF4-FFF2-40B4-BE49-F238E27FC236}">
                <a16:creationId xmlns:a16="http://schemas.microsoft.com/office/drawing/2014/main" id="{D72D53F9-2EB3-4911-6647-C6847EBEE6C2}"/>
              </a:ext>
            </a:extLst>
          </p:cNvPr>
          <p:cNvPicPr>
            <a:picLocks noChangeAspect="1"/>
          </p:cNvPicPr>
          <p:nvPr/>
        </p:nvPicPr>
        <p:blipFill>
          <a:blip r:embed="rId4"/>
          <a:stretch>
            <a:fillRect/>
          </a:stretch>
        </p:blipFill>
        <p:spPr>
          <a:xfrm>
            <a:off x="7758412" y="1299302"/>
            <a:ext cx="613804" cy="492935"/>
          </a:xfrm>
          <a:prstGeom prst="rect">
            <a:avLst/>
          </a:prstGeom>
        </p:spPr>
      </p:pic>
    </p:spTree>
    <p:extLst>
      <p:ext uri="{BB962C8B-B14F-4D97-AF65-F5344CB8AC3E}">
        <p14:creationId xmlns:p14="http://schemas.microsoft.com/office/powerpoint/2010/main" val="515342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cstate="print"/>
          <a:srcRect/>
          <a:stretch>
            <a:fillRect/>
          </a:stretch>
        </p:blipFill>
        <p:spPr bwMode="auto">
          <a:xfrm>
            <a:off x="6868632" y="857692"/>
            <a:ext cx="2085303" cy="368524"/>
          </a:xfrm>
          <a:prstGeom prst="rect">
            <a:avLst/>
          </a:prstGeom>
          <a:noFill/>
        </p:spPr>
      </p:pic>
      <p:sp>
        <p:nvSpPr>
          <p:cNvPr id="6" name="Metin kutusu 5">
            <a:extLst>
              <a:ext uri="{FF2B5EF4-FFF2-40B4-BE49-F238E27FC236}">
                <a16:creationId xmlns:a16="http://schemas.microsoft.com/office/drawing/2014/main" id="{89DB7709-BCE7-FA07-CBFC-28DB47A6C795}"/>
              </a:ext>
            </a:extLst>
          </p:cNvPr>
          <p:cNvSpPr txBox="1"/>
          <p:nvPr/>
        </p:nvSpPr>
        <p:spPr>
          <a:xfrm>
            <a:off x="1596452" y="1801496"/>
            <a:ext cx="5786203" cy="2369880"/>
          </a:xfrm>
          <a:prstGeom prst="rect">
            <a:avLst/>
          </a:prstGeom>
          <a:noFill/>
        </p:spPr>
        <p:txBody>
          <a:bodyPr wrap="square">
            <a:spAutoFit/>
          </a:bodyPr>
          <a:lstStyle/>
          <a:p>
            <a:pPr marL="50800" indent="0" algn="ctr">
              <a:buNone/>
            </a:pPr>
            <a:endParaRPr lang="tr-TR" dirty="0"/>
          </a:p>
          <a:p>
            <a:pPr marL="50800" indent="0" algn="ctr">
              <a:buNone/>
            </a:pPr>
            <a:endParaRPr lang="tr-TR" sz="2000" dirty="0"/>
          </a:p>
          <a:p>
            <a:pPr marL="50800" indent="0" algn="ctr">
              <a:buNone/>
            </a:pPr>
            <a:r>
              <a:rPr lang="tr-TR" sz="2000" b="1" dirty="0"/>
              <a:t>TEMOS AKREDİTASYONU</a:t>
            </a:r>
          </a:p>
          <a:p>
            <a:pPr marL="50800" indent="0" algn="ctr">
              <a:buNone/>
            </a:pPr>
            <a:endParaRPr lang="tr-TR" sz="2000" b="1" dirty="0"/>
          </a:p>
          <a:p>
            <a:pPr marL="50800" indent="0" algn="ctr">
              <a:buNone/>
            </a:pPr>
            <a:r>
              <a:rPr lang="tr-TR" sz="2000" b="1" dirty="0"/>
              <a:t>VE</a:t>
            </a:r>
          </a:p>
          <a:p>
            <a:pPr marL="50800" indent="0" algn="ctr">
              <a:buNone/>
            </a:pPr>
            <a:endParaRPr lang="tr-TR" sz="2000" b="1" dirty="0"/>
          </a:p>
          <a:p>
            <a:pPr marL="50800" indent="0" algn="ctr">
              <a:buNone/>
            </a:pPr>
            <a:r>
              <a:rPr lang="tr-TR" sz="2000" b="1" dirty="0"/>
              <a:t>ISO 22:000 SERTİFİKASI</a:t>
            </a:r>
          </a:p>
          <a:p>
            <a:pPr marL="50800" indent="0" algn="ctr">
              <a:buNone/>
            </a:pPr>
            <a:endParaRPr lang="en-US" dirty="0"/>
          </a:p>
        </p:txBody>
      </p:sp>
      <p:pic>
        <p:nvPicPr>
          <p:cNvPr id="8" name="Resim 7">
            <a:extLst>
              <a:ext uri="{FF2B5EF4-FFF2-40B4-BE49-F238E27FC236}">
                <a16:creationId xmlns:a16="http://schemas.microsoft.com/office/drawing/2014/main" id="{8247659A-90A6-7D08-F31B-22433A704B60}"/>
              </a:ext>
            </a:extLst>
          </p:cNvPr>
          <p:cNvPicPr>
            <a:picLocks noChangeAspect="1"/>
          </p:cNvPicPr>
          <p:nvPr/>
        </p:nvPicPr>
        <p:blipFill>
          <a:blip r:embed="rId3"/>
          <a:stretch>
            <a:fillRect/>
          </a:stretch>
        </p:blipFill>
        <p:spPr>
          <a:xfrm>
            <a:off x="904481" y="2235991"/>
            <a:ext cx="1488875" cy="1500890"/>
          </a:xfrm>
          <a:prstGeom prst="rect">
            <a:avLst/>
          </a:prstGeom>
        </p:spPr>
      </p:pic>
      <p:pic>
        <p:nvPicPr>
          <p:cNvPr id="10" name="Resim 9">
            <a:extLst>
              <a:ext uri="{FF2B5EF4-FFF2-40B4-BE49-F238E27FC236}">
                <a16:creationId xmlns:a16="http://schemas.microsoft.com/office/drawing/2014/main" id="{20622FC4-F344-2FC6-61C7-4D416F07D0FD}"/>
              </a:ext>
            </a:extLst>
          </p:cNvPr>
          <p:cNvPicPr>
            <a:picLocks noChangeAspect="1"/>
          </p:cNvPicPr>
          <p:nvPr/>
        </p:nvPicPr>
        <p:blipFill>
          <a:blip r:embed="rId4"/>
          <a:stretch>
            <a:fillRect/>
          </a:stretch>
        </p:blipFill>
        <p:spPr>
          <a:xfrm>
            <a:off x="7067111" y="2235991"/>
            <a:ext cx="1688343" cy="1355878"/>
          </a:xfrm>
          <a:prstGeom prst="rect">
            <a:avLst/>
          </a:prstGeom>
        </p:spPr>
      </p:pic>
    </p:spTree>
    <p:extLst>
      <p:ext uri="{BB962C8B-B14F-4D97-AF65-F5344CB8AC3E}">
        <p14:creationId xmlns:p14="http://schemas.microsoft.com/office/powerpoint/2010/main" val="2761386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06551" y="771728"/>
            <a:ext cx="8137449" cy="1303506"/>
          </a:xfrm>
        </p:spPr>
        <p:txBody>
          <a:bodyPr/>
          <a:lstStyle/>
          <a:p>
            <a:pPr>
              <a:lnSpc>
                <a:spcPct val="100000"/>
              </a:lnSpc>
            </a:pPr>
            <a:br>
              <a:rPr lang="tr-TR" sz="1800" dirty="0"/>
            </a:br>
            <a:r>
              <a:rPr lang="tr-TR" sz="1800" dirty="0"/>
              <a:t>TEMOS International Healthcare Accreditation</a:t>
            </a:r>
            <a:br>
              <a:rPr lang="tr-TR" sz="1800" dirty="0"/>
            </a:br>
            <a:r>
              <a:rPr lang="de-DE" sz="1200" dirty="0">
                <a:solidFill>
                  <a:schemeClr val="tx1">
                    <a:lumMod val="75000"/>
                    <a:lumOff val="25000"/>
                  </a:schemeClr>
                </a:solidFill>
                <a:latin typeface="Aleo-BoldItalic"/>
                <a:hlinkClick r:id="rId2"/>
              </a:rPr>
              <a:t>https://temos-accreditation.com/AccreditedPartners/List.aspx</a:t>
            </a:r>
            <a:endParaRPr lang="tr-TR" sz="1200" dirty="0">
              <a:latin typeface="Tahoma" pitchFamily="34" charset="0"/>
              <a:ea typeface="Tahoma" pitchFamily="34" charset="0"/>
              <a:cs typeface="Tahoma" pitchFamily="34" charset="0"/>
            </a:endParaRPr>
          </a:p>
        </p:txBody>
      </p:sp>
      <p:pic>
        <p:nvPicPr>
          <p:cNvPr id="2050" name="Picture 2" descr="C:\Users\NEUHISQ1\Desktop\SGSR.jpg"/>
          <p:cNvPicPr>
            <a:picLocks noChangeAspect="1" noChangeArrowheads="1"/>
          </p:cNvPicPr>
          <p:nvPr/>
        </p:nvPicPr>
        <p:blipFill>
          <a:blip r:embed="rId3"/>
          <a:srcRect/>
          <a:stretch>
            <a:fillRect/>
          </a:stretch>
        </p:blipFill>
        <p:spPr bwMode="auto">
          <a:xfrm>
            <a:off x="5071767" y="2157266"/>
            <a:ext cx="1223593" cy="1557300"/>
          </a:xfrm>
          <a:prstGeom prst="rect">
            <a:avLst/>
          </a:prstGeom>
          <a:noFill/>
        </p:spPr>
      </p:pic>
      <p:pic>
        <p:nvPicPr>
          <p:cNvPr id="2051" name="Picture 3" descr="C:\Users\NEUHISQ1\Desktop\SDGSFG.jpg"/>
          <p:cNvPicPr>
            <a:picLocks noChangeAspect="1" noChangeArrowheads="1"/>
          </p:cNvPicPr>
          <p:nvPr/>
        </p:nvPicPr>
        <p:blipFill>
          <a:blip r:embed="rId4"/>
          <a:srcRect/>
          <a:stretch>
            <a:fillRect/>
          </a:stretch>
        </p:blipFill>
        <p:spPr bwMode="auto">
          <a:xfrm>
            <a:off x="7125293" y="2288805"/>
            <a:ext cx="1370258" cy="1350225"/>
          </a:xfrm>
          <a:prstGeom prst="rect">
            <a:avLst/>
          </a:prstGeom>
          <a:noFill/>
        </p:spPr>
      </p:pic>
      <p:pic>
        <p:nvPicPr>
          <p:cNvPr id="2052" name="Picture 4" descr="C:\Users\NEUHISQ1\Desktop\DRYHTDHDG.jpg"/>
          <p:cNvPicPr>
            <a:picLocks noChangeAspect="1" noChangeArrowheads="1"/>
          </p:cNvPicPr>
          <p:nvPr/>
        </p:nvPicPr>
        <p:blipFill>
          <a:blip r:embed="rId5"/>
          <a:srcRect/>
          <a:stretch>
            <a:fillRect/>
          </a:stretch>
        </p:blipFill>
        <p:spPr bwMode="auto">
          <a:xfrm>
            <a:off x="2960577" y="2158556"/>
            <a:ext cx="1351887" cy="1529058"/>
          </a:xfrm>
          <a:prstGeom prst="rect">
            <a:avLst/>
          </a:prstGeom>
          <a:noFill/>
        </p:spPr>
      </p:pic>
      <p:sp>
        <p:nvSpPr>
          <p:cNvPr id="8" name="Rectangle 7"/>
          <p:cNvSpPr/>
          <p:nvPr/>
        </p:nvSpPr>
        <p:spPr>
          <a:xfrm>
            <a:off x="2570644" y="3707705"/>
            <a:ext cx="1870664" cy="1200329"/>
          </a:xfrm>
          <a:prstGeom prst="rect">
            <a:avLst/>
          </a:prstGeom>
        </p:spPr>
        <p:txBody>
          <a:bodyPr wrap="square">
            <a:spAutoFit/>
          </a:bodyPr>
          <a:lstStyle/>
          <a:p>
            <a:r>
              <a:rPr lang="de-DE" sz="1200" b="1" dirty="0">
                <a:solidFill>
                  <a:schemeClr val="tx1">
                    <a:lumMod val="75000"/>
                    <a:lumOff val="25000"/>
                  </a:schemeClr>
                </a:solidFill>
                <a:latin typeface="Aleo-BoldItalic"/>
              </a:rPr>
              <a:t>Dr. Rainer Hilgenfeld (MD, MPH)</a:t>
            </a:r>
            <a:r>
              <a:rPr lang="tr-TR" sz="1200" b="1" dirty="0">
                <a:solidFill>
                  <a:schemeClr val="tx1">
                    <a:lumMod val="75000"/>
                    <a:lumOff val="25000"/>
                  </a:schemeClr>
                </a:solidFill>
              </a:rPr>
              <a:t>,</a:t>
            </a:r>
          </a:p>
          <a:p>
            <a:r>
              <a:rPr lang="de-DE" sz="1200" b="1" dirty="0">
                <a:solidFill>
                  <a:schemeClr val="tx1">
                    <a:lumMod val="75000"/>
                    <a:lumOff val="25000"/>
                  </a:schemeClr>
                </a:solidFill>
                <a:latin typeface="Aleo-BoldItalic"/>
              </a:rPr>
              <a:t>Germany</a:t>
            </a:r>
            <a:endParaRPr lang="tr-TR" sz="1200" b="1" dirty="0">
              <a:solidFill>
                <a:schemeClr val="tx1">
                  <a:lumMod val="75000"/>
                  <a:lumOff val="25000"/>
                </a:schemeClr>
              </a:solidFill>
            </a:endParaRPr>
          </a:p>
          <a:p>
            <a:r>
              <a:rPr lang="en-US" sz="1200" b="1" dirty="0">
                <a:solidFill>
                  <a:schemeClr val="tx1">
                    <a:lumMod val="75000"/>
                    <a:lumOff val="25000"/>
                  </a:schemeClr>
                </a:solidFill>
                <a:latin typeface="Aleo-BoldItalic"/>
              </a:rPr>
              <a:t>Physician, board-certified for internal medicine</a:t>
            </a:r>
            <a:endParaRPr lang="tr-TR" sz="1200" b="1" dirty="0">
              <a:solidFill>
                <a:schemeClr val="tx1">
                  <a:lumMod val="75000"/>
                  <a:lumOff val="25000"/>
                </a:schemeClr>
              </a:solidFill>
            </a:endParaRPr>
          </a:p>
        </p:txBody>
      </p:sp>
      <p:sp>
        <p:nvSpPr>
          <p:cNvPr id="9" name="Rectangle 8"/>
          <p:cNvSpPr/>
          <p:nvPr/>
        </p:nvSpPr>
        <p:spPr>
          <a:xfrm>
            <a:off x="4829185" y="3720202"/>
            <a:ext cx="2108559" cy="830997"/>
          </a:xfrm>
          <a:prstGeom prst="rect">
            <a:avLst/>
          </a:prstGeom>
        </p:spPr>
        <p:txBody>
          <a:bodyPr wrap="square">
            <a:spAutoFit/>
          </a:bodyPr>
          <a:lstStyle/>
          <a:p>
            <a:r>
              <a:rPr lang="sv-SE" sz="1200" b="1" dirty="0">
                <a:solidFill>
                  <a:schemeClr val="tx1">
                    <a:lumMod val="75000"/>
                    <a:lumOff val="25000"/>
                  </a:schemeClr>
                </a:solidFill>
                <a:latin typeface="Aleo-BoldItalic"/>
              </a:rPr>
              <a:t>Dr. Hashem Al Fadel (B.S., MBA, PhD), Jordan/USA</a:t>
            </a:r>
            <a:endParaRPr lang="tr-TR" sz="1200" b="1" dirty="0">
              <a:solidFill>
                <a:schemeClr val="tx1">
                  <a:lumMod val="75000"/>
                  <a:lumOff val="25000"/>
                </a:schemeClr>
              </a:solidFill>
            </a:endParaRPr>
          </a:p>
          <a:p>
            <a:r>
              <a:rPr lang="pt-BR" sz="1200" b="1" dirty="0">
                <a:solidFill>
                  <a:schemeClr val="tx1">
                    <a:lumMod val="75000"/>
                    <a:lumOff val="25000"/>
                  </a:schemeClr>
                </a:solidFill>
                <a:latin typeface="Aleo-BoldItalic"/>
              </a:rPr>
              <a:t>Temos Regional director for Jordan</a:t>
            </a:r>
            <a:endParaRPr lang="tr-TR" sz="1200" b="1" dirty="0">
              <a:solidFill>
                <a:schemeClr val="tx1">
                  <a:lumMod val="75000"/>
                  <a:lumOff val="25000"/>
                </a:schemeClr>
              </a:solidFill>
            </a:endParaRPr>
          </a:p>
        </p:txBody>
      </p:sp>
      <p:sp>
        <p:nvSpPr>
          <p:cNvPr id="10" name="Rectangle 9"/>
          <p:cNvSpPr/>
          <p:nvPr/>
        </p:nvSpPr>
        <p:spPr>
          <a:xfrm>
            <a:off x="6855309" y="3669846"/>
            <a:ext cx="1945938" cy="830997"/>
          </a:xfrm>
          <a:prstGeom prst="rect">
            <a:avLst/>
          </a:prstGeom>
        </p:spPr>
        <p:txBody>
          <a:bodyPr wrap="square">
            <a:spAutoFit/>
          </a:bodyPr>
          <a:lstStyle/>
          <a:p>
            <a:r>
              <a:rPr lang="tr-TR" sz="1200" b="1" dirty="0">
                <a:solidFill>
                  <a:schemeClr val="tx1">
                    <a:lumMod val="75000"/>
                    <a:lumOff val="25000"/>
                  </a:schemeClr>
                </a:solidFill>
              </a:rPr>
              <a:t>Marlene Walter MScN, </a:t>
            </a:r>
          </a:p>
          <a:p>
            <a:r>
              <a:rPr lang="tr-TR" sz="1200" b="1" dirty="0">
                <a:solidFill>
                  <a:schemeClr val="tx1">
                    <a:lumMod val="75000"/>
                    <a:lumOff val="25000"/>
                  </a:schemeClr>
                </a:solidFill>
              </a:rPr>
              <a:t>Germany</a:t>
            </a:r>
          </a:p>
          <a:p>
            <a:r>
              <a:rPr lang="tr-TR" sz="1200" b="1" dirty="0">
                <a:solidFill>
                  <a:schemeClr val="tx1">
                    <a:lumMod val="75000"/>
                    <a:lumOff val="25000"/>
                  </a:schemeClr>
                </a:solidFill>
              </a:rPr>
              <a:t>Registered Nurse - Germany</a:t>
            </a:r>
          </a:p>
        </p:txBody>
      </p:sp>
      <p:pic>
        <p:nvPicPr>
          <p:cNvPr id="11" name="Picture 3" descr="C:\Users\NEUHISQ1\Desktop\NEU Hospital Logo (2).png"/>
          <p:cNvPicPr>
            <a:picLocks noChangeAspect="1" noChangeArrowheads="1"/>
          </p:cNvPicPr>
          <p:nvPr/>
        </p:nvPicPr>
        <p:blipFill>
          <a:blip r:embed="rId6"/>
          <a:srcRect/>
          <a:stretch>
            <a:fillRect/>
          </a:stretch>
        </p:blipFill>
        <p:spPr bwMode="auto">
          <a:xfrm>
            <a:off x="6868632" y="857692"/>
            <a:ext cx="2085303" cy="368524"/>
          </a:xfrm>
          <a:prstGeom prst="rect">
            <a:avLst/>
          </a:prstGeom>
          <a:noFill/>
        </p:spPr>
      </p:pic>
      <p:pic>
        <p:nvPicPr>
          <p:cNvPr id="12" name="Picture 11"/>
          <p:cNvPicPr>
            <a:picLocks noChangeAspect="1"/>
          </p:cNvPicPr>
          <p:nvPr/>
        </p:nvPicPr>
        <p:blipFill>
          <a:blip r:embed="rId7"/>
          <a:stretch>
            <a:fillRect/>
          </a:stretch>
        </p:blipFill>
        <p:spPr>
          <a:xfrm>
            <a:off x="6963918" y="1258111"/>
            <a:ext cx="1258745" cy="482169"/>
          </a:xfrm>
          <a:prstGeom prst="rect">
            <a:avLst/>
          </a:prstGeom>
        </p:spPr>
      </p:pic>
      <p:pic>
        <p:nvPicPr>
          <p:cNvPr id="3" name="Picture 2" descr="C:\Users\NEUHISQ1\Desktop\dr_mika_portraet_web_3.jpg"/>
          <p:cNvPicPr>
            <a:picLocks noChangeAspect="1" noChangeArrowheads="1"/>
          </p:cNvPicPr>
          <p:nvPr/>
        </p:nvPicPr>
        <p:blipFill>
          <a:blip r:embed="rId8"/>
          <a:srcRect/>
          <a:stretch>
            <a:fillRect/>
          </a:stretch>
        </p:blipFill>
        <p:spPr bwMode="auto">
          <a:xfrm>
            <a:off x="612775" y="2254025"/>
            <a:ext cx="1235075" cy="1438499"/>
          </a:xfrm>
          <a:prstGeom prst="rect">
            <a:avLst/>
          </a:prstGeom>
          <a:noFill/>
        </p:spPr>
      </p:pic>
      <p:sp>
        <p:nvSpPr>
          <p:cNvPr id="14" name="Rectangle 13"/>
          <p:cNvSpPr/>
          <p:nvPr/>
        </p:nvSpPr>
        <p:spPr>
          <a:xfrm>
            <a:off x="316394" y="3733105"/>
            <a:ext cx="2096606" cy="1200329"/>
          </a:xfrm>
          <a:prstGeom prst="rect">
            <a:avLst/>
          </a:prstGeom>
        </p:spPr>
        <p:txBody>
          <a:bodyPr wrap="square">
            <a:spAutoFit/>
          </a:bodyPr>
          <a:lstStyle/>
          <a:p>
            <a:r>
              <a:rPr lang="de-DE" sz="1200" b="1" dirty="0">
                <a:solidFill>
                  <a:schemeClr val="tx1">
                    <a:lumMod val="75000"/>
                    <a:lumOff val="25000"/>
                  </a:schemeClr>
                </a:solidFill>
                <a:latin typeface="Aleo-BoldItalic"/>
              </a:rPr>
              <a:t>Dr. </a:t>
            </a:r>
            <a:r>
              <a:rPr lang="tr-TR" sz="1200" b="1" dirty="0">
                <a:solidFill>
                  <a:schemeClr val="tx1">
                    <a:lumMod val="75000"/>
                    <a:lumOff val="25000"/>
                  </a:schemeClr>
                </a:solidFill>
                <a:latin typeface="Aleo-BoldItalic"/>
              </a:rPr>
              <a:t>Claudia MİKA</a:t>
            </a:r>
          </a:p>
          <a:p>
            <a:r>
              <a:rPr lang="tr-TR" sz="1200" b="1" dirty="0">
                <a:solidFill>
                  <a:schemeClr val="tx1">
                    <a:lumMod val="75000"/>
                    <a:lumOff val="25000"/>
                  </a:schemeClr>
                </a:solidFill>
              </a:rPr>
              <a:t>TEMOS CEO</a:t>
            </a:r>
          </a:p>
          <a:p>
            <a:r>
              <a:rPr lang="tr-TR" sz="1200" b="1" dirty="0">
                <a:solidFill>
                  <a:schemeClr val="tx1">
                    <a:lumMod val="75000"/>
                    <a:lumOff val="25000"/>
                  </a:schemeClr>
                </a:solidFill>
              </a:rPr>
              <a:t>Brezilya'dan Filipinler'e kadar dünya çapında 100'den fazla hastane ve tıbbi tesisle çalışmaktadır </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51159" y="956807"/>
            <a:ext cx="9143999" cy="3924300"/>
          </a:xfrm>
        </p:spPr>
        <p:txBody>
          <a:bodyPr/>
          <a:lstStyle/>
          <a:p>
            <a:pPr>
              <a:lnSpc>
                <a:spcPct val="150000"/>
              </a:lnSpc>
            </a:pPr>
            <a:br>
              <a:rPr lang="tr-TR" sz="1800" dirty="0"/>
            </a:br>
            <a:r>
              <a:rPr lang="tr-TR" sz="1800" dirty="0"/>
              <a:t>TEMOS Akredistasyon Belgesi Kapsamında Yapılan Faaliyetler</a:t>
            </a:r>
            <a:br>
              <a:rPr lang="tr-TR" sz="1800" dirty="0"/>
            </a:br>
            <a:r>
              <a:rPr lang="tr-TR" sz="1200" dirty="0"/>
              <a:t>TEMOS linki oluşturuldu, personelin kullanacağı formlar tek bir linke yüklendi</a:t>
            </a:r>
            <a:br>
              <a:rPr lang="tr-TR" sz="1200" dirty="0"/>
            </a:br>
            <a:r>
              <a:rPr lang="tr-TR" sz="1200" dirty="0"/>
              <a:t>Tüm personele, denetimde kılavuzluk etmesi için el broşürlerinin dağıtıldı</a:t>
            </a:r>
            <a:br>
              <a:rPr lang="tr-TR" sz="1200" dirty="0"/>
            </a:br>
            <a:r>
              <a:rPr lang="tr-TR" sz="1200" dirty="0"/>
              <a:t>Tüm personele yaka kartı ve kampüs içi indirim kartları temin edildi. </a:t>
            </a:r>
            <a:br>
              <a:rPr lang="tr-TR" sz="1200" dirty="0"/>
            </a:br>
            <a:r>
              <a:rPr lang="tr-TR" sz="1200" dirty="0"/>
              <a:t>İş Sağlığı ve Güvenliği Komitesi’ne bağlı olarak Pratisyen/Checkup ve İşyeri Hekimi Hekim Dr. Yeşim Özgöl </a:t>
            </a:r>
            <a:br>
              <a:rPr lang="tr-TR" sz="1200" dirty="0"/>
            </a:br>
            <a:r>
              <a:rPr lang="tr-TR" sz="1200" dirty="0"/>
              <a:t>ve işyeri hemşiresi Şennur Sarıkaya tarafından tüm personellere sağlık taraması her yıl yapılıyor </a:t>
            </a:r>
            <a:br>
              <a:rPr lang="tr-TR" sz="1200" dirty="0"/>
            </a:br>
            <a:r>
              <a:rPr lang="tr-TR" sz="1200" dirty="0"/>
              <a:t>İnsan kaynakları tarafından tüm personellere verilecek olan eğitimler/özlük dosyalarında sözleşmelerin tamamlandı</a:t>
            </a:r>
            <a:br>
              <a:rPr lang="tr-TR" sz="1200" dirty="0"/>
            </a:br>
            <a:r>
              <a:rPr lang="tr-TR" sz="1200" dirty="0"/>
              <a:t>Çalışan memnuniyet anketleri/performans ölçümlerinin tamamlandı</a:t>
            </a:r>
            <a:br>
              <a:rPr lang="tr-TR" sz="1200" dirty="0"/>
            </a:br>
            <a:r>
              <a:rPr lang="tr-TR" sz="1200" dirty="0"/>
              <a:t>Hastane Afet Planı’nın Tatbikatı ve Eğitimi (18 Ekim 2024 Cuma günü)</a:t>
            </a:r>
            <a:br>
              <a:rPr lang="tr-TR" sz="1200" dirty="0"/>
            </a:br>
            <a:r>
              <a:rPr lang="tr-TR" sz="1200" dirty="0"/>
              <a:t>Acil Durum Kodları Eğitimi </a:t>
            </a:r>
            <a:br>
              <a:rPr lang="tr-TR" sz="1200" dirty="0"/>
            </a:br>
            <a:r>
              <a:rPr lang="tr-TR" sz="1200" dirty="0"/>
              <a:t>Olay bildirim / DÖF eğitimleri </a:t>
            </a:r>
            <a:br>
              <a:rPr lang="tr-TR" sz="1200" dirty="0"/>
            </a:br>
            <a:r>
              <a:rPr lang="tr-TR" sz="1200" dirty="0"/>
              <a:t>Aylık Klinik ve Genel Alan Denetimi ve İç Tetkik Kalite Birimi Denetimleri</a:t>
            </a:r>
            <a:br>
              <a:rPr lang="tr-TR" sz="1200" dirty="0"/>
            </a:br>
            <a:r>
              <a:rPr lang="tr-TR" sz="1200" dirty="0"/>
              <a:t>Personel araçları arka giriş kapısında toplandı </a:t>
            </a:r>
            <a:endParaRPr lang="tr-TR" sz="1200" dirty="0">
              <a:latin typeface="Tahoma" pitchFamily="34" charset="0"/>
              <a:ea typeface="Tahoma" pitchFamily="34" charset="0"/>
              <a:cs typeface="Tahoma" pitchFamily="34" charset="0"/>
            </a:endParaRPr>
          </a:p>
        </p:txBody>
      </p:sp>
      <p:pic>
        <p:nvPicPr>
          <p:cNvPr id="6" name="Picture 3" descr="C:\Users\NEUHISQ1\Desktop\NEU Hospital Logo (2).png"/>
          <p:cNvPicPr>
            <a:picLocks noChangeAspect="1" noChangeArrowheads="1"/>
          </p:cNvPicPr>
          <p:nvPr/>
        </p:nvPicPr>
        <p:blipFill>
          <a:blip r:embed="rId2"/>
          <a:srcRect/>
          <a:stretch>
            <a:fillRect/>
          </a:stretch>
        </p:blipFill>
        <p:spPr bwMode="auto">
          <a:xfrm>
            <a:off x="6890885" y="780885"/>
            <a:ext cx="2085303" cy="368524"/>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41005" y="6244856"/>
            <a:ext cx="9143999" cy="1098698"/>
          </a:xfrm>
        </p:spPr>
        <p:txBody>
          <a:bodyPr/>
          <a:lstStyle/>
          <a:p>
            <a:pPr algn="ctr">
              <a:lnSpc>
                <a:spcPct val="150000"/>
              </a:lnSpc>
            </a:pPr>
            <a:r>
              <a:rPr lang="tr-TR" sz="1800" dirty="0"/>
              <a:t>Tüm Personelin Prosedür/ Talimat/Form/ Broşür/Bilgi ve Belgelere Erişimi</a:t>
            </a:r>
            <a:br>
              <a:rPr lang="tr-TR" sz="1800" dirty="0"/>
            </a:br>
            <a:br>
              <a:rPr lang="tr-TR" sz="1800" dirty="0"/>
            </a:br>
            <a:br>
              <a:rPr lang="tr-TR" sz="1800" dirty="0"/>
            </a:br>
            <a:br>
              <a:rPr lang="tr-TR" sz="1800" dirty="0"/>
            </a:br>
            <a:br>
              <a:rPr lang="tr-TR" sz="1800" dirty="0"/>
            </a:br>
            <a:r>
              <a:rPr lang="tr-TR" sz="1800" dirty="0"/>
              <a:t> </a:t>
            </a:r>
            <a:r>
              <a:rPr lang="tr-TR" sz="1800" dirty="0">
                <a:hlinkClick r:id="rId2"/>
              </a:rPr>
              <a:t>https://jci.med.neu.edu.tr/TEMOS/</a:t>
            </a:r>
            <a:br>
              <a:rPr lang="tr-TR" sz="1800" dirty="0"/>
            </a:br>
            <a:br>
              <a:rPr lang="tr-TR" sz="1800" dirty="0"/>
            </a:br>
            <a:br>
              <a:rPr lang="tr-TR" sz="1800" dirty="0"/>
            </a:br>
            <a:br>
              <a:rPr lang="tr-TR" sz="1800" dirty="0"/>
            </a:br>
            <a:br>
              <a:rPr lang="tr-TR" sz="1800" dirty="0"/>
            </a:br>
            <a:br>
              <a:rPr lang="tr-TR" sz="1800" dirty="0"/>
            </a:br>
            <a:br>
              <a:rPr lang="tr-TR" sz="1800" dirty="0"/>
            </a:br>
            <a:br>
              <a:rPr lang="tr-TR" sz="1800" dirty="0"/>
            </a:br>
            <a:endParaRPr lang="tr-TR" sz="1200" dirty="0">
              <a:latin typeface="Tahoma" pitchFamily="34" charset="0"/>
              <a:ea typeface="Tahoma" pitchFamily="34" charset="0"/>
              <a:cs typeface="Tahoma" pitchFamily="34" charset="0"/>
            </a:endParaRPr>
          </a:p>
        </p:txBody>
      </p:sp>
      <p:pic>
        <p:nvPicPr>
          <p:cNvPr id="4" name="Picture 3"/>
          <p:cNvPicPr>
            <a:picLocks noChangeAspect="1"/>
          </p:cNvPicPr>
          <p:nvPr/>
        </p:nvPicPr>
        <p:blipFill>
          <a:blip r:embed="rId3"/>
          <a:stretch>
            <a:fillRect/>
          </a:stretch>
        </p:blipFill>
        <p:spPr>
          <a:xfrm>
            <a:off x="3612621" y="2221244"/>
            <a:ext cx="2017078" cy="1322942"/>
          </a:xfrm>
          <a:prstGeom prst="rect">
            <a:avLst/>
          </a:prstGeom>
        </p:spPr>
      </p:pic>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70662"/>
            <a:ext cx="2085303" cy="368524"/>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etin kutusu"/>
          <p:cNvSpPr txBox="1"/>
          <p:nvPr/>
        </p:nvSpPr>
        <p:spPr>
          <a:xfrm>
            <a:off x="765894" y="2642170"/>
            <a:ext cx="7465919" cy="461665"/>
          </a:xfrm>
          <a:prstGeom prst="rect">
            <a:avLst/>
          </a:prstGeom>
          <a:noFill/>
        </p:spPr>
        <p:txBody>
          <a:bodyPr wrap="square" lIns="45720" tIns="22860" rIns="45720" bIns="22860" rtlCol="0">
            <a:spAutoFit/>
          </a:bodyPr>
          <a:lstStyle/>
          <a:p>
            <a:pPr algn="ctr"/>
            <a:r>
              <a:rPr lang="tr-TR" sz="2700" b="1" dirty="0">
                <a:solidFill>
                  <a:srgbClr val="FF0000"/>
                </a:solidFill>
                <a:latin typeface="Tahoma" pitchFamily="34" charset="0"/>
                <a:ea typeface="Tahoma" pitchFamily="34" charset="0"/>
                <a:cs typeface="Tahoma" pitchFamily="34" charset="0"/>
              </a:rPr>
              <a:t>DÜZELTİCİ-ÖNLEYİCİ FAALİYET</a:t>
            </a:r>
          </a:p>
        </p:txBody>
      </p:sp>
      <p:pic>
        <p:nvPicPr>
          <p:cNvPr id="6"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9412200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2277621" y="1003830"/>
            <a:ext cx="4588757"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Uygun Olmayan Hizmet Nedir?</a:t>
            </a:r>
          </a:p>
        </p:txBody>
      </p:sp>
      <p:sp>
        <p:nvSpPr>
          <p:cNvPr id="6" name="5 Dikdörtgen"/>
          <p:cNvSpPr/>
          <p:nvPr/>
        </p:nvSpPr>
        <p:spPr>
          <a:xfrm>
            <a:off x="571193" y="1666214"/>
            <a:ext cx="8001611" cy="2991525"/>
          </a:xfrm>
          <a:prstGeom prst="rect">
            <a:avLst/>
          </a:prstGeom>
        </p:spPr>
        <p:txBody>
          <a:bodyPr wrap="square" lIns="45720" tIns="22860" rIns="45720" bIns="22860">
            <a:spAutoFit/>
          </a:bodyPr>
          <a:lstStyle/>
          <a:p>
            <a:pPr marL="285750" indent="-285750">
              <a:lnSpc>
                <a:spcPct val="200000"/>
              </a:lnSpc>
              <a:buFont typeface="Wingdings" panose="05000000000000000000" pitchFamily="2" charset="2"/>
              <a:buChar char="ü"/>
            </a:pPr>
            <a:r>
              <a:rPr lang="tr-TR" b="1" dirty="0">
                <a:latin typeface="Tahoma" panose="020B0604030504040204" pitchFamily="34" charset="0"/>
                <a:ea typeface="Tahoma" panose="020B0604030504040204" pitchFamily="34" charset="0"/>
                <a:cs typeface="Tahoma" panose="020B0604030504040204" pitchFamily="34" charset="0"/>
              </a:rPr>
              <a:t>Uygun Olmayan Hizmet: </a:t>
            </a:r>
            <a:r>
              <a:rPr lang="tr-TR" dirty="0">
                <a:latin typeface="Tahoma" panose="020B0604030504040204" pitchFamily="34" charset="0"/>
                <a:ea typeface="Tahoma" panose="020B0604030504040204" pitchFamily="34" charset="0"/>
                <a:cs typeface="Tahoma" panose="020B0604030504040204" pitchFamily="34" charset="0"/>
              </a:rPr>
              <a:t>Kalite dokümanlarında belirlenen şartlara, yasalara, yönetmeliklere, Sağlık Bakanlığı Hizmet Kalite standartlarına, TEMOS Akreditasyon standartlarına, ISO 9001:2008 Kalite Yönetim Sistemleri standartlarına uygun olmayan veya şartlardan meydana gelen sapmaları gösteren hizmetlerdir. </a:t>
            </a:r>
          </a:p>
          <a:p>
            <a:pPr marL="285750" indent="-285750">
              <a:lnSpc>
                <a:spcPct val="200000"/>
              </a:lnSpc>
              <a:buFont typeface="Wingdings" panose="05000000000000000000" pitchFamily="2" charset="2"/>
              <a:buChar char="ü"/>
            </a:pPr>
            <a:endParaRPr lang="tr-TR"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Wingdings" panose="05000000000000000000" pitchFamily="2" charset="2"/>
              <a:buChar char="ü"/>
            </a:pPr>
            <a:r>
              <a:rPr lang="tr-TR" dirty="0">
                <a:latin typeface="Tahoma" panose="020B0604030504040204" pitchFamily="34" charset="0"/>
                <a:ea typeface="Tahoma" panose="020B0604030504040204" pitchFamily="34" charset="0"/>
                <a:cs typeface="Tahoma" panose="020B0604030504040204" pitchFamily="34" charset="0"/>
              </a:rPr>
              <a:t>Yakın Doğu Üniversite Hastanesindeki tüm çalışanlar </a:t>
            </a:r>
            <a:r>
              <a:rPr lang="tr-TR" b="1" dirty="0">
                <a:latin typeface="Tahoma" panose="020B0604030504040204" pitchFamily="34" charset="0"/>
                <a:ea typeface="Tahoma" panose="020B0604030504040204" pitchFamily="34" charset="0"/>
                <a:cs typeface="Tahoma" panose="020B0604030504040204" pitchFamily="34" charset="0"/>
              </a:rPr>
              <a:t>“UYGUNSUZLUK” </a:t>
            </a:r>
            <a:r>
              <a:rPr lang="tr-TR" dirty="0">
                <a:latin typeface="Tahoma" panose="020B0604030504040204" pitchFamily="34" charset="0"/>
                <a:ea typeface="Tahoma" panose="020B0604030504040204" pitchFamily="34" charset="0"/>
                <a:cs typeface="Tahoma" panose="020B0604030504040204" pitchFamily="34" charset="0"/>
              </a:rPr>
              <a:t>tespitinde bulunabilirler…</a:t>
            </a:r>
          </a:p>
        </p:txBody>
      </p:sp>
      <p:pic>
        <p:nvPicPr>
          <p:cNvPr id="7"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9412200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835888" y="1289828"/>
            <a:ext cx="8001611" cy="2994731"/>
          </a:xfrm>
          <a:prstGeom prst="rect">
            <a:avLst/>
          </a:prstGeom>
        </p:spPr>
        <p:txBody>
          <a:bodyPr wrap="square" lIns="45720" tIns="22860" rIns="45720" bIns="22860">
            <a:spAutoFit/>
          </a:bodyPr>
          <a:lstStyle/>
          <a:p>
            <a:pPr>
              <a:lnSpc>
                <a:spcPct val="200000"/>
              </a:lnSpc>
            </a:pPr>
            <a:r>
              <a:rPr lang="tr-TR" b="1" dirty="0">
                <a:latin typeface="Tahoma" panose="020B0604030504040204" pitchFamily="34" charset="0"/>
                <a:ea typeface="Tahoma" panose="020B0604030504040204" pitchFamily="34" charset="0"/>
                <a:cs typeface="Tahoma" panose="020B0604030504040204" pitchFamily="34" charset="0"/>
              </a:rPr>
              <a:t>Tespit edilen uygunsuzluklar için düzeltici veya önleyici faaliyet isteği yapılır. </a:t>
            </a:r>
          </a:p>
          <a:p>
            <a:pPr>
              <a:lnSpc>
                <a:spcPct val="200000"/>
              </a:lnSpc>
            </a:pPr>
            <a:r>
              <a:rPr lang="tr-TR" b="1" dirty="0">
                <a:solidFill>
                  <a:srgbClr val="FF0000"/>
                </a:solidFill>
                <a:latin typeface="Tahoma" panose="020B0604030504040204" pitchFamily="34" charset="0"/>
                <a:ea typeface="Tahoma" panose="020B0604030504040204" pitchFamily="34" charset="0"/>
                <a:cs typeface="Tahoma" panose="020B0604030504040204" pitchFamily="34" charset="0"/>
              </a:rPr>
              <a:t>Düzeltici Faaliyet: </a:t>
            </a:r>
            <a:r>
              <a:rPr lang="tr-TR" dirty="0">
                <a:latin typeface="Tahoma" panose="020B0604030504040204" pitchFamily="34" charset="0"/>
                <a:ea typeface="Tahoma" panose="020B0604030504040204" pitchFamily="34" charset="0"/>
                <a:cs typeface="Tahoma" panose="020B0604030504040204" pitchFamily="34" charset="0"/>
              </a:rPr>
              <a:t>Hizmetteki uygunsuzlukların tespit edilmesi ve nedeninin ortadan kaldırarak tekrarını önlemek için yapılan işlemlerdir.</a:t>
            </a:r>
          </a:p>
          <a:p>
            <a:pPr>
              <a:lnSpc>
                <a:spcPct val="200000"/>
              </a:lnSpc>
            </a:pPr>
            <a:r>
              <a:rPr lang="tr-TR" dirty="0">
                <a:latin typeface="Tahoma" panose="020B0604030504040204" pitchFamily="34" charset="0"/>
                <a:ea typeface="Tahoma" panose="020B0604030504040204" pitchFamily="34" charset="0"/>
                <a:cs typeface="Tahoma" panose="020B0604030504040204" pitchFamily="34" charset="0"/>
              </a:rPr>
              <a:t> </a:t>
            </a:r>
            <a:r>
              <a:rPr lang="tr-TR" b="1" dirty="0">
                <a:solidFill>
                  <a:srgbClr val="FF0000"/>
                </a:solidFill>
                <a:latin typeface="Tahoma" panose="020B0604030504040204" pitchFamily="34" charset="0"/>
                <a:ea typeface="Tahoma" panose="020B0604030504040204" pitchFamily="34" charset="0"/>
                <a:cs typeface="Tahoma" panose="020B0604030504040204" pitchFamily="34" charset="0"/>
              </a:rPr>
              <a:t>Önleyici Faaliyet: </a:t>
            </a:r>
            <a:r>
              <a:rPr lang="tr-TR" dirty="0">
                <a:latin typeface="Tahoma" panose="020B0604030504040204" pitchFamily="34" charset="0"/>
                <a:ea typeface="Tahoma" panose="020B0604030504040204" pitchFamily="34" charset="0"/>
                <a:cs typeface="Tahoma" panose="020B0604030504040204" pitchFamily="34" charset="0"/>
              </a:rPr>
              <a:t>Hizmetteki somut bir kanıta dayalı potansiyel uygunsuzlukların tespit edilmesi ve ortadan kaldırılması için yapılan işlemlerdir. </a:t>
            </a:r>
          </a:p>
          <a:p>
            <a:pPr>
              <a:lnSpc>
                <a:spcPct val="200000"/>
              </a:lnSpc>
            </a:pPr>
            <a:r>
              <a:rPr lang="tr-TR" b="1" dirty="0">
                <a:latin typeface="Tahoma" panose="020B0604030504040204" pitchFamily="34" charset="0"/>
                <a:ea typeface="Tahoma" panose="020B0604030504040204" pitchFamily="34" charset="0"/>
                <a:cs typeface="Tahoma" panose="020B0604030504040204" pitchFamily="34" charset="0"/>
              </a:rPr>
              <a:t>Düzeltici Faaliyet </a:t>
            </a:r>
            <a:r>
              <a:rPr lang="tr-TR" dirty="0">
                <a:latin typeface="Tahoma" panose="020B0604030504040204" pitchFamily="34" charset="0"/>
                <a:ea typeface="Tahoma" panose="020B0604030504040204" pitchFamily="34" charset="0"/>
                <a:cs typeface="Tahoma" panose="020B0604030504040204" pitchFamily="34" charset="0"/>
              </a:rPr>
              <a:t>oluşan problemin kaynaklarının giderilmesi, </a:t>
            </a:r>
            <a:r>
              <a:rPr lang="tr-TR" b="1" dirty="0">
                <a:latin typeface="Tahoma" panose="020B0604030504040204" pitchFamily="34" charset="0"/>
                <a:ea typeface="Tahoma" panose="020B0604030504040204" pitchFamily="34" charset="0"/>
                <a:cs typeface="Tahoma" panose="020B0604030504040204" pitchFamily="34" charset="0"/>
              </a:rPr>
              <a:t>Önleyici Faaliyet </a:t>
            </a:r>
            <a:r>
              <a:rPr lang="tr-TR" dirty="0">
                <a:latin typeface="Tahoma" panose="020B0604030504040204" pitchFamily="34" charset="0"/>
                <a:ea typeface="Tahoma" panose="020B0604030504040204" pitchFamily="34" charset="0"/>
                <a:cs typeface="Tahoma" panose="020B0604030504040204" pitchFamily="34" charset="0"/>
              </a:rPr>
              <a:t>ise henüz oluşmamış ancak oluşabilecek problemlerin giderilmesidir</a:t>
            </a:r>
          </a:p>
        </p:txBody>
      </p:sp>
      <p:pic>
        <p:nvPicPr>
          <p:cNvPr id="7"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6650002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1500786" y="1937762"/>
            <a:ext cx="6142428" cy="1267976"/>
          </a:xfrm>
          <a:prstGeom prst="rect">
            <a:avLst/>
          </a:prstGeom>
        </p:spPr>
        <p:txBody>
          <a:bodyPr wrap="square" lIns="45720" tIns="22860" rIns="45720" bIns="22860">
            <a:spAutoFit/>
          </a:bodyPr>
          <a:lstStyle/>
          <a:p>
            <a:pPr algn="ctr">
              <a:lnSpc>
                <a:spcPct val="200000"/>
              </a:lnSpc>
            </a:pPr>
            <a:r>
              <a:rPr lang="tr-TR" b="1" dirty="0">
                <a:latin typeface="Tahoma" panose="020B0604030504040204" pitchFamily="34" charset="0"/>
                <a:ea typeface="Tahoma" panose="020B0604030504040204" pitchFamily="34" charset="0"/>
                <a:cs typeface="Tahoma" panose="020B0604030504040204" pitchFamily="34" charset="0"/>
              </a:rPr>
              <a:t>Yakın Doğu Üniversitesi Hastanesinde Düzeltici veya Önleyici Faaliyet İsteği ve Takibi </a:t>
            </a:r>
            <a:r>
              <a:rPr lang="tr-TR" b="1" dirty="0">
                <a:solidFill>
                  <a:srgbClr val="FF0000"/>
                </a:solidFill>
                <a:latin typeface="Tahoma" panose="020B0604030504040204" pitchFamily="34" charset="0"/>
                <a:ea typeface="Tahoma" panose="020B0604030504040204" pitchFamily="34" charset="0"/>
                <a:cs typeface="Tahoma" panose="020B0604030504040204" pitchFamily="34" charset="0"/>
              </a:rPr>
              <a:t>Nucleus DÖF Modülü </a:t>
            </a:r>
            <a:r>
              <a:rPr lang="tr-TR" b="1" dirty="0">
                <a:latin typeface="Tahoma" panose="020B0604030504040204" pitchFamily="34" charset="0"/>
                <a:ea typeface="Tahoma" panose="020B0604030504040204" pitchFamily="34" charset="0"/>
                <a:cs typeface="Tahoma" panose="020B0604030504040204" pitchFamily="34" charset="0"/>
              </a:rPr>
              <a:t>üzerinden yapılmaktadır.</a:t>
            </a:r>
            <a:endParaRPr lang="tr-TR" dirty="0">
              <a:latin typeface="Tahoma" panose="020B0604030504040204" pitchFamily="34" charset="0"/>
              <a:ea typeface="Tahoma" panose="020B0604030504040204" pitchFamily="34" charset="0"/>
              <a:cs typeface="Tahoma" panose="020B0604030504040204" pitchFamily="34" charset="0"/>
            </a:endParaRPr>
          </a:p>
        </p:txBody>
      </p:sp>
      <p:pic>
        <p:nvPicPr>
          <p:cNvPr id="7"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26962377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etin kutusu"/>
          <p:cNvSpPr txBox="1"/>
          <p:nvPr/>
        </p:nvSpPr>
        <p:spPr>
          <a:xfrm>
            <a:off x="714013" y="1928808"/>
            <a:ext cx="7465919" cy="877163"/>
          </a:xfrm>
          <a:prstGeom prst="rect">
            <a:avLst/>
          </a:prstGeom>
          <a:noFill/>
        </p:spPr>
        <p:txBody>
          <a:bodyPr wrap="square" lIns="45720" tIns="22860" rIns="45720" bIns="22860" rtlCol="0">
            <a:spAutoFit/>
          </a:bodyPr>
          <a:lstStyle/>
          <a:p>
            <a:pPr algn="ctr"/>
            <a:r>
              <a:rPr lang="tr-TR" sz="2700" b="1" dirty="0">
                <a:solidFill>
                  <a:srgbClr val="FF0000"/>
                </a:solidFill>
                <a:latin typeface="Tahoma" pitchFamily="34" charset="0"/>
                <a:ea typeface="Tahoma" pitchFamily="34" charset="0"/>
                <a:cs typeface="Tahoma" pitchFamily="34" charset="0"/>
              </a:rPr>
              <a:t>OLAY BİLDİRİM SİSTEMİ</a:t>
            </a:r>
          </a:p>
          <a:p>
            <a:pPr algn="ctr"/>
            <a:endParaRPr lang="tr-TR" sz="2700" dirty="0">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98255069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34164" y="1485900"/>
            <a:ext cx="8286306" cy="1987550"/>
          </a:xfrm>
        </p:spPr>
        <p:txBody>
          <a:bodyPr/>
          <a:lstStyle/>
          <a:p>
            <a:pPr algn="ctr"/>
            <a:r>
              <a:rPr lang="tr-TR" sz="1800" dirty="0"/>
              <a:t>YAKIN DOĞU ÜNİVERSİTESİ ÇALIŞAN EL KİTABI</a:t>
            </a:r>
            <a:br>
              <a:rPr lang="tr-TR" sz="1800" dirty="0"/>
            </a:br>
            <a:r>
              <a:rPr lang="tr-TR" sz="1800" dirty="0">
                <a:hlinkClick r:id="rId2"/>
              </a:rPr>
              <a:t>https://neu.edu.tr/wp-content/uploads/2024/07/19/YDU-Calsan-El-Kitab-V1.1.pdf</a:t>
            </a:r>
            <a:endParaRPr lang="tr-TR" sz="1200" dirty="0">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357448" y="928676"/>
            <a:ext cx="1427635"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KAPSAM</a:t>
            </a:r>
          </a:p>
        </p:txBody>
      </p:sp>
      <p:sp>
        <p:nvSpPr>
          <p:cNvPr id="6" name="5 Dikdörtgen"/>
          <p:cNvSpPr/>
          <p:nvPr/>
        </p:nvSpPr>
        <p:spPr>
          <a:xfrm>
            <a:off x="1013254" y="1729947"/>
            <a:ext cx="3558746" cy="1371850"/>
          </a:xfrm>
          <a:prstGeom prst="rect">
            <a:avLst/>
          </a:prstGeom>
        </p:spPr>
        <p:txBody>
          <a:bodyPr wrap="square" lIns="45720" tIns="22860" rIns="45720" bIns="22860">
            <a:spAutoFit/>
          </a:bodyPr>
          <a:lstStyle/>
          <a:p>
            <a:pPr>
              <a:lnSpc>
                <a:spcPct val="150000"/>
              </a:lnSpc>
              <a:spcBef>
                <a:spcPts val="600"/>
              </a:spcBef>
            </a:pPr>
            <a:r>
              <a:rPr lang="tr-TR" dirty="0">
                <a:latin typeface="Tahoma" pitchFamily="34" charset="0"/>
                <a:ea typeface="Tahoma" pitchFamily="34" charset="0"/>
                <a:cs typeface="Tahoma" pitchFamily="34" charset="0"/>
              </a:rPr>
              <a:t>Yakın Doğu Üniversitesi Hastanesi tüm çalışanlarını kapsamaktadır.</a:t>
            </a:r>
          </a:p>
          <a:p>
            <a:pPr>
              <a:lnSpc>
                <a:spcPct val="150000"/>
              </a:lnSpc>
              <a:spcBef>
                <a:spcPts val="600"/>
              </a:spcBef>
            </a:pPr>
            <a:r>
              <a:rPr lang="tr-TR" dirty="0">
                <a:latin typeface="Tahoma" pitchFamily="34" charset="0"/>
                <a:ea typeface="Tahoma" pitchFamily="34" charset="0"/>
                <a:cs typeface="Tahoma" pitchFamily="34" charset="0"/>
              </a:rPr>
              <a:t>Tüm çalışanlar Olay Bildirim Sistemi üzerinden bildirim yapmakla sorumludur.</a:t>
            </a:r>
          </a:p>
        </p:txBody>
      </p:sp>
      <p:pic>
        <p:nvPicPr>
          <p:cNvPr id="7" name="Picture 2">
            <a:extLst>
              <a:ext uri="{FF2B5EF4-FFF2-40B4-BE49-F238E27FC236}">
                <a16:creationId xmlns:a16="http://schemas.microsoft.com/office/drawing/2014/main" id="{CC0BCDD5-B3C2-42F1-B8FA-ABCB72AD85B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9563" y="1620319"/>
            <a:ext cx="2171760" cy="2294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374360673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1223848" y="909626"/>
            <a:ext cx="1801134" cy="415498"/>
          </a:xfrm>
          <a:prstGeom prst="rect">
            <a:avLst/>
          </a:prstGeom>
        </p:spPr>
        <p:txBody>
          <a:bodyPr wrap="none" lIns="45720" tIns="22860" rIns="45720" bIns="22860">
            <a:spAutoFit/>
          </a:bodyPr>
          <a:lstStyle/>
          <a:p>
            <a:pPr marL="228600" indent="-228600"/>
            <a:r>
              <a:rPr lang="tr-TR" sz="2400" b="1" dirty="0">
                <a:solidFill>
                  <a:srgbClr val="FF0000"/>
                </a:solidFill>
                <a:latin typeface="Arial" pitchFamily="34" charset="0"/>
                <a:cs typeface="Arial" pitchFamily="34" charset="0"/>
              </a:rPr>
              <a:t>Olay Türleri</a:t>
            </a:r>
          </a:p>
        </p:txBody>
      </p:sp>
      <p:sp>
        <p:nvSpPr>
          <p:cNvPr id="6" name="5 Dikdörtgen"/>
          <p:cNvSpPr/>
          <p:nvPr/>
        </p:nvSpPr>
        <p:spPr>
          <a:xfrm>
            <a:off x="749574" y="1647825"/>
            <a:ext cx="3229302" cy="1860446"/>
          </a:xfrm>
          <a:prstGeom prst="rect">
            <a:avLst/>
          </a:prstGeom>
        </p:spPr>
        <p:txBody>
          <a:bodyPr wrap="square" lIns="45720" tIns="22860" rIns="45720" bIns="22860">
            <a:spAutoFit/>
          </a:bodyPr>
          <a:lstStyle/>
          <a:p>
            <a:pPr marL="285750" indent="-285750">
              <a:lnSpc>
                <a:spcPct val="300000"/>
              </a:lnSpc>
              <a:buFont typeface="Wingdings" panose="05000000000000000000" pitchFamily="2" charset="2"/>
              <a:buChar char="Ø"/>
            </a:pPr>
            <a:r>
              <a:rPr lang="tr-TR" dirty="0">
                <a:latin typeface="Tahoma" pitchFamily="34" charset="0"/>
                <a:ea typeface="Tahoma" pitchFamily="34" charset="0"/>
                <a:cs typeface="Tahoma" pitchFamily="34" charset="0"/>
              </a:rPr>
              <a:t>Beklenmeyen Olay (Sentinel Event)</a:t>
            </a:r>
          </a:p>
          <a:p>
            <a:pPr marL="285750" indent="-285750">
              <a:lnSpc>
                <a:spcPct val="300000"/>
              </a:lnSpc>
              <a:buFont typeface="Wingdings" panose="05000000000000000000" pitchFamily="2" charset="2"/>
              <a:buChar char="Ø"/>
            </a:pPr>
            <a:r>
              <a:rPr lang="tr-TR" dirty="0">
                <a:latin typeface="Tahoma" pitchFamily="34" charset="0"/>
                <a:ea typeface="Tahoma" pitchFamily="34" charset="0"/>
                <a:cs typeface="Tahoma" pitchFamily="34" charset="0"/>
              </a:rPr>
              <a:t>İstenmeyen Olay (Adverse Event)</a:t>
            </a:r>
          </a:p>
          <a:p>
            <a:pPr marL="285750" indent="-285750">
              <a:lnSpc>
                <a:spcPct val="300000"/>
              </a:lnSpc>
              <a:buFont typeface="Wingdings" panose="05000000000000000000" pitchFamily="2" charset="2"/>
              <a:buChar char="Ø"/>
            </a:pPr>
            <a:r>
              <a:rPr lang="tr-TR" dirty="0">
                <a:latin typeface="Tahoma" pitchFamily="34" charset="0"/>
                <a:ea typeface="Tahoma" pitchFamily="34" charset="0"/>
                <a:cs typeface="Tahoma" pitchFamily="34" charset="0"/>
              </a:rPr>
              <a:t>Ramak Kala (Near Miss) Olay</a:t>
            </a:r>
          </a:p>
        </p:txBody>
      </p:sp>
      <p:pic>
        <p:nvPicPr>
          <p:cNvPr id="7" name="Picture 4" descr="http://t2.gstatic.com/images?q=tbn:ANd9GcTQN5lJJ4YlPl6fnhjOENz8UwKUAMbc0hHtL72A5LNyBeSp4jdYeg">
            <a:extLst>
              <a:ext uri="{FF2B5EF4-FFF2-40B4-BE49-F238E27FC236}">
                <a16:creationId xmlns:a16="http://schemas.microsoft.com/office/drawing/2014/main" id="{B8AFA11B-B74F-401C-BE95-4C6031284F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15483" y="1995685"/>
            <a:ext cx="3128766" cy="15321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p14="http://schemas.microsoft.com/office/powerpoint/2010/main" val="41693809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ablo 7">
            <a:extLst>
              <a:ext uri="{FF2B5EF4-FFF2-40B4-BE49-F238E27FC236}">
                <a16:creationId xmlns:a16="http://schemas.microsoft.com/office/drawing/2014/main" id="{B48CA8E2-578E-4D09-8108-E22B54FA27DE}"/>
              </a:ext>
            </a:extLst>
          </p:cNvPr>
          <p:cNvGraphicFramePr>
            <a:graphicFrameLocks noGrp="1"/>
          </p:cNvGraphicFramePr>
          <p:nvPr/>
        </p:nvGraphicFramePr>
        <p:xfrm>
          <a:off x="0" y="791551"/>
          <a:ext cx="9144000" cy="4153226"/>
        </p:xfrm>
        <a:graphic>
          <a:graphicData uri="http://schemas.openxmlformats.org/drawingml/2006/table">
            <a:tbl>
              <a:tblPr firstRow="1" firstCol="1" bandRow="1">
                <a:tableStyleId>{5C22544A-7EE6-4342-B048-85BDC9FD1C3A}</a:tableStyleId>
              </a:tblPr>
              <a:tblGrid>
                <a:gridCol w="879652">
                  <a:extLst>
                    <a:ext uri="{9D8B030D-6E8A-4147-A177-3AD203B41FA5}">
                      <a16:colId xmlns:a16="http://schemas.microsoft.com/office/drawing/2014/main" val="20000"/>
                    </a:ext>
                  </a:extLst>
                </a:gridCol>
                <a:gridCol w="8264348">
                  <a:extLst>
                    <a:ext uri="{9D8B030D-6E8A-4147-A177-3AD203B41FA5}">
                      <a16:colId xmlns:a16="http://schemas.microsoft.com/office/drawing/2014/main" val="20001"/>
                    </a:ext>
                  </a:extLst>
                </a:gridCol>
              </a:tblGrid>
              <a:tr h="428310">
                <a:tc>
                  <a:txBody>
                    <a:bodyPr/>
                    <a:lstStyle/>
                    <a:p>
                      <a:pPr>
                        <a:spcAft>
                          <a:spcPts val="0"/>
                        </a:spcAft>
                      </a:pPr>
                      <a:r>
                        <a:rPr lang="tr-TR" sz="1600" dirty="0">
                          <a:effectLst/>
                        </a:rPr>
                        <a:t>0 puan</a:t>
                      </a:r>
                      <a:endParaRPr lang="tr-TR" sz="2400" dirty="0">
                        <a:effectLst/>
                        <a:latin typeface="Times New Roman"/>
                        <a:ea typeface="Times New Roman"/>
                      </a:endParaRPr>
                    </a:p>
                  </a:txBody>
                  <a:tcPr marL="44450" marR="44450" marT="0" marB="0" anchor="b"/>
                </a:tc>
                <a:tc>
                  <a:txBody>
                    <a:bodyPr/>
                    <a:lstStyle/>
                    <a:p>
                      <a:pPr>
                        <a:spcAft>
                          <a:spcPts val="0"/>
                        </a:spcAft>
                      </a:pPr>
                      <a:r>
                        <a:rPr lang="tr-TR" sz="2800" dirty="0">
                          <a:effectLst/>
                        </a:rPr>
                        <a:t> □</a:t>
                      </a:r>
                      <a:r>
                        <a:rPr lang="tr-TR" sz="1600" dirty="0">
                          <a:effectLst/>
                        </a:rPr>
                        <a:t> Hata oluştu fakat yapılan hata hastaya yansımadan önce fark edildi.</a:t>
                      </a:r>
                      <a:endParaRPr lang="tr-TR" sz="2400" dirty="0">
                        <a:effectLst/>
                        <a:latin typeface="Times New Roman"/>
                        <a:ea typeface="Times New Roman"/>
                      </a:endParaRPr>
                    </a:p>
                  </a:txBody>
                  <a:tcPr marL="44450" marR="44450" marT="0" marB="0" anchor="b"/>
                </a:tc>
                <a:extLst>
                  <a:ext uri="{0D108BD9-81ED-4DB2-BD59-A6C34878D82A}">
                    <a16:rowId xmlns:a16="http://schemas.microsoft.com/office/drawing/2014/main" val="10000"/>
                  </a:ext>
                </a:extLst>
              </a:tr>
              <a:tr h="428309">
                <a:tc>
                  <a:txBody>
                    <a:bodyPr/>
                    <a:lstStyle/>
                    <a:p>
                      <a:pPr>
                        <a:spcAft>
                          <a:spcPts val="0"/>
                        </a:spcAft>
                      </a:pPr>
                      <a:r>
                        <a:rPr lang="tr-TR" sz="1600">
                          <a:effectLst/>
                        </a:rPr>
                        <a:t>1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Hastaya ulaşan bir hata oluştu, fakat hasta zarar görmedi.</a:t>
                      </a:r>
                      <a:endParaRPr lang="tr-TR" sz="2400" dirty="0">
                        <a:effectLst/>
                        <a:latin typeface="Times New Roman"/>
                        <a:ea typeface="Times New Roman"/>
                      </a:endParaRPr>
                    </a:p>
                  </a:txBody>
                  <a:tcPr marL="44450" marR="44450" marT="0" marB="0" anchor="b"/>
                </a:tc>
                <a:extLst>
                  <a:ext uri="{0D108BD9-81ED-4DB2-BD59-A6C34878D82A}">
                    <a16:rowId xmlns:a16="http://schemas.microsoft.com/office/drawing/2014/main" val="10001"/>
                  </a:ext>
                </a:extLst>
              </a:tr>
              <a:tr h="645154">
                <a:tc>
                  <a:txBody>
                    <a:bodyPr/>
                    <a:lstStyle/>
                    <a:p>
                      <a:pPr>
                        <a:spcAft>
                          <a:spcPts val="0"/>
                        </a:spcAft>
                      </a:pPr>
                      <a:r>
                        <a:rPr lang="tr-TR" sz="1600">
                          <a:effectLst/>
                        </a:rPr>
                        <a:t>2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Hastaya ulaşan bir hata oluştu, hasta geçici bir süre zarar gördü, hastanın izlenmesi gerekti.</a:t>
                      </a:r>
                      <a:endParaRPr lang="tr-TR" sz="2400" dirty="0">
                        <a:effectLst/>
                        <a:latin typeface="Times New Roman"/>
                        <a:ea typeface="Times New Roman"/>
                      </a:endParaRPr>
                    </a:p>
                  </a:txBody>
                  <a:tcPr marL="44450" marR="44450" marT="0" marB="0" anchor="b"/>
                </a:tc>
                <a:extLst>
                  <a:ext uri="{0D108BD9-81ED-4DB2-BD59-A6C34878D82A}">
                    <a16:rowId xmlns:a16="http://schemas.microsoft.com/office/drawing/2014/main" val="10002"/>
                  </a:ext>
                </a:extLst>
              </a:tr>
              <a:tr h="645154">
                <a:tc>
                  <a:txBody>
                    <a:bodyPr/>
                    <a:lstStyle/>
                    <a:p>
                      <a:pPr>
                        <a:spcAft>
                          <a:spcPts val="0"/>
                        </a:spcAft>
                      </a:pPr>
                      <a:r>
                        <a:rPr lang="tr-TR" sz="1600">
                          <a:effectLst/>
                        </a:rPr>
                        <a:t>3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Hastaya tedavi veya girişim gerektiren bir hata oluştu, hastanede yatış gün süresi uzamadı.</a:t>
                      </a:r>
                      <a:endParaRPr lang="tr-TR" sz="2400" dirty="0">
                        <a:effectLst/>
                        <a:latin typeface="Times New Roman"/>
                        <a:ea typeface="Times New Roman"/>
                      </a:endParaRPr>
                    </a:p>
                  </a:txBody>
                  <a:tcPr marL="44450" marR="44450" marT="0" marB="0" anchor="b"/>
                </a:tc>
                <a:extLst>
                  <a:ext uri="{0D108BD9-81ED-4DB2-BD59-A6C34878D82A}">
                    <a16:rowId xmlns:a16="http://schemas.microsoft.com/office/drawing/2014/main" val="10003"/>
                  </a:ext>
                </a:extLst>
              </a:tr>
              <a:tr h="645154">
                <a:tc>
                  <a:txBody>
                    <a:bodyPr/>
                    <a:lstStyle/>
                    <a:p>
                      <a:pPr>
                        <a:spcAft>
                          <a:spcPts val="0"/>
                        </a:spcAft>
                      </a:pPr>
                      <a:r>
                        <a:rPr lang="tr-TR" sz="1600">
                          <a:effectLst/>
                        </a:rPr>
                        <a:t>4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Hastaya tedavi veya girişim gerektiren bir hata oluştu, hastanede yatış gün süresi uzadı.</a:t>
                      </a:r>
                      <a:endParaRPr lang="tr-TR" sz="2400" dirty="0">
                        <a:effectLst/>
                        <a:latin typeface="Times New Roman"/>
                        <a:ea typeface="Times New Roman"/>
                      </a:endParaRPr>
                    </a:p>
                  </a:txBody>
                  <a:tcPr marL="44450" marR="44450" marT="0" marB="0" anchor="b"/>
                </a:tc>
                <a:extLst>
                  <a:ext uri="{0D108BD9-81ED-4DB2-BD59-A6C34878D82A}">
                    <a16:rowId xmlns:a16="http://schemas.microsoft.com/office/drawing/2014/main" val="10004"/>
                  </a:ext>
                </a:extLst>
              </a:tr>
              <a:tr h="428309">
                <a:tc>
                  <a:txBody>
                    <a:bodyPr/>
                    <a:lstStyle/>
                    <a:p>
                      <a:pPr>
                        <a:spcAft>
                          <a:spcPts val="0"/>
                        </a:spcAft>
                      </a:pPr>
                      <a:r>
                        <a:rPr lang="tr-TR" sz="1600">
                          <a:effectLst/>
                        </a:rPr>
                        <a:t>5 puan</a:t>
                      </a:r>
                      <a:endParaRPr lang="tr-TR" sz="2400">
                        <a:effectLst/>
                        <a:latin typeface="Times New Roman"/>
                        <a:ea typeface="Times New Roman"/>
                      </a:endParaRPr>
                    </a:p>
                  </a:txBody>
                  <a:tcPr marL="44450" marR="44450" marT="0" marB="0" anchor="ctr"/>
                </a:tc>
                <a:tc>
                  <a:txBody>
                    <a:bodyPr/>
                    <a:lstStyle/>
                    <a:p>
                      <a:pPr>
                        <a:spcAft>
                          <a:spcPts val="0"/>
                        </a:spcAft>
                      </a:pPr>
                      <a:r>
                        <a:rPr lang="tr-TR" sz="2800" dirty="0">
                          <a:effectLst/>
                        </a:rPr>
                        <a:t> □ </a:t>
                      </a:r>
                      <a:r>
                        <a:rPr lang="tr-TR" sz="1600" dirty="0">
                          <a:effectLst/>
                        </a:rPr>
                        <a:t>Hastada kalıcı zarara neden olan bir hata oluştu (</a:t>
                      </a:r>
                      <a:r>
                        <a:rPr lang="tr-TR" sz="1600" dirty="0" err="1">
                          <a:effectLst/>
                        </a:rPr>
                        <a:t>örn</a:t>
                      </a:r>
                      <a:r>
                        <a:rPr lang="tr-TR" sz="1600" dirty="0">
                          <a:effectLst/>
                        </a:rPr>
                        <a:t>. Fonksiyon kaybı gibi)</a:t>
                      </a:r>
                      <a:endParaRPr lang="tr-TR" sz="2400" dirty="0">
                        <a:effectLst/>
                        <a:latin typeface="Times New Roman"/>
                        <a:ea typeface="Times New Roman"/>
                      </a:endParaRPr>
                    </a:p>
                  </a:txBody>
                  <a:tcPr marL="44450" marR="44450" marT="0" marB="0" anchor="b"/>
                </a:tc>
                <a:extLst>
                  <a:ext uri="{0D108BD9-81ED-4DB2-BD59-A6C34878D82A}">
                    <a16:rowId xmlns:a16="http://schemas.microsoft.com/office/drawing/2014/main" val="10005"/>
                  </a:ext>
                </a:extLst>
              </a:tr>
              <a:tr h="428309">
                <a:tc>
                  <a:txBody>
                    <a:bodyPr/>
                    <a:lstStyle/>
                    <a:p>
                      <a:pPr>
                        <a:spcAft>
                          <a:spcPts val="0"/>
                        </a:spcAft>
                      </a:pPr>
                      <a:r>
                        <a:rPr lang="tr-TR" sz="1600">
                          <a:effectLst/>
                        </a:rPr>
                        <a:t>6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Hastada ölümle sonuçlanabilecek bir hata oluştu (</a:t>
                      </a:r>
                      <a:r>
                        <a:rPr lang="tr-TR" sz="1600" dirty="0" err="1">
                          <a:effectLst/>
                        </a:rPr>
                        <a:t>örn</a:t>
                      </a:r>
                      <a:r>
                        <a:rPr lang="tr-TR" sz="1600" dirty="0">
                          <a:effectLst/>
                        </a:rPr>
                        <a:t>. </a:t>
                      </a:r>
                      <a:r>
                        <a:rPr lang="tr-TR" sz="1600" dirty="0" err="1">
                          <a:effectLst/>
                        </a:rPr>
                        <a:t>Anaflaksi</a:t>
                      </a:r>
                      <a:r>
                        <a:rPr lang="tr-TR" sz="1600" dirty="0">
                          <a:effectLst/>
                        </a:rPr>
                        <a:t>, kalp krizi gibi.)</a:t>
                      </a:r>
                      <a:endParaRPr lang="tr-TR" sz="2400" dirty="0">
                        <a:effectLst/>
                        <a:latin typeface="Times New Roman"/>
                        <a:ea typeface="Times New Roman"/>
                      </a:endParaRPr>
                    </a:p>
                  </a:txBody>
                  <a:tcPr marL="44450" marR="44450" marT="0" marB="0" anchor="b"/>
                </a:tc>
                <a:extLst>
                  <a:ext uri="{0D108BD9-81ED-4DB2-BD59-A6C34878D82A}">
                    <a16:rowId xmlns:a16="http://schemas.microsoft.com/office/drawing/2014/main" val="10006"/>
                  </a:ext>
                </a:extLst>
              </a:tr>
              <a:tr h="428309">
                <a:tc>
                  <a:txBody>
                    <a:bodyPr/>
                    <a:lstStyle/>
                    <a:p>
                      <a:pPr>
                        <a:spcAft>
                          <a:spcPts val="0"/>
                        </a:spcAft>
                      </a:pPr>
                      <a:r>
                        <a:rPr lang="tr-TR" sz="1600">
                          <a:effectLst/>
                        </a:rPr>
                        <a:t>7 puan</a:t>
                      </a:r>
                      <a:endParaRPr lang="tr-TR" sz="2400">
                        <a:effectLst/>
                        <a:latin typeface="Times New Roman"/>
                        <a:ea typeface="Times New Roman"/>
                      </a:endParaRPr>
                    </a:p>
                  </a:txBody>
                  <a:tcPr marL="44450" marR="44450" marT="0" marB="0" anchor="b"/>
                </a:tc>
                <a:tc>
                  <a:txBody>
                    <a:bodyPr/>
                    <a:lstStyle/>
                    <a:p>
                      <a:pPr>
                        <a:spcAft>
                          <a:spcPts val="0"/>
                        </a:spcAft>
                      </a:pPr>
                      <a:r>
                        <a:rPr lang="tr-TR" sz="2800" dirty="0">
                          <a:effectLst/>
                        </a:rPr>
                        <a:t> □ </a:t>
                      </a:r>
                      <a:r>
                        <a:rPr lang="tr-TR" sz="1600" dirty="0">
                          <a:effectLst/>
                        </a:rPr>
                        <a:t>Hastanın ölümü ile sonuçlanan bir hata oluştu. (örneğin; İntihar )</a:t>
                      </a:r>
                      <a:endParaRPr lang="tr-TR" sz="2400" dirty="0">
                        <a:effectLst/>
                        <a:latin typeface="Times New Roman"/>
                        <a:ea typeface="Times New Roman"/>
                      </a:endParaRPr>
                    </a:p>
                  </a:txBody>
                  <a:tcPr marL="44450" marR="44450" marT="0" marB="0" anchor="b"/>
                </a:tc>
                <a:extLst>
                  <a:ext uri="{0D108BD9-81ED-4DB2-BD59-A6C34878D82A}">
                    <a16:rowId xmlns:a16="http://schemas.microsoft.com/office/drawing/2014/main" val="10007"/>
                  </a:ext>
                </a:extLst>
              </a:tr>
            </a:tbl>
          </a:graphicData>
        </a:graphic>
      </p:graphicFrame>
      <p:pic>
        <p:nvPicPr>
          <p:cNvPr id="5" name="Picture 3" descr="C:\Users\NEUHISQ1\Desktop\NEU Hospital Logo (2).png"/>
          <p:cNvPicPr>
            <a:picLocks noChangeAspect="1" noChangeArrowheads="1"/>
          </p:cNvPicPr>
          <p:nvPr/>
        </p:nvPicPr>
        <p:blipFill>
          <a:blip r:embed="rId2"/>
          <a:srcRect/>
          <a:stretch>
            <a:fillRect/>
          </a:stretch>
        </p:blipFill>
        <p:spPr bwMode="auto">
          <a:xfrm>
            <a:off x="6874982" y="610042"/>
            <a:ext cx="2085303" cy="368524"/>
          </a:xfrm>
          <a:prstGeom prst="rect">
            <a:avLst/>
          </a:prstGeom>
          <a:noFill/>
        </p:spPr>
      </p:pic>
    </p:spTree>
    <p:extLst>
      <p:ext uri="{BB962C8B-B14F-4D97-AF65-F5344CB8AC3E}">
        <p14:creationId xmlns:p14="http://schemas.microsoft.com/office/powerpoint/2010/main" val="19176426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1796375"/>
            <a:ext cx="9286672" cy="1980975"/>
          </a:xfrm>
        </p:spPr>
        <p:txBody>
          <a:bodyPr/>
          <a:lstStyle/>
          <a:p>
            <a:pPr algn="ctr"/>
            <a:r>
              <a:rPr lang="tr-TR" sz="3200" dirty="0">
                <a:latin typeface="Tahoma" pitchFamily="34" charset="0"/>
                <a:ea typeface="Tahoma" pitchFamily="34" charset="0"/>
                <a:cs typeface="Tahoma" pitchFamily="34" charset="0"/>
              </a:rPr>
              <a:t>DİNLEDİĞİNİZ İÇİN TEŞEKKÜR EDERİZ...</a:t>
            </a:r>
          </a:p>
        </p:txBody>
      </p:sp>
      <p:pic>
        <p:nvPicPr>
          <p:cNvPr id="5"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84964" y="1479550"/>
            <a:ext cx="7947836" cy="3663950"/>
          </a:xfrm>
        </p:spPr>
        <p:txBody>
          <a:bodyPr/>
          <a:lstStyle/>
          <a:p>
            <a:pPr marL="342900" indent="-342900" algn="ctr">
              <a:lnSpc>
                <a:spcPct val="150000"/>
              </a:lnSpc>
            </a:pPr>
            <a:r>
              <a:rPr lang="tr-TR" sz="1800" dirty="0"/>
              <a:t>YAKIN DOĞU OLUŞUMU HASTANELERİ</a:t>
            </a:r>
            <a:br>
              <a:rPr lang="tr-TR" sz="1800" dirty="0"/>
            </a:br>
            <a:r>
              <a:rPr lang="tr-TR" sz="1800" dirty="0"/>
              <a:t>PERSONELE SAĞLANAN İMKANLAR</a:t>
            </a:r>
            <a:br>
              <a:rPr lang="tr-TR" sz="1800" dirty="0"/>
            </a:br>
            <a:br>
              <a:rPr lang="tr-TR" sz="1800" dirty="0"/>
            </a:br>
            <a:br>
              <a:rPr lang="tr-TR" sz="1800" dirty="0"/>
            </a:br>
            <a:br>
              <a:rPr lang="tr-TR" sz="1800" dirty="0"/>
            </a:br>
            <a:br>
              <a:rPr lang="tr-TR" sz="1800" dirty="0"/>
            </a:br>
            <a:br>
              <a:rPr lang="tr-TR" sz="1800" dirty="0"/>
            </a:br>
            <a:br>
              <a:rPr lang="tr-TR" sz="1800" dirty="0"/>
            </a:br>
            <a:br>
              <a:rPr lang="tr-TR" sz="1800" dirty="0"/>
            </a:br>
            <a:endParaRPr lang="tr-TR" sz="1200" dirty="0">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
        <p:nvSpPr>
          <p:cNvPr id="5" name="TextBox 4"/>
          <p:cNvSpPr txBox="1"/>
          <p:nvPr/>
        </p:nvSpPr>
        <p:spPr>
          <a:xfrm>
            <a:off x="482600" y="2139950"/>
            <a:ext cx="8166100" cy="3108543"/>
          </a:xfrm>
          <a:prstGeom prst="rect">
            <a:avLst/>
          </a:prstGeom>
          <a:noFill/>
        </p:spPr>
        <p:txBody>
          <a:bodyPr wrap="square" rtlCol="0">
            <a:spAutoFit/>
          </a:bodyPr>
          <a:lstStyle/>
          <a:p>
            <a:pPr marL="342900" indent="-342900">
              <a:lnSpc>
                <a:spcPct val="200000"/>
              </a:lnSpc>
              <a:buFont typeface="Arial" pitchFamily="34" charset="0"/>
              <a:buChar char="•"/>
            </a:pPr>
            <a:r>
              <a:rPr lang="tr-TR" dirty="0">
                <a:solidFill>
                  <a:schemeClr val="tx1">
                    <a:lumMod val="75000"/>
                    <a:lumOff val="25000"/>
                  </a:schemeClr>
                </a:solidFill>
                <a:latin typeface="Arial Rounded MT Bold" pitchFamily="34" charset="0"/>
              </a:rPr>
              <a:t>Near East Hayat Sigorta kapsamında tüm Yakın Doğu Oluşum Personeline yatarak %100, ayaktan %80 tedavi imkanı</a:t>
            </a:r>
          </a:p>
          <a:p>
            <a:pPr marL="342900" indent="-342900">
              <a:lnSpc>
                <a:spcPct val="200000"/>
              </a:lnSpc>
              <a:buFont typeface="Arial" pitchFamily="34" charset="0"/>
              <a:buChar char="•"/>
            </a:pPr>
            <a:r>
              <a:rPr lang="tr-TR" dirty="0">
                <a:solidFill>
                  <a:schemeClr val="tx1">
                    <a:lumMod val="75000"/>
                    <a:lumOff val="25000"/>
                  </a:schemeClr>
                </a:solidFill>
                <a:latin typeface="Arial Rounded MT Bold" pitchFamily="34" charset="0"/>
              </a:rPr>
              <a:t>Kampüs içerisinde MOE sahnesinde etkinlikler, personele %10 indirim </a:t>
            </a:r>
          </a:p>
          <a:p>
            <a:pPr marL="342900" indent="-342900">
              <a:lnSpc>
                <a:spcPct val="200000"/>
              </a:lnSpc>
              <a:buFont typeface="Arial" pitchFamily="34" charset="0"/>
              <a:buChar char="•"/>
            </a:pPr>
            <a:r>
              <a:rPr lang="tr-TR" dirty="0">
                <a:solidFill>
                  <a:schemeClr val="tx1">
                    <a:lumMod val="75000"/>
                    <a:lumOff val="25000"/>
                  </a:schemeClr>
                </a:solidFill>
                <a:latin typeface="Arial Rounded MT Bold" pitchFamily="34" charset="0"/>
              </a:rPr>
              <a:t>İKAS Supermarket’ten personele %5 indirim</a:t>
            </a:r>
          </a:p>
          <a:p>
            <a:pPr marL="342900" indent="-342900">
              <a:lnSpc>
                <a:spcPct val="200000"/>
              </a:lnSpc>
              <a:buFont typeface="Arial" pitchFamily="34" charset="0"/>
              <a:buChar char="•"/>
            </a:pPr>
            <a:r>
              <a:rPr lang="tr-TR" dirty="0">
                <a:solidFill>
                  <a:schemeClr val="tx1">
                    <a:lumMod val="75000"/>
                    <a:lumOff val="25000"/>
                  </a:schemeClr>
                </a:solidFill>
                <a:latin typeface="Arial Rounded MT Bold" pitchFamily="34" charset="0"/>
              </a:rPr>
              <a:t>Yakın Doğu Akaryakıt indirim kartı %5   </a:t>
            </a:r>
          </a:p>
          <a:p>
            <a:pPr marL="342900" indent="-342900">
              <a:lnSpc>
                <a:spcPct val="200000"/>
              </a:lnSpc>
              <a:buFont typeface="Arial" pitchFamily="34" charset="0"/>
              <a:buChar char="•"/>
            </a:pPr>
            <a:r>
              <a:rPr lang="tr-TR" dirty="0">
                <a:solidFill>
                  <a:schemeClr val="tx1">
                    <a:lumMod val="75000"/>
                    <a:lumOff val="25000"/>
                  </a:schemeClr>
                </a:solidFill>
                <a:latin typeface="Arial Rounded MT Bold" pitchFamily="34" charset="0"/>
              </a:rPr>
              <a:t>Kütüphane, Müze ve Sergi alanlarına ücretsiz erişim</a:t>
            </a:r>
          </a:p>
          <a:p>
            <a:pPr marL="342900" indent="-342900">
              <a:lnSpc>
                <a:spcPct val="200000"/>
              </a:lnSpc>
              <a:buFont typeface="Arial" pitchFamily="34" charset="0"/>
              <a:buChar char="•"/>
            </a:pPr>
            <a:endParaRPr lang="tr-TR" dirty="0">
              <a:solidFill>
                <a:schemeClr val="tx1">
                  <a:lumMod val="75000"/>
                  <a:lumOff val="25000"/>
                </a:schemeClr>
              </a:solidFill>
              <a:latin typeface="Arial Rounded MT Bold"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cstate="print"/>
          <a:srcRect/>
          <a:stretch>
            <a:fillRect/>
          </a:stretch>
        </p:blipFill>
        <p:spPr bwMode="auto">
          <a:xfrm>
            <a:off x="6868632" y="857692"/>
            <a:ext cx="2085303" cy="368524"/>
          </a:xfrm>
          <a:prstGeom prst="rect">
            <a:avLst/>
          </a:prstGeom>
          <a:noFill/>
        </p:spPr>
      </p:pic>
      <p:pic>
        <p:nvPicPr>
          <p:cNvPr id="2" name="Resim 1">
            <a:extLst>
              <a:ext uri="{FF2B5EF4-FFF2-40B4-BE49-F238E27FC236}">
                <a16:creationId xmlns:a16="http://schemas.microsoft.com/office/drawing/2014/main" id="{92B93509-C09E-4502-F7C2-146E839A16C9}"/>
              </a:ext>
            </a:extLst>
          </p:cNvPr>
          <p:cNvPicPr>
            <a:picLocks noChangeAspect="1"/>
          </p:cNvPicPr>
          <p:nvPr/>
        </p:nvPicPr>
        <p:blipFill>
          <a:blip r:embed="rId3"/>
          <a:stretch>
            <a:fillRect/>
          </a:stretch>
        </p:blipFill>
        <p:spPr>
          <a:xfrm>
            <a:off x="8461429" y="1201731"/>
            <a:ext cx="682571" cy="688079"/>
          </a:xfrm>
          <a:prstGeom prst="rect">
            <a:avLst/>
          </a:prstGeom>
        </p:spPr>
      </p:pic>
      <p:pic>
        <p:nvPicPr>
          <p:cNvPr id="3" name="Resim 2">
            <a:extLst>
              <a:ext uri="{FF2B5EF4-FFF2-40B4-BE49-F238E27FC236}">
                <a16:creationId xmlns:a16="http://schemas.microsoft.com/office/drawing/2014/main" id="{43D8EABA-28B4-3154-BB65-4522F6062161}"/>
              </a:ext>
            </a:extLst>
          </p:cNvPr>
          <p:cNvPicPr>
            <a:picLocks noChangeAspect="1"/>
          </p:cNvPicPr>
          <p:nvPr/>
        </p:nvPicPr>
        <p:blipFill>
          <a:blip r:embed="rId4"/>
          <a:stretch>
            <a:fillRect/>
          </a:stretch>
        </p:blipFill>
        <p:spPr>
          <a:xfrm>
            <a:off x="7747184" y="1299302"/>
            <a:ext cx="613804" cy="492935"/>
          </a:xfrm>
          <a:prstGeom prst="rect">
            <a:avLst/>
          </a:prstGeom>
        </p:spPr>
      </p:pic>
      <p:pic>
        <p:nvPicPr>
          <p:cNvPr id="6" name="Resim 5">
            <a:extLst>
              <a:ext uri="{FF2B5EF4-FFF2-40B4-BE49-F238E27FC236}">
                <a16:creationId xmlns:a16="http://schemas.microsoft.com/office/drawing/2014/main" id="{90E4E6A4-D2DB-EBE1-065D-E0A5B89C27FF}"/>
              </a:ext>
            </a:extLst>
          </p:cNvPr>
          <p:cNvPicPr>
            <a:picLocks noChangeAspect="1"/>
          </p:cNvPicPr>
          <p:nvPr/>
        </p:nvPicPr>
        <p:blipFill>
          <a:blip r:embed="rId5"/>
          <a:stretch>
            <a:fillRect/>
          </a:stretch>
        </p:blipFill>
        <p:spPr>
          <a:xfrm>
            <a:off x="1220428" y="1714997"/>
            <a:ext cx="4114300" cy="2713074"/>
          </a:xfrm>
          <a:prstGeom prst="rect">
            <a:avLst/>
          </a:prstGeom>
        </p:spPr>
      </p:pic>
      <p:sp>
        <p:nvSpPr>
          <p:cNvPr id="5" name="Metin kutusu 4">
            <a:extLst>
              <a:ext uri="{FF2B5EF4-FFF2-40B4-BE49-F238E27FC236}">
                <a16:creationId xmlns:a16="http://schemas.microsoft.com/office/drawing/2014/main" id="{E6A8F7DF-3665-4FFC-AE47-33C42400D0E8}"/>
              </a:ext>
            </a:extLst>
          </p:cNvPr>
          <p:cNvSpPr txBox="1"/>
          <p:nvPr/>
        </p:nvSpPr>
        <p:spPr>
          <a:xfrm>
            <a:off x="5469724" y="2233849"/>
            <a:ext cx="3358612" cy="1815882"/>
          </a:xfrm>
          <a:prstGeom prst="rect">
            <a:avLst/>
          </a:prstGeom>
          <a:noFill/>
        </p:spPr>
        <p:txBody>
          <a:bodyPr wrap="none" rtlCol="0">
            <a:spAutoFit/>
          </a:bodyPr>
          <a:lstStyle/>
          <a:p>
            <a:r>
              <a:rPr lang="tr-TR" dirty="0"/>
              <a:t>Kalite;</a:t>
            </a:r>
          </a:p>
          <a:p>
            <a:endParaRPr lang="tr-TR" dirty="0"/>
          </a:p>
          <a:p>
            <a:r>
              <a:rPr lang="tr-TR" dirty="0"/>
              <a:t>Ürün yada hizmetin özelliği, </a:t>
            </a:r>
          </a:p>
          <a:p>
            <a:r>
              <a:rPr lang="tr-TR" dirty="0"/>
              <a:t>Müşteri beklentilerini karşılamak, aşmak</a:t>
            </a:r>
          </a:p>
          <a:p>
            <a:r>
              <a:rPr lang="tr-TR" dirty="0"/>
              <a:t>Kullanıma ve ihtiyaçlara uygunluk</a:t>
            </a:r>
          </a:p>
          <a:p>
            <a:r>
              <a:rPr lang="tr-TR" dirty="0"/>
              <a:t>Müşteri memnuniyeti</a:t>
            </a:r>
          </a:p>
          <a:p>
            <a:r>
              <a:rPr lang="tr-TR" dirty="0"/>
              <a:t>Hayat felsefesi</a:t>
            </a:r>
          </a:p>
          <a:p>
            <a:r>
              <a:rPr lang="tr-TR" dirty="0"/>
              <a:t>Yaşam tarzıdır.</a:t>
            </a:r>
          </a:p>
        </p:txBody>
      </p:sp>
    </p:spTree>
    <p:extLst>
      <p:ext uri="{BB962C8B-B14F-4D97-AF65-F5344CB8AC3E}">
        <p14:creationId xmlns:p14="http://schemas.microsoft.com/office/powerpoint/2010/main" val="2153682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18264" y="1191438"/>
            <a:ext cx="8286306" cy="3558362"/>
          </a:xfrm>
        </p:spPr>
        <p:txBody>
          <a:bodyPr/>
          <a:lstStyle/>
          <a:p>
            <a:pPr algn="ctr"/>
            <a:br>
              <a:rPr lang="tr-TR" sz="1800" dirty="0"/>
            </a:br>
            <a:br>
              <a:rPr lang="tr-TR" sz="1800" dirty="0"/>
            </a:br>
            <a:br>
              <a:rPr lang="tr-TR" sz="1800" dirty="0"/>
            </a:br>
            <a:br>
              <a:rPr lang="tr-TR" sz="1800" dirty="0"/>
            </a:br>
            <a:r>
              <a:rPr lang="en-US" sz="1800" dirty="0"/>
              <a:t>SAĞLIKTA KALİTE AKREDİTASYONU</a:t>
            </a:r>
            <a:br>
              <a:rPr lang="tr-TR" sz="1800" dirty="0"/>
            </a:br>
            <a:r>
              <a:rPr lang="tr-TR" sz="1200" dirty="0"/>
              <a:t>Sağlık kuruluşlarında bütün çalışanların katılımı ile ;</a:t>
            </a:r>
            <a:br>
              <a:rPr lang="tr-TR" sz="1200" dirty="0"/>
            </a:br>
            <a:r>
              <a:rPr lang="tr-TR" sz="1200" dirty="0"/>
              <a:t>“kalite”, </a:t>
            </a:r>
            <a:br>
              <a:rPr lang="tr-TR" sz="1200" dirty="0"/>
            </a:br>
            <a:r>
              <a:rPr lang="tr-TR" sz="1200" dirty="0"/>
              <a:t>“hasta güvenliği” ve </a:t>
            </a:r>
            <a:br>
              <a:rPr lang="tr-TR" sz="1200" dirty="0"/>
            </a:br>
            <a:r>
              <a:rPr lang="tr-TR" sz="1200" dirty="0"/>
              <a:t>“sürekli gelişim” </a:t>
            </a:r>
            <a:br>
              <a:rPr lang="tr-TR" sz="1200" dirty="0"/>
            </a:br>
            <a:r>
              <a:rPr lang="tr-TR" sz="1200" dirty="0"/>
              <a:t>anlayışının organizasyon kültürü haline getirildiği bir süreçtir.</a:t>
            </a:r>
            <a:endParaRPr lang="tr-TR" sz="1200" dirty="0">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5225" y="422792"/>
            <a:ext cx="8286306" cy="4051890"/>
          </a:xfrm>
        </p:spPr>
        <p:txBody>
          <a:bodyPr/>
          <a:lstStyle/>
          <a:p>
            <a:pPr algn="ctr"/>
            <a:br>
              <a:rPr lang="tr-TR" sz="1800" dirty="0"/>
            </a:br>
            <a:br>
              <a:rPr lang="tr-TR" sz="1800" dirty="0"/>
            </a:br>
            <a:br>
              <a:rPr lang="tr-TR" sz="1800" dirty="0"/>
            </a:br>
            <a:r>
              <a:rPr lang="tr-TR" sz="1800" dirty="0"/>
              <a:t>NEDEN KALİTE BELGESİ?</a:t>
            </a:r>
            <a:br>
              <a:rPr lang="tr-TR" sz="1800" dirty="0"/>
            </a:br>
            <a:r>
              <a:rPr lang="tr-TR" sz="1200" dirty="0"/>
              <a:t>Uluslararası Standartlarda Sağlık Hizmeti Kalitesi,</a:t>
            </a:r>
            <a:br>
              <a:rPr lang="tr-TR" sz="1200" dirty="0"/>
            </a:br>
            <a:r>
              <a:rPr lang="tr-TR" sz="1200" dirty="0"/>
              <a:t>Sağlık Turizmi, Verimliliği Ölçme ve Değerlendirme, Hasta ve Çalışan Memnuniyeti</a:t>
            </a:r>
            <a:br>
              <a:rPr lang="tr-TR" sz="1200" dirty="0"/>
            </a:br>
            <a:r>
              <a:rPr lang="tr-TR" sz="1200" dirty="0"/>
              <a:t>Eğitimlerle Günceli Yakalama, İş Sağlığı ve Hasta Güvenliği, </a:t>
            </a:r>
            <a:r>
              <a:rPr lang="en-US" sz="1200" dirty="0" err="1"/>
              <a:t>Riskleri</a:t>
            </a:r>
            <a:r>
              <a:rPr lang="en-US" sz="1200" dirty="0"/>
              <a:t> </a:t>
            </a:r>
            <a:r>
              <a:rPr lang="en-US" sz="1200" dirty="0" err="1"/>
              <a:t>Azaltmak</a:t>
            </a:r>
            <a:r>
              <a:rPr lang="en-US" sz="1200" dirty="0"/>
              <a:t> </a:t>
            </a:r>
            <a:r>
              <a:rPr lang="en-US" sz="1200" dirty="0" err="1"/>
              <a:t>ve</a:t>
            </a:r>
            <a:r>
              <a:rPr lang="en-US" sz="1200" dirty="0"/>
              <a:t> </a:t>
            </a:r>
            <a:r>
              <a:rPr lang="en-US" sz="1200" dirty="0" err="1"/>
              <a:t>Önlemek</a:t>
            </a:r>
            <a:br>
              <a:rPr lang="tr-TR" sz="1200" dirty="0"/>
            </a:br>
            <a:r>
              <a:rPr lang="tr-TR" sz="1200" dirty="0"/>
              <a:t>Sürekli Kalite İyileştirme / Mükemmeliyeti Hedefleme</a:t>
            </a:r>
            <a:endParaRPr lang="tr-TR" sz="1200" dirty="0">
              <a:latin typeface="Tahoma" pitchFamily="34" charset="0"/>
              <a:ea typeface="Tahoma" pitchFamily="34" charset="0"/>
              <a:cs typeface="Tahoma" pitchFamily="34" charset="0"/>
            </a:endParaRPr>
          </a:p>
        </p:txBody>
      </p:sp>
      <p:pic>
        <p:nvPicPr>
          <p:cNvPr id="4" name="Picture 3"/>
          <p:cNvPicPr>
            <a:picLocks noChangeAspect="1"/>
          </p:cNvPicPr>
          <p:nvPr/>
        </p:nvPicPr>
        <p:blipFill>
          <a:blip r:embed="rId2"/>
          <a:stretch>
            <a:fillRect/>
          </a:stretch>
        </p:blipFill>
        <p:spPr>
          <a:xfrm>
            <a:off x="6373536" y="1403056"/>
            <a:ext cx="2632826" cy="1474382"/>
          </a:xfrm>
          <a:prstGeom prst="rect">
            <a:avLst/>
          </a:prstGeom>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57694" y="762088"/>
            <a:ext cx="8286306" cy="4229012"/>
          </a:xfrm>
        </p:spPr>
        <p:txBody>
          <a:bodyPr/>
          <a:lstStyle/>
          <a:p>
            <a:pPr>
              <a:lnSpc>
                <a:spcPct val="250000"/>
              </a:lnSpc>
            </a:pPr>
            <a:r>
              <a:rPr lang="tr-TR" sz="1800" dirty="0"/>
              <a:t>TEMOS International Healthcare Accreditation nedir?</a:t>
            </a:r>
            <a:br>
              <a:rPr lang="tr-TR" sz="1800" dirty="0"/>
            </a:br>
            <a:r>
              <a:rPr lang="tr-TR" sz="1200" dirty="0"/>
              <a:t>Trust – Effective Medicine – Optimized Services</a:t>
            </a:r>
            <a:br>
              <a:rPr lang="en-US" sz="1200" dirty="0"/>
            </a:br>
            <a:r>
              <a:rPr lang="en-US" sz="1200" dirty="0"/>
              <a:t>“</a:t>
            </a:r>
            <a:r>
              <a:rPr lang="en-US" sz="1200" dirty="0" err="1"/>
              <a:t>Güven</a:t>
            </a:r>
            <a:r>
              <a:rPr lang="en-US" sz="1200" dirty="0"/>
              <a:t> – </a:t>
            </a:r>
            <a:r>
              <a:rPr lang="en-US" sz="1200" dirty="0" err="1"/>
              <a:t>Etkili</a:t>
            </a:r>
            <a:r>
              <a:rPr lang="en-US" sz="1200" dirty="0"/>
              <a:t> </a:t>
            </a:r>
            <a:r>
              <a:rPr lang="en-US" sz="1200" dirty="0" err="1"/>
              <a:t>Tıp</a:t>
            </a:r>
            <a:r>
              <a:rPr lang="en-US" sz="1200" dirty="0"/>
              <a:t> – Optimize </a:t>
            </a:r>
            <a:r>
              <a:rPr lang="en-US" sz="1200" dirty="0" err="1"/>
              <a:t>Edilmiş</a:t>
            </a:r>
            <a:r>
              <a:rPr lang="en-US" sz="1200" dirty="0"/>
              <a:t> </a:t>
            </a:r>
            <a:r>
              <a:rPr lang="en-US" sz="1200" dirty="0" err="1"/>
              <a:t>Hizmetler</a:t>
            </a:r>
            <a:r>
              <a:rPr lang="en-US" sz="1200" dirty="0"/>
              <a:t>”</a:t>
            </a:r>
            <a:br>
              <a:rPr lang="en-US" sz="1200" dirty="0"/>
            </a:br>
            <a:r>
              <a:rPr lang="tr-TR" sz="1200" dirty="0"/>
              <a:t>Merkez Almanya – 2010</a:t>
            </a:r>
            <a:br>
              <a:rPr lang="tr-TR" sz="1200" dirty="0"/>
            </a:br>
            <a:r>
              <a:rPr lang="tr-TR" sz="1200" dirty="0"/>
              <a:t>Dünyada 51 sağlık kuruluşuna verilen akreditasyon belgesi </a:t>
            </a:r>
            <a:br>
              <a:rPr lang="tr-TR" sz="1200" dirty="0"/>
            </a:br>
            <a:r>
              <a:rPr lang="tr-TR" sz="1200" dirty="0"/>
              <a:t>(TC’de İstanbul Maltepe Üniversite Hastanesi, Alanya Anatolia Hastanesi, Beykent Üniversitesi Hastanesi, Özel Akdeniz Hastanesi)</a:t>
            </a:r>
            <a:br>
              <a:rPr lang="tr-TR" sz="1200" dirty="0"/>
            </a:br>
            <a:r>
              <a:rPr lang="tr-TR" sz="1200" dirty="0"/>
              <a:t>Senelik Uzaktan Denetim: Ağustos 2025</a:t>
            </a:r>
            <a:br>
              <a:rPr lang="tr-TR" sz="1800" dirty="0"/>
            </a:br>
            <a:r>
              <a:rPr lang="tr-TR" sz="1200" dirty="0"/>
              <a:t>Yüzyüze Denetim: Eylül 2026 </a:t>
            </a:r>
            <a:endParaRPr lang="tr-TR" sz="1200" dirty="0">
              <a:latin typeface="Tahoma" pitchFamily="34" charset="0"/>
              <a:ea typeface="Tahoma" pitchFamily="34" charset="0"/>
              <a:cs typeface="Tahoma" pitchFamily="34" charset="0"/>
            </a:endParaRPr>
          </a:p>
        </p:txBody>
      </p:sp>
      <p:pic>
        <p:nvPicPr>
          <p:cNvPr id="6" name="Picture 5"/>
          <p:cNvPicPr>
            <a:picLocks noChangeAspect="1"/>
          </p:cNvPicPr>
          <p:nvPr/>
        </p:nvPicPr>
        <p:blipFill>
          <a:blip r:embed="rId2"/>
          <a:stretch>
            <a:fillRect/>
          </a:stretch>
        </p:blipFill>
        <p:spPr>
          <a:xfrm>
            <a:off x="7028769" y="1316837"/>
            <a:ext cx="1258745" cy="656908"/>
          </a:xfrm>
          <a:prstGeom prst="rect">
            <a:avLst/>
          </a:prstGeom>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6867" y="4196152"/>
            <a:ext cx="577547" cy="600128"/>
          </a:xfrm>
          <a:prstGeom prst="rect">
            <a:avLst/>
          </a:prstGeom>
        </p:spPr>
      </p:pic>
      <p:pic>
        <p:nvPicPr>
          <p:cNvPr id="41" name="Pictur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356" y="2961821"/>
            <a:ext cx="467626" cy="706477"/>
          </a:xfrm>
          <a:prstGeom prst="rect">
            <a:avLst/>
          </a:prstGeom>
        </p:spPr>
      </p:pic>
      <p:pic>
        <p:nvPicPr>
          <p:cNvPr id="42" name="Picture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6900" y="4142273"/>
            <a:ext cx="540391" cy="720522"/>
          </a:xfrm>
          <a:prstGeom prst="rect">
            <a:avLst/>
          </a:prstGeom>
        </p:spPr>
      </p:pic>
      <p:pic>
        <p:nvPicPr>
          <p:cNvPr id="43" name="Picture 4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3903" y="1549940"/>
            <a:ext cx="442463" cy="591253"/>
          </a:xfrm>
          <a:prstGeom prst="rect">
            <a:avLst/>
          </a:prstGeom>
        </p:spPr>
      </p:pic>
      <p:pic>
        <p:nvPicPr>
          <p:cNvPr id="46" name="Picture 4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0938" y="2139583"/>
            <a:ext cx="478076" cy="611146"/>
          </a:xfrm>
          <a:prstGeom prst="rect">
            <a:avLst/>
          </a:prstGeom>
        </p:spPr>
      </p:pic>
      <p:pic>
        <p:nvPicPr>
          <p:cNvPr id="48" name="Picture 4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43222" y="2753344"/>
            <a:ext cx="581916" cy="643452"/>
          </a:xfrm>
          <a:prstGeom prst="rect">
            <a:avLst/>
          </a:prstGeom>
        </p:spPr>
      </p:pic>
      <p:sp>
        <p:nvSpPr>
          <p:cNvPr id="49" name="TextBox 48"/>
          <p:cNvSpPr txBox="1"/>
          <p:nvPr/>
        </p:nvSpPr>
        <p:spPr>
          <a:xfrm>
            <a:off x="3233278" y="4237198"/>
            <a:ext cx="164286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Çilem CANGÜL,</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Temizlik Birimi Kalite Sorumlusu, 41 y, Göreve Başlangıç Yılı: 2015</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sp>
        <p:nvSpPr>
          <p:cNvPr id="50" name="TextBox 49"/>
          <p:cNvSpPr txBox="1"/>
          <p:nvPr/>
        </p:nvSpPr>
        <p:spPr>
          <a:xfrm>
            <a:off x="3214971" y="1579534"/>
            <a:ext cx="1462964" cy="8463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Hem. Şerife SELCEN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SERİNER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Yataklı Servisler Kalite Sorumlu Hemşiresi, 43 y, Göreve Başlangıç Yılı: 2010</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p:txBody>
      </p:sp>
      <p:sp>
        <p:nvSpPr>
          <p:cNvPr id="51" name="TextBox 50"/>
          <p:cNvSpPr txBox="1"/>
          <p:nvPr/>
        </p:nvSpPr>
        <p:spPr>
          <a:xfrm>
            <a:off x="1128953" y="3019903"/>
            <a:ext cx="1529304"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900" b="0" i="0" u="none" strike="noStrike" kern="0" cap="none" spc="0" normalizeH="0" baseline="0" noProof="0" dirty="0">
                <a:ln>
                  <a:noFill/>
                </a:ln>
                <a:solidFill>
                  <a:srgbClr val="000000"/>
                </a:solidFill>
                <a:effectLst/>
                <a:uLnTx/>
                <a:uFillTx/>
                <a:latin typeface="Arial"/>
                <a:cs typeface="Arial"/>
                <a:sym typeface="Arial"/>
              </a:rPr>
              <a:t>Hem. Özlem ÇAM OĞUZ</a:t>
            </a:r>
            <a:r>
              <a:rPr kumimoji="0" lang="tr-TR" sz="800" b="0" i="0" u="none" strike="noStrike" kern="0" cap="none" spc="0" normalizeH="0" baseline="0" noProof="0" dirty="0">
                <a:ln>
                  <a:noFill/>
                </a:ln>
                <a:solidFill>
                  <a:srgbClr val="000000"/>
                </a:solidFill>
                <a:effectLst/>
                <a:uLnTx/>
                <a:uFillTx/>
                <a:latin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Acil Servis Sorumlu Kalite Hemşiresi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36 y, Göreve Başlangıç Yılı: 2010</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p:txBody>
      </p:sp>
      <p:sp>
        <p:nvSpPr>
          <p:cNvPr id="52" name="TextBox 51"/>
          <p:cNvSpPr txBox="1"/>
          <p:nvPr/>
        </p:nvSpPr>
        <p:spPr>
          <a:xfrm>
            <a:off x="1115927" y="4118664"/>
            <a:ext cx="1582962" cy="8478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Hem. Selda KÖK SAYICI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Poliklinikler, diyaliz ünitesi , onkoloji birimi, kan bankası Kalite Sorumlu Hemşiresi,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42 y, Göreve Başlangıç Yılı: 2011</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sp>
        <p:nvSpPr>
          <p:cNvPr id="53" name="TextBox 52"/>
          <p:cNvSpPr txBox="1"/>
          <p:nvPr/>
        </p:nvSpPr>
        <p:spPr>
          <a:xfrm>
            <a:off x="3222393" y="2225601"/>
            <a:ext cx="1625823"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900" b="0" i="0" u="none" strike="noStrike" kern="0" cap="none" spc="0" normalizeH="0" baseline="0" noProof="0" dirty="0">
                <a:ln>
                  <a:noFill/>
                </a:ln>
                <a:solidFill>
                  <a:srgbClr val="000000"/>
                </a:solidFill>
                <a:effectLst/>
                <a:uLnTx/>
                <a:uFillTx/>
                <a:latin typeface="Arial"/>
                <a:cs typeface="Arial"/>
                <a:sym typeface="Arial"/>
              </a:rPr>
              <a:t>Müesser </a:t>
            </a:r>
            <a:r>
              <a:rPr kumimoji="0" lang="tr-TR" sz="800" b="0" i="0" u="none" strike="noStrike" kern="0" cap="none" spc="0" normalizeH="0" baseline="0" noProof="0" dirty="0">
                <a:ln>
                  <a:noFill/>
                </a:ln>
                <a:solidFill>
                  <a:srgbClr val="000000"/>
                </a:solidFill>
                <a:effectLst/>
                <a:uLnTx/>
                <a:uFillTx/>
                <a:latin typeface="Arial"/>
                <a:cs typeface="Arial"/>
                <a:sym typeface="Arial"/>
              </a:rPr>
              <a:t>MAVİGÖZLÜ</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Hasta Kabul Hizmetleri Kalite Sorumlusu, 51 y, Göreve Başlangıç Yılı: 2010</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sp>
        <p:nvSpPr>
          <p:cNvPr id="54" name="TextBox 53"/>
          <p:cNvSpPr txBox="1"/>
          <p:nvPr/>
        </p:nvSpPr>
        <p:spPr>
          <a:xfrm>
            <a:off x="3241978" y="2784416"/>
            <a:ext cx="1598038" cy="8463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Uzm. Dr. Oğuzhan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EDEBAL, Klinik Biyokimya ve Mikrobiyoloji Sorumlu Kalite Hekimi, 41 y, Göreve Başlangıç Yılı: 2018</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p:txBody>
      </p:sp>
      <p:pic>
        <p:nvPicPr>
          <p:cNvPr id="55" name="Picture 5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30776" y="3469200"/>
            <a:ext cx="566329" cy="682208"/>
          </a:xfrm>
          <a:prstGeom prst="rect">
            <a:avLst/>
          </a:prstGeom>
        </p:spPr>
      </p:pic>
      <p:sp>
        <p:nvSpPr>
          <p:cNvPr id="57" name="TextBox 56"/>
          <p:cNvSpPr txBox="1"/>
          <p:nvPr/>
        </p:nvSpPr>
        <p:spPr>
          <a:xfrm>
            <a:off x="3261564" y="3499513"/>
            <a:ext cx="1559146" cy="6492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900" b="0" i="0" u="none" strike="noStrike" kern="0" cap="none" spc="0" normalizeH="0" baseline="0" noProof="0" dirty="0">
                <a:ln>
                  <a:noFill/>
                </a:ln>
                <a:solidFill>
                  <a:srgbClr val="000000"/>
                </a:solidFill>
                <a:effectLst/>
                <a:uLnTx/>
                <a:uFillTx/>
                <a:latin typeface="Arial"/>
                <a:cs typeface="Arial"/>
                <a:sym typeface="Arial"/>
              </a:rPr>
              <a:t>Prof. Dr. Gülay EREN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900" b="0" i="0" u="none" strike="noStrike" kern="0" cap="none" spc="0" normalizeH="0" baseline="0" noProof="0" dirty="0">
                <a:ln>
                  <a:noFill/>
                </a:ln>
                <a:solidFill>
                  <a:srgbClr val="000000"/>
                </a:solidFill>
                <a:effectLst/>
                <a:uLnTx/>
                <a:uFillTx/>
                <a:latin typeface="Arial"/>
                <a:cs typeface="Arial"/>
                <a:sym typeface="Arial"/>
              </a:rPr>
              <a:t>Yoğun Bakım Sorumlu Hekimi, 52 y, Göreve Başlangıç Yılı: 2019</a:t>
            </a: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p:txBody>
      </p:sp>
      <p:sp>
        <p:nvSpPr>
          <p:cNvPr id="65" name="TextBox 64"/>
          <p:cNvSpPr txBox="1"/>
          <p:nvPr/>
        </p:nvSpPr>
        <p:spPr>
          <a:xfrm>
            <a:off x="5462020" y="4118549"/>
            <a:ext cx="13204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Ecz. Can TÜZÜNER,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Eczane Kalite Sorumlusu, 45 y, göreve başlangıç </a:t>
            </a:r>
            <a:r>
              <a:rPr kumimoji="0" lang="tr-TR" sz="800" b="0" i="0" u="none" strike="noStrike" kern="0" cap="none" spc="0" normalizeH="0" baseline="0" noProof="0" dirty="0" err="1">
                <a:ln>
                  <a:noFill/>
                </a:ln>
                <a:solidFill>
                  <a:srgbClr val="000000"/>
                </a:solidFill>
                <a:effectLst/>
                <a:uLnTx/>
                <a:uFillTx/>
                <a:latin typeface="Arial"/>
                <a:cs typeface="Arial"/>
                <a:sym typeface="Arial"/>
              </a:rPr>
              <a:t>yılı:Ocak</a:t>
            </a:r>
            <a:r>
              <a:rPr kumimoji="0" lang="tr-TR" sz="800" b="0" i="0" u="none" strike="noStrike" kern="0" cap="none" spc="0" normalizeH="0" baseline="0" noProof="0" dirty="0">
                <a:ln>
                  <a:noFill/>
                </a:ln>
                <a:solidFill>
                  <a:srgbClr val="000000"/>
                </a:solidFill>
                <a:effectLst/>
                <a:uLnTx/>
                <a:uFillTx/>
                <a:latin typeface="Arial"/>
                <a:cs typeface="Arial"/>
                <a:sym typeface="Arial"/>
              </a:rPr>
              <a:t> 2024 </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6" name="Picture 6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89088" y="2502112"/>
            <a:ext cx="560562" cy="649278"/>
          </a:xfrm>
          <a:prstGeom prst="rect">
            <a:avLst/>
          </a:prstGeom>
        </p:spPr>
      </p:pic>
      <p:sp>
        <p:nvSpPr>
          <p:cNvPr id="67" name="TextBox 66"/>
          <p:cNvSpPr txBox="1"/>
          <p:nvPr/>
        </p:nvSpPr>
        <p:spPr>
          <a:xfrm>
            <a:off x="7603737" y="2542329"/>
            <a:ext cx="1700351" cy="7540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Yrd. Doç. Dr. Yasemin </a:t>
            </a:r>
            <a:r>
              <a:rPr kumimoji="0" lang="tr-TR" sz="700" b="0" i="0" u="none" strike="noStrike" kern="0" cap="none" spc="0" normalizeH="0" baseline="0" noProof="0" dirty="0">
                <a:ln>
                  <a:noFill/>
                </a:ln>
                <a:solidFill>
                  <a:srgbClr val="000000"/>
                </a:solidFill>
                <a:effectLst/>
                <a:uLnTx/>
                <a:uFillTx/>
                <a:latin typeface="Arial"/>
                <a:cs typeface="Arial"/>
                <a:sym typeface="Arial"/>
              </a:rPr>
              <a:t>KÜÇÜKÇİLOĞLU</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700" b="0" i="0" u="none" strike="noStrike" kern="0" cap="none" spc="0" normalizeH="0" baseline="0" noProof="0" dirty="0">
                <a:ln>
                  <a:noFill/>
                </a:ln>
                <a:solidFill>
                  <a:srgbClr val="000000"/>
                </a:solidFill>
                <a:effectLst/>
                <a:uLnTx/>
                <a:uFillTx/>
                <a:latin typeface="Arial"/>
                <a:cs typeface="Arial"/>
                <a:sym typeface="Arial"/>
              </a:rPr>
              <a:t>Radyoloji Anabilim Dalı Kalite Sorumlusu, 41 y, göreve başlangıç yılı: 2018</a:t>
            </a:r>
            <a:endParaRPr kumimoji="0" lang="en-US" sz="7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7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8" name="Picture 6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69418" y="3198071"/>
            <a:ext cx="453711" cy="695158"/>
          </a:xfrm>
          <a:prstGeom prst="rect">
            <a:avLst/>
          </a:prstGeom>
        </p:spPr>
      </p:pic>
      <p:sp>
        <p:nvSpPr>
          <p:cNvPr id="69" name="TextBox 68"/>
          <p:cNvSpPr txBox="1"/>
          <p:nvPr/>
        </p:nvSpPr>
        <p:spPr>
          <a:xfrm>
            <a:off x="5399968" y="3246898"/>
            <a:ext cx="159833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900" b="0" i="0" u="none" strike="noStrike" kern="0" cap="none" spc="0" normalizeH="0" baseline="0" noProof="0" dirty="0">
                <a:ln>
                  <a:noFill/>
                </a:ln>
                <a:solidFill>
                  <a:srgbClr val="000000"/>
                </a:solidFill>
                <a:effectLst/>
                <a:uLnTx/>
                <a:uFillTx/>
                <a:latin typeface="Arial"/>
                <a:cs typeface="Arial"/>
                <a:sym typeface="Arial"/>
              </a:rPr>
              <a:t>Prof. Dr. Nuri ARSLAN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900" b="0" i="0" u="none" strike="noStrike" kern="0" cap="none" spc="0" normalizeH="0" baseline="0" noProof="0" dirty="0">
                <a:ln>
                  <a:noFill/>
                </a:ln>
                <a:solidFill>
                  <a:srgbClr val="000000"/>
                </a:solidFill>
                <a:effectLst/>
                <a:uLnTx/>
                <a:uFillTx/>
                <a:latin typeface="Arial"/>
                <a:cs typeface="Arial"/>
                <a:sym typeface="Arial"/>
              </a:rPr>
              <a:t>Nükleer Tıp ABD Başkanı, Kalite Sorumlusu, 55y, göreve başlangıç yılı: 2020</a:t>
            </a: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p:txBody>
      </p:sp>
      <p:sp>
        <p:nvSpPr>
          <p:cNvPr id="71" name="TextBox 70"/>
          <p:cNvSpPr txBox="1"/>
          <p:nvPr/>
        </p:nvSpPr>
        <p:spPr>
          <a:xfrm>
            <a:off x="5372834" y="2291510"/>
            <a:ext cx="1493438"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Bihter </a:t>
            </a:r>
            <a:r>
              <a:rPr kumimoji="0" lang="tr-TR" sz="800" b="0" i="0" u="none" strike="noStrike" kern="0" cap="none" spc="0" normalizeH="0" baseline="0" noProof="0" dirty="0" err="1">
                <a:ln>
                  <a:noFill/>
                </a:ln>
                <a:solidFill>
                  <a:srgbClr val="000000"/>
                </a:solidFill>
                <a:effectLst/>
                <a:uLnTx/>
                <a:uFillTx/>
                <a:latin typeface="Arial"/>
                <a:cs typeface="Arial"/>
                <a:sym typeface="Arial"/>
              </a:rPr>
              <a:t>Eygün</a:t>
            </a:r>
            <a:endParaRPr kumimoji="0" lang="tr-TR"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000000"/>
                </a:solidFill>
                <a:effectLst/>
                <a:uLnTx/>
                <a:uFillTx/>
                <a:latin typeface="Arial"/>
                <a:cs typeface="Arial"/>
                <a:sym typeface="Arial"/>
              </a:rPr>
              <a:t>Y</a:t>
            </a:r>
            <a:r>
              <a:rPr kumimoji="0" lang="tr-TR" sz="800" b="0" i="0" u="none" strike="noStrike" kern="0" cap="none" spc="0" normalizeH="0" baseline="0" noProof="0" dirty="0">
                <a:ln>
                  <a:noFill/>
                </a:ln>
                <a:solidFill>
                  <a:srgbClr val="000000"/>
                </a:solidFill>
                <a:effectLst/>
                <a:uLnTx/>
                <a:uFillTx/>
                <a:latin typeface="Arial"/>
                <a:cs typeface="Arial"/>
                <a:sym typeface="Arial"/>
              </a:rPr>
              <a:t>oğun bakım, ameliyathane, sterilizasyon çamaşırhane Kalite Sorumlu Hemşiresi, 29 y, </a:t>
            </a:r>
            <a:r>
              <a:rPr kumimoji="0" lang="en-US" sz="800" b="0" i="0" u="none" strike="noStrike" kern="0" cap="none" spc="0" normalizeH="0" baseline="0" noProof="0" dirty="0" err="1">
                <a:ln>
                  <a:noFill/>
                </a:ln>
                <a:solidFill>
                  <a:srgbClr val="000000"/>
                </a:solidFill>
                <a:effectLst/>
                <a:uLnTx/>
                <a:uFillTx/>
                <a:latin typeface="Arial"/>
                <a:cs typeface="Arial"/>
                <a:sym typeface="Arial"/>
              </a:rPr>
              <a:t>Göreve</a:t>
            </a:r>
            <a:r>
              <a:rPr kumimoji="0" lang="en-US" sz="800" b="0" i="0" u="none" strike="noStrike" kern="0" cap="none" spc="0" normalizeH="0" baseline="0" noProof="0" dirty="0">
                <a:ln>
                  <a:noFill/>
                </a:ln>
                <a:solidFill>
                  <a:srgbClr val="000000"/>
                </a:solidFill>
                <a:effectLst/>
                <a:uLnTx/>
                <a:uFillTx/>
                <a:latin typeface="Arial"/>
                <a:cs typeface="Arial"/>
                <a:sym typeface="Arial"/>
              </a:rPr>
              <a:t> </a:t>
            </a:r>
            <a:r>
              <a:rPr kumimoji="0" lang="en-US" sz="800" b="0" i="0" u="none" strike="noStrike" kern="0" cap="none" spc="0" normalizeH="0" baseline="0" noProof="0" dirty="0" err="1">
                <a:ln>
                  <a:noFill/>
                </a:ln>
                <a:solidFill>
                  <a:srgbClr val="000000"/>
                </a:solidFill>
                <a:effectLst/>
                <a:uLnTx/>
                <a:uFillTx/>
                <a:latin typeface="Arial"/>
                <a:cs typeface="Arial"/>
                <a:sym typeface="Arial"/>
              </a:rPr>
              <a:t>Başlangıç</a:t>
            </a:r>
            <a:r>
              <a:rPr kumimoji="0" lang="en-US" sz="800" b="0" i="0" u="none" strike="noStrike" kern="0" cap="none" spc="0" normalizeH="0" baseline="0" noProof="0" dirty="0">
                <a:ln>
                  <a:noFill/>
                </a:ln>
                <a:solidFill>
                  <a:srgbClr val="000000"/>
                </a:solidFill>
                <a:effectLst/>
                <a:uLnTx/>
                <a:uFillTx/>
                <a:latin typeface="Arial"/>
                <a:cs typeface="Arial"/>
                <a:sym typeface="Arial"/>
              </a:rPr>
              <a:t> </a:t>
            </a:r>
            <a:r>
              <a:rPr kumimoji="0" lang="en-US" sz="800" b="0" i="0" u="none" strike="noStrike" kern="0" cap="none" spc="0" normalizeH="0" baseline="0" noProof="0" dirty="0" err="1">
                <a:ln>
                  <a:noFill/>
                </a:ln>
                <a:solidFill>
                  <a:srgbClr val="000000"/>
                </a:solidFill>
                <a:effectLst/>
                <a:uLnTx/>
                <a:uFillTx/>
                <a:latin typeface="Arial"/>
                <a:cs typeface="Arial"/>
                <a:sym typeface="Arial"/>
              </a:rPr>
              <a:t>Yılı</a:t>
            </a:r>
            <a:r>
              <a:rPr kumimoji="0" lang="en-US" sz="800" b="0" i="0" u="none" strike="noStrike" kern="0" cap="none" spc="0" normalizeH="0" baseline="0" noProof="0" dirty="0">
                <a:ln>
                  <a:noFill/>
                </a:ln>
                <a:solidFill>
                  <a:srgbClr val="000000"/>
                </a:solidFill>
                <a:effectLst/>
                <a:uLnTx/>
                <a:uFillTx/>
                <a:latin typeface="Arial"/>
                <a:cs typeface="Arial"/>
                <a:sym typeface="Arial"/>
              </a:rPr>
              <a:t>: 201</a:t>
            </a:r>
            <a:r>
              <a:rPr kumimoji="0" lang="tr-TR" sz="800" b="0" i="0" u="none" strike="noStrike" kern="0" cap="none" spc="0" normalizeH="0" baseline="0" noProof="0" dirty="0">
                <a:ln>
                  <a:noFill/>
                </a:ln>
                <a:solidFill>
                  <a:srgbClr val="000000"/>
                </a:solidFill>
                <a:effectLst/>
                <a:uLnTx/>
                <a:uFillTx/>
                <a:latin typeface="Arial"/>
                <a:cs typeface="Arial"/>
                <a:sym typeface="Arial"/>
              </a:rPr>
              <a:t>4</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TextBox 72"/>
          <p:cNvSpPr txBox="1"/>
          <p:nvPr/>
        </p:nvSpPr>
        <p:spPr>
          <a:xfrm>
            <a:off x="7570602" y="4444508"/>
            <a:ext cx="157339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Uzm. Dr. Tuna ERTÜRK</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 Anesteziyoloji Bölümü Kalite Sorumlusu</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98" name="Picture 9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15494" y="3173175"/>
            <a:ext cx="502280" cy="646992"/>
          </a:xfrm>
          <a:prstGeom prst="rect">
            <a:avLst/>
          </a:prstGeom>
        </p:spPr>
      </p:pic>
      <p:sp>
        <p:nvSpPr>
          <p:cNvPr id="99" name="TextBox 98"/>
          <p:cNvSpPr txBox="1"/>
          <p:nvPr/>
        </p:nvSpPr>
        <p:spPr>
          <a:xfrm>
            <a:off x="7591834" y="3236412"/>
            <a:ext cx="14313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Ali LEYMUN, Destek Hizmetler Kalite Sorumlusu, 39 y, göreve başlangıç yılı: 2012</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00" name="Picture 9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1420" y="2031874"/>
            <a:ext cx="413889" cy="704811"/>
          </a:xfrm>
          <a:prstGeom prst="rect">
            <a:avLst/>
          </a:prstGeom>
        </p:spPr>
      </p:pic>
      <p:sp>
        <p:nvSpPr>
          <p:cNvPr id="101" name="TextBox 100"/>
          <p:cNvSpPr txBox="1"/>
          <p:nvPr/>
        </p:nvSpPr>
        <p:spPr>
          <a:xfrm>
            <a:off x="1085868" y="2098626"/>
            <a:ext cx="141546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700" b="0" i="0" u="none" strike="noStrike" kern="0" cap="none" spc="0" normalizeH="0" baseline="0" noProof="0" dirty="0">
                <a:ln>
                  <a:noFill/>
                </a:ln>
                <a:solidFill>
                  <a:srgbClr val="000000"/>
                </a:solidFill>
                <a:effectLst/>
                <a:uLnTx/>
                <a:uFillTx/>
                <a:latin typeface="Arial"/>
                <a:cs typeface="Arial"/>
                <a:sym typeface="Arial"/>
              </a:rPr>
              <a:t>Dyt. Banu ÖZBİNGÜL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700" b="0" i="0" u="none" strike="noStrike" kern="0" cap="none" spc="0" normalizeH="0" baseline="0" noProof="0" dirty="0">
                <a:ln>
                  <a:noFill/>
                </a:ln>
                <a:solidFill>
                  <a:srgbClr val="000000"/>
                </a:solidFill>
                <a:effectLst/>
                <a:uLnTx/>
                <a:uFillTx/>
                <a:latin typeface="Arial"/>
                <a:cs typeface="Arial"/>
                <a:sym typeface="Arial"/>
              </a:rPr>
              <a:t>ARSLANSOYU</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700" b="0" i="0" u="none" strike="noStrike" kern="0" cap="none" spc="0" normalizeH="0" baseline="0" noProof="0" dirty="0">
                <a:ln>
                  <a:noFill/>
                </a:ln>
                <a:solidFill>
                  <a:srgbClr val="000000"/>
                </a:solidFill>
                <a:effectLst/>
                <a:uLnTx/>
                <a:uFillTx/>
                <a:latin typeface="Arial"/>
                <a:cs typeface="Arial"/>
                <a:sym typeface="Arial"/>
              </a:rPr>
              <a:t>Beslenme ve Diyetetik Kalite Sorumlusu, 34 y, Göreve Başlangıç Yılı: 2012</a:t>
            </a:r>
            <a:endParaRPr kumimoji="0" lang="en-US" sz="700" b="0" i="0" u="none" strike="noStrike" kern="0" cap="none" spc="0" normalizeH="0" baseline="0" noProof="0" dirty="0">
              <a:ln>
                <a:noFill/>
              </a:ln>
              <a:solidFill>
                <a:srgbClr val="000000"/>
              </a:solidFill>
              <a:effectLst/>
              <a:uLnTx/>
              <a:uFillTx/>
              <a:latin typeface="Arial"/>
              <a:cs typeface="Arial"/>
              <a:sym typeface="Arial"/>
            </a:endParaRPr>
          </a:p>
        </p:txBody>
      </p:sp>
      <p:sp>
        <p:nvSpPr>
          <p:cNvPr id="104" name="TextBox 103"/>
          <p:cNvSpPr txBox="1"/>
          <p:nvPr/>
        </p:nvSpPr>
        <p:spPr>
          <a:xfrm>
            <a:off x="7591834" y="3788330"/>
            <a:ext cx="136758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Mine </a:t>
            </a:r>
            <a:r>
              <a:rPr kumimoji="0" lang="tr-TR" sz="800" b="0" i="0" u="none" strike="noStrike" kern="0" cap="none" spc="0" normalizeH="0" baseline="0" noProof="0" dirty="0" err="1">
                <a:ln>
                  <a:noFill/>
                </a:ln>
                <a:solidFill>
                  <a:srgbClr val="000000"/>
                </a:solidFill>
                <a:effectLst/>
                <a:uLnTx/>
                <a:uFillTx/>
                <a:latin typeface="Arial"/>
                <a:cs typeface="Arial"/>
                <a:sym typeface="Arial"/>
              </a:rPr>
              <a:t>İPAR,Arşiv</a:t>
            </a:r>
            <a:r>
              <a:rPr kumimoji="0" lang="tr-TR" sz="800" b="0" i="0" u="none" strike="noStrike" kern="0" cap="none" spc="0" normalizeH="0" baseline="0" noProof="0" dirty="0">
                <a:ln>
                  <a:noFill/>
                </a:ln>
                <a:solidFill>
                  <a:srgbClr val="000000"/>
                </a:solidFill>
                <a:effectLst/>
                <a:uLnTx/>
                <a:uFillTx/>
                <a:latin typeface="Arial"/>
                <a:cs typeface="Arial"/>
                <a:sym typeface="Arial"/>
              </a:rPr>
              <a:t> / Satın Alma Depo ve Stok Müdürü / Kalite Sorumlusu, 39 y, göreve başlangıç yılı: Mart 2024</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 name="Picture 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126884" y="1898883"/>
            <a:ext cx="448524" cy="603385"/>
          </a:xfrm>
          <a:prstGeom prst="rect">
            <a:avLst/>
          </a:prstGeom>
        </p:spPr>
      </p:pic>
      <p:sp>
        <p:nvSpPr>
          <p:cNvPr id="76" name="TextBox 75"/>
          <p:cNvSpPr txBox="1"/>
          <p:nvPr/>
        </p:nvSpPr>
        <p:spPr>
          <a:xfrm>
            <a:off x="7546641" y="1869010"/>
            <a:ext cx="139415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Görkem GÜLDEREN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700" b="0" i="0" u="none" strike="noStrike" kern="0" cap="none" spc="0" normalizeH="0" baseline="0" noProof="0" dirty="0">
                <a:ln>
                  <a:noFill/>
                </a:ln>
                <a:solidFill>
                  <a:srgbClr val="000000"/>
                </a:solidFill>
                <a:effectLst/>
                <a:uLnTx/>
                <a:uFillTx/>
                <a:latin typeface="Arial"/>
                <a:cs typeface="Arial"/>
                <a:sym typeface="Arial"/>
              </a:rPr>
              <a:t>Mali İşler, SGK Sorumlusu, Kalite Sorumlusu, 38 y, göreve başlangıç yılı: 2010</a:t>
            </a:r>
            <a:endParaRPr kumimoji="0" lang="en-US" sz="7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700" b="0" i="0" u="none" strike="noStrike" kern="0" cap="none" spc="0" normalizeH="0" baseline="0" noProof="0" dirty="0">
              <a:ln>
                <a:noFill/>
              </a:ln>
              <a:solidFill>
                <a:srgbClr val="000000"/>
              </a:solidFill>
              <a:effectLst/>
              <a:uLnTx/>
              <a:uFillTx/>
              <a:latin typeface="Arial"/>
              <a:cs typeface="Arial"/>
              <a:sym typeface="Arial"/>
            </a:endParaRPr>
          </a:p>
        </p:txBody>
      </p:sp>
      <p:sp>
        <p:nvSpPr>
          <p:cNvPr id="39" name="Rectangle 38"/>
          <p:cNvSpPr/>
          <p:nvPr/>
        </p:nvSpPr>
        <p:spPr>
          <a:xfrm>
            <a:off x="1091623" y="1458314"/>
            <a:ext cx="1026002"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Sami ERBULUT, Bilgi İşlem Kalite Sorumlusu, 41 y, Göreve Başlangıç Yılı: 2010</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sp>
        <p:nvSpPr>
          <p:cNvPr id="74" name="4 Metin kutusu"/>
          <p:cNvSpPr txBox="1"/>
          <p:nvPr/>
        </p:nvSpPr>
        <p:spPr>
          <a:xfrm>
            <a:off x="674483" y="1167836"/>
            <a:ext cx="7465919" cy="353943"/>
          </a:xfrm>
          <a:prstGeom prst="rect">
            <a:avLst/>
          </a:prstGeom>
          <a:noFill/>
        </p:spPr>
        <p:txBody>
          <a:bodyPr wrap="square" lIns="45720" tIns="22860" rIns="45720" bIns="2286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2000" b="1" i="0" u="none" strike="noStrike" kern="0" cap="none" spc="0" normalizeH="0" baseline="0" noProof="0" dirty="0">
                <a:ln>
                  <a:noFill/>
                </a:ln>
                <a:solidFill>
                  <a:schemeClr val="tx1"/>
                </a:solidFill>
                <a:effectLst/>
                <a:uLnTx/>
                <a:uFillTx/>
                <a:latin typeface="Tahoma" pitchFamily="34" charset="0"/>
                <a:ea typeface="Tahoma" pitchFamily="34" charset="0"/>
                <a:cs typeface="Tahoma" pitchFamily="34" charset="0"/>
                <a:sym typeface="Arial"/>
              </a:rPr>
              <a:t>KALİTE YÖNETİM BİRİMİ SORUMLULARI</a:t>
            </a:r>
          </a:p>
        </p:txBody>
      </p:sp>
      <p:pic>
        <p:nvPicPr>
          <p:cNvPr id="5" name="Picture 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31412" y="1528054"/>
            <a:ext cx="438368" cy="543053"/>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129903" y="1302277"/>
            <a:ext cx="452445" cy="556856"/>
          </a:xfrm>
          <a:prstGeom prst="rect">
            <a:avLst/>
          </a:prstGeom>
        </p:spPr>
      </p:pic>
      <p:sp>
        <p:nvSpPr>
          <p:cNvPr id="47" name="TextBox 46"/>
          <p:cNvSpPr txBox="1"/>
          <p:nvPr/>
        </p:nvSpPr>
        <p:spPr>
          <a:xfrm>
            <a:off x="7539456" y="1190997"/>
            <a:ext cx="14313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Fatma SÖKMEZ, Fizyoterapi Kalite Sorumlusu, 38 y, göreve başlangıç yılı: 2010</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sp>
        <p:nvSpPr>
          <p:cNvPr id="56" name="TextBox 55"/>
          <p:cNvSpPr txBox="1"/>
          <p:nvPr/>
        </p:nvSpPr>
        <p:spPr>
          <a:xfrm>
            <a:off x="5399968" y="1659751"/>
            <a:ext cx="164286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800" b="0" i="0" u="none" strike="noStrike" kern="0" cap="none" spc="0" normalizeH="0" baseline="0" noProof="0" dirty="0">
                <a:ln>
                  <a:noFill/>
                </a:ln>
                <a:solidFill>
                  <a:srgbClr val="000000"/>
                </a:solidFill>
                <a:effectLst/>
                <a:uLnTx/>
                <a:uFillTx/>
                <a:latin typeface="Arial"/>
                <a:cs typeface="Arial"/>
                <a:sym typeface="Arial"/>
              </a:rPr>
              <a:t>Ahmet Ömer Uyan, Mutfak/kafeterya Kalite Sorumlusu, 26 y, Göreve Başlangıç Yılı: 2020</a:t>
            </a: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0" name="Picture 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61760" y="1612024"/>
            <a:ext cx="492583" cy="749095"/>
          </a:xfrm>
          <a:prstGeom prst="rect">
            <a:avLst/>
          </a:prstGeom>
        </p:spPr>
      </p:pic>
      <p:pic>
        <p:nvPicPr>
          <p:cNvPr id="7" name="Resim 6">
            <a:extLst>
              <a:ext uri="{FF2B5EF4-FFF2-40B4-BE49-F238E27FC236}">
                <a16:creationId xmlns:a16="http://schemas.microsoft.com/office/drawing/2014/main" id="{38936A4A-B800-4F48-3FFE-DA1B8A4E919C}"/>
              </a:ext>
            </a:extLst>
          </p:cNvPr>
          <p:cNvPicPr>
            <a:picLocks noChangeAspect="1"/>
          </p:cNvPicPr>
          <p:nvPr/>
        </p:nvPicPr>
        <p:blipFill>
          <a:blip r:embed="rId18"/>
          <a:stretch>
            <a:fillRect/>
          </a:stretch>
        </p:blipFill>
        <p:spPr>
          <a:xfrm>
            <a:off x="51774" y="587593"/>
            <a:ext cx="535874" cy="540198"/>
          </a:xfrm>
          <a:prstGeom prst="rect">
            <a:avLst/>
          </a:prstGeom>
        </p:spPr>
      </p:pic>
      <p:pic>
        <p:nvPicPr>
          <p:cNvPr id="8" name="Resim 7">
            <a:extLst>
              <a:ext uri="{FF2B5EF4-FFF2-40B4-BE49-F238E27FC236}">
                <a16:creationId xmlns:a16="http://schemas.microsoft.com/office/drawing/2014/main" id="{02F936DF-7A13-E9F9-C31A-1F29DF284AB2}"/>
              </a:ext>
            </a:extLst>
          </p:cNvPr>
          <p:cNvPicPr>
            <a:picLocks noChangeAspect="1"/>
          </p:cNvPicPr>
          <p:nvPr/>
        </p:nvPicPr>
        <p:blipFill>
          <a:blip r:embed="rId19"/>
          <a:stretch>
            <a:fillRect/>
          </a:stretch>
        </p:blipFill>
        <p:spPr>
          <a:xfrm>
            <a:off x="640516" y="714243"/>
            <a:ext cx="475411" cy="381794"/>
          </a:xfrm>
          <a:prstGeom prst="rect">
            <a:avLst/>
          </a:prstGeom>
        </p:spPr>
      </p:pic>
    </p:spTree>
    <p:extLst>
      <p:ext uri="{BB962C8B-B14F-4D97-AF65-F5344CB8AC3E}">
        <p14:creationId xmlns:p14="http://schemas.microsoft.com/office/powerpoint/2010/main" val="3609516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
        <p:nvSpPr>
          <p:cNvPr id="3" name="Rectangle 2"/>
          <p:cNvSpPr/>
          <p:nvPr/>
        </p:nvSpPr>
        <p:spPr>
          <a:xfrm>
            <a:off x="98582" y="3032359"/>
            <a:ext cx="8161736" cy="1600438"/>
          </a:xfrm>
          <a:prstGeom prst="rect">
            <a:avLst/>
          </a:prstGeom>
        </p:spPr>
        <p:txBody>
          <a:bodyPr wrap="square">
            <a:spAutoFit/>
          </a:bodyPr>
          <a:lstStyle/>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Kalite Konseyi – Ayda1 kez</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Tıbbi Etik Kurul –  3 ayda 1 kez</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Hasta Güvenliği Komitesi – Ayda 1 Kez</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Hasta Hakları ve Memnuniyeti Komitesi - Ayda 1 Kez </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Kan Bankası (Transfüzyon) Komitesi  - Ayda 1 Kez </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Değerlendirme Komitesi – 3 Ayda 1 Kez</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endParaRPr kumimoji="0" lang="tr-TR"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Rectangle 8"/>
          <p:cNvSpPr/>
          <p:nvPr/>
        </p:nvSpPr>
        <p:spPr>
          <a:xfrm>
            <a:off x="4690595" y="3140081"/>
            <a:ext cx="4572000" cy="1384995"/>
          </a:xfrm>
          <a:prstGeom prst="rect">
            <a:avLst/>
          </a:prstGeom>
        </p:spPr>
        <p:txBody>
          <a:bodyPr>
            <a:spAutoFit/>
          </a:bodyPr>
          <a:lstStyle/>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İlaç Eczacılık Komitesi – Yılda 1 kez</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İşyeri ve Çevre Güvenliği Komitesi - Ayda 1 Kez </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Risk Yönetimi Komitesi – 3 ayda 1 kez</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Enfeksiyon Kontrol Komitesi -  3 ayda 1 kez</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Radyasyon Güvenliği Komitesi -  3 ayda 1 kez</a:t>
            </a:r>
          </a:p>
          <a:p>
            <a:pPr marL="285750" marR="0" lvl="7"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tr-TR" sz="1400" b="0" i="0" u="none" strike="noStrike" kern="0" cap="none" spc="0" normalizeH="0" baseline="0" noProof="0" dirty="0">
                <a:ln>
                  <a:noFill/>
                </a:ln>
                <a:solidFill>
                  <a:srgbClr val="000000"/>
                </a:solidFill>
                <a:effectLst/>
                <a:uLnTx/>
                <a:uFillTx/>
                <a:latin typeface="Arial"/>
                <a:cs typeface="Arial"/>
                <a:sym typeface="Arial"/>
              </a:rPr>
              <a:t>Antibiyotik Kontrol Komitesi - 3 ayda 1 kez</a:t>
            </a:r>
          </a:p>
        </p:txBody>
      </p:sp>
      <p:sp>
        <p:nvSpPr>
          <p:cNvPr id="10" name="TextBox 9"/>
          <p:cNvSpPr txBox="1"/>
          <p:nvPr/>
        </p:nvSpPr>
        <p:spPr>
          <a:xfrm>
            <a:off x="2593783" y="2073259"/>
            <a:ext cx="404309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400" b="1" i="0" u="none" strike="noStrike" kern="0" cap="none" spc="0" normalizeH="0" baseline="0" noProof="0" dirty="0">
                <a:ln>
                  <a:noFill/>
                </a:ln>
                <a:solidFill>
                  <a:srgbClr val="000000"/>
                </a:solidFill>
                <a:effectLst/>
                <a:uLnTx/>
                <a:uFillTx/>
                <a:latin typeface="Arial"/>
                <a:cs typeface="Arial"/>
                <a:sym typeface="Arial"/>
              </a:rPr>
              <a:t>Hastaneler Yönetim Kurulu (ayda </a:t>
            </a:r>
            <a:r>
              <a:rPr lang="tr-TR" b="1" dirty="0"/>
              <a:t>en az </a:t>
            </a:r>
            <a:r>
              <a:rPr kumimoji="0" lang="tr-TR" sz="1400" b="1" i="0" u="none" strike="noStrike" kern="0" cap="none" spc="0" normalizeH="0" baseline="0" noProof="0" dirty="0">
                <a:ln>
                  <a:noFill/>
                </a:ln>
                <a:solidFill>
                  <a:srgbClr val="000000"/>
                </a:solidFill>
                <a:effectLst/>
                <a:uLnTx/>
                <a:uFillTx/>
                <a:latin typeface="Arial"/>
                <a:cs typeface="Arial"/>
                <a:sym typeface="Arial"/>
              </a:rPr>
              <a:t>1 kez)</a:t>
            </a:r>
            <a:endParaRPr kumimoji="0" lang="en-US" sz="1400" b="1" i="0" u="none" strike="noStrike" kern="0" cap="none" spc="0" normalizeH="0" baseline="0" noProof="0" dirty="0">
              <a:ln>
                <a:noFill/>
              </a:ln>
              <a:solidFill>
                <a:srgbClr val="000000"/>
              </a:solidFill>
              <a:effectLst/>
              <a:uLnTx/>
              <a:uFillTx/>
              <a:latin typeface="Arial"/>
              <a:cs typeface="Arial"/>
              <a:sym typeface="Arial"/>
            </a:endParaRPr>
          </a:p>
        </p:txBody>
      </p:sp>
      <p:cxnSp>
        <p:nvCxnSpPr>
          <p:cNvPr id="12" name="Straight Connector 11"/>
          <p:cNvCxnSpPr/>
          <p:nvPr/>
        </p:nvCxnSpPr>
        <p:spPr>
          <a:xfrm>
            <a:off x="4572000" y="2391464"/>
            <a:ext cx="1" cy="203205"/>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flipH="1" flipV="1">
            <a:off x="1206383" y="2682809"/>
            <a:ext cx="6320965" cy="17744"/>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a:off x="1206383" y="2701090"/>
            <a:ext cx="0" cy="22406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a:off x="7531972" y="2700553"/>
            <a:ext cx="0" cy="22406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2" name="Resim 1">
            <a:extLst>
              <a:ext uri="{FF2B5EF4-FFF2-40B4-BE49-F238E27FC236}">
                <a16:creationId xmlns:a16="http://schemas.microsoft.com/office/drawing/2014/main" id="{67A780D8-7FF7-90B9-91CE-C94427499A78}"/>
              </a:ext>
            </a:extLst>
          </p:cNvPr>
          <p:cNvPicPr>
            <a:picLocks noChangeAspect="1"/>
          </p:cNvPicPr>
          <p:nvPr/>
        </p:nvPicPr>
        <p:blipFill>
          <a:blip r:embed="rId3"/>
          <a:stretch>
            <a:fillRect/>
          </a:stretch>
        </p:blipFill>
        <p:spPr>
          <a:xfrm>
            <a:off x="8461429" y="1201731"/>
            <a:ext cx="682571" cy="688079"/>
          </a:xfrm>
          <a:prstGeom prst="rect">
            <a:avLst/>
          </a:prstGeom>
        </p:spPr>
      </p:pic>
      <p:pic>
        <p:nvPicPr>
          <p:cNvPr id="5" name="Resim 4">
            <a:extLst>
              <a:ext uri="{FF2B5EF4-FFF2-40B4-BE49-F238E27FC236}">
                <a16:creationId xmlns:a16="http://schemas.microsoft.com/office/drawing/2014/main" id="{2C8E177B-4975-1081-21F9-C71BCD168829}"/>
              </a:ext>
            </a:extLst>
          </p:cNvPr>
          <p:cNvPicPr>
            <a:picLocks noChangeAspect="1"/>
          </p:cNvPicPr>
          <p:nvPr/>
        </p:nvPicPr>
        <p:blipFill>
          <a:blip r:embed="rId4"/>
          <a:stretch>
            <a:fillRect/>
          </a:stretch>
        </p:blipFill>
        <p:spPr>
          <a:xfrm>
            <a:off x="7777481" y="1311554"/>
            <a:ext cx="613804" cy="492935"/>
          </a:xfrm>
          <a:prstGeom prst="rect">
            <a:avLst/>
          </a:prstGeom>
        </p:spPr>
      </p:pic>
    </p:spTree>
    <p:extLst>
      <p:ext uri="{BB962C8B-B14F-4D97-AF65-F5344CB8AC3E}">
        <p14:creationId xmlns:p14="http://schemas.microsoft.com/office/powerpoint/2010/main" val="2974371636"/>
      </p:ext>
    </p:extLst>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5692</TotalTime>
  <Words>1439</Words>
  <Application>Microsoft Office PowerPoint</Application>
  <PresentationFormat>Ekran Gösterisi (16:9)</PresentationFormat>
  <Paragraphs>163</Paragraphs>
  <Slides>23</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23</vt:i4>
      </vt:variant>
    </vt:vector>
  </HeadingPairs>
  <TitlesOfParts>
    <vt:vector size="32" baseType="lpstr">
      <vt:lpstr>Aleo-BoldItalic</vt:lpstr>
      <vt:lpstr>Aleo-LightItalic</vt:lpstr>
      <vt:lpstr>Arial</vt:lpstr>
      <vt:lpstr>Arial Rounded MT Bold</vt:lpstr>
      <vt:lpstr>Calibri</vt:lpstr>
      <vt:lpstr>Tahoma</vt:lpstr>
      <vt:lpstr>Times New Roman</vt:lpstr>
      <vt:lpstr>Wingdings</vt:lpstr>
      <vt:lpstr>Office 主题</vt:lpstr>
      <vt:lpstr>PowerPoint Sunusu</vt:lpstr>
      <vt:lpstr>YAKIN DOĞU ÜNİVERSİTESİ ÇALIŞAN EL KİTABI https://neu.edu.tr/wp-content/uploads/2024/07/19/YDU-Calsan-El-Kitab-V1.1.pdf</vt:lpstr>
      <vt:lpstr>YAKIN DOĞU OLUŞUMU HASTANELERİ PERSONELE SAĞLANAN İMKANLAR        </vt:lpstr>
      <vt:lpstr>PowerPoint Sunusu</vt:lpstr>
      <vt:lpstr>    SAĞLIKTA KALİTE AKREDİTASYONU Sağlık kuruluşlarında bütün çalışanların katılımı ile ; “kalite”,  “hasta güvenliği” ve  “sürekli gelişim”  anlayışının organizasyon kültürü haline getirildiği bir süreçtir.</vt:lpstr>
      <vt:lpstr>   NEDEN KALİTE BELGESİ? Uluslararası Standartlarda Sağlık Hizmeti Kalitesi, Sağlık Turizmi, Verimliliği Ölçme ve Değerlendirme, Hasta ve Çalışan Memnuniyeti Eğitimlerle Günceli Yakalama, İş Sağlığı ve Hasta Güvenliği, Riskleri Azaltmak ve Önlemek Sürekli Kalite İyileştirme / Mükemmeliyeti Hedefleme</vt:lpstr>
      <vt:lpstr>TEMOS International Healthcare Accreditation nedir? Trust – Effective Medicine – Optimized Services “Güven – Etkili Tıp – Optimize Edilmiş Hizmetler” Merkez Almanya – 2010 Dünyada 51 sağlık kuruluşuna verilen akreditasyon belgesi  (TC’de İstanbul Maltepe Üniversite Hastanesi, Alanya Anatolia Hastanesi, Beykent Üniversitesi Hastanesi, Özel Akdeniz Hastanesi) Senelik Uzaktan Denetim: Ağustos 2025 Yüzyüze Denetim: Eylül 2026 </vt:lpstr>
      <vt:lpstr>PowerPoint Sunusu</vt:lpstr>
      <vt:lpstr>PowerPoint Sunusu</vt:lpstr>
      <vt:lpstr>PowerPoint Sunusu</vt:lpstr>
      <vt:lpstr>PowerPoint Sunusu</vt:lpstr>
      <vt:lpstr> TEMOS International Healthcare Accreditation https://temos-accreditation.com/AccreditedPartners/List.aspx</vt:lpstr>
      <vt:lpstr> TEMOS Akredistasyon Belgesi Kapsamında Yapılan Faaliyetler TEMOS linki oluşturuldu, personelin kullanacağı formlar tek bir linke yüklendi Tüm personele, denetimde kılavuzluk etmesi için el broşürlerinin dağıtıldı Tüm personele yaka kartı ve kampüs içi indirim kartları temin edildi.  İş Sağlığı ve Güvenliği Komitesi’ne bağlı olarak Pratisyen/Checkup ve İşyeri Hekimi Hekim Dr. Yeşim Özgöl  ve işyeri hemşiresi Şennur Sarıkaya tarafından tüm personellere sağlık taraması her yıl yapılıyor  İnsan kaynakları tarafından tüm personellere verilecek olan eğitimler/özlük dosyalarında sözleşmelerin tamamlandı Çalışan memnuniyet anketleri/performans ölçümlerinin tamamlandı Hastane Afet Planı’nın Tatbikatı ve Eğitimi (18 Ekim 2024 Cuma günü) Acil Durum Kodları Eğitimi  Olay bildirim / DÖF eğitimleri  Aylık Klinik ve Genel Alan Denetimi ve İç Tetkik Kalite Birimi Denetimleri Personel araçları arka giriş kapısında toplandı </vt:lpstr>
      <vt:lpstr>Tüm Personelin Prosedür/ Talimat/Form/ Broşür/Bilgi ve Belgelere Erişimi      https://jci.med.neu.edu.tr/TEMOS/        </vt:lpstr>
      <vt:lpstr>PowerPoint Sunusu</vt:lpstr>
      <vt:lpstr>PowerPoint Sunusu</vt:lpstr>
      <vt:lpstr>PowerPoint Sunusu</vt:lpstr>
      <vt:lpstr>PowerPoint Sunusu</vt:lpstr>
      <vt:lpstr>PowerPoint Sunusu</vt:lpstr>
      <vt:lpstr>PowerPoint Sunusu</vt:lpstr>
      <vt:lpstr>PowerPoint Sunusu</vt:lpstr>
      <vt:lpstr>PowerPoint Sunusu</vt:lpstr>
      <vt:lpstr>DİNLEDİĞİNİZ İÇİN TEŞEKKÜR EDERİZ...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dc:title>
  <dc:creator>Tosh</dc:creator>
  <cp:lastModifiedBy>LENOVO</cp:lastModifiedBy>
  <cp:revision>156</cp:revision>
  <dcterms:modified xsi:type="dcterms:W3CDTF">2024-09-06T12:17:57Z</dcterms:modified>
</cp:coreProperties>
</file>