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7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7" d="100"/>
          <a:sy n="107" d="100"/>
        </p:scale>
        <p:origin x="-714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E3646-E6B8-4664-B971-D31C33885285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8EFE0-C79C-4E82-A8D8-AB6A2990C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294AE4A-DD45-612C-31BF-19B13C20E0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latin typeface="Arial Black" panose="020B0A04020102020204" pitchFamily="34" charset="0"/>
              </a:rPr>
              <a:t>ÜRİNER SİSTEM ENFEKSİYONLARI VE ÖNLENMESİ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22084FDB-8C68-AE69-B1B6-987A3B589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4416" y="4642472"/>
            <a:ext cx="7797553" cy="1655762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YAKINDOĞU ÜNİVERSİTESİ HASTANESİ   ENFEKSİYON KONTROL HEMŞİRESİ</a:t>
            </a:r>
          </a:p>
          <a:p>
            <a:r>
              <a:rPr lang="tr-TR" b="1" smtClean="0">
                <a:solidFill>
                  <a:schemeClr val="tx1"/>
                </a:solidFill>
              </a:rPr>
              <a:t>IŞILAY BOYACIOĞLU</a:t>
            </a:r>
          </a:p>
        </p:txBody>
      </p:sp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4814" y="1083555"/>
            <a:ext cx="2304256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5326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4CD7115-6297-3C2F-8073-1867F67EE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203"/>
            <a:ext cx="10515600" cy="4962760"/>
          </a:xfrm>
        </p:spPr>
        <p:txBody>
          <a:bodyPr/>
          <a:lstStyle/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Steril idrar örneği almak için, torba-sonda  bağlantı yerinin </a:t>
            </a:r>
            <a:r>
              <a:rPr lang="tr-TR" altLang="tr-TR" sz="2800" b="1" dirty="0" err="1">
                <a:latin typeface="Arial" panose="020B0604020202020204" pitchFamily="34" charset="0"/>
              </a:rPr>
              <a:t>distali</a:t>
            </a:r>
            <a:r>
              <a:rPr lang="tr-TR" altLang="tr-TR" sz="2800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 err="1">
                <a:latin typeface="Arial" panose="020B0604020202020204" pitchFamily="34" charset="0"/>
              </a:rPr>
              <a:t>klemplenerek</a:t>
            </a:r>
            <a:r>
              <a:rPr lang="tr-TR" altLang="tr-TR" sz="2800" b="1" dirty="0">
                <a:latin typeface="Arial" panose="020B0604020202020204" pitchFamily="34" charset="0"/>
              </a:rPr>
              <a:t> bir süre idrar birikmesi için beklenmeli ve sondanın </a:t>
            </a:r>
            <a:r>
              <a:rPr lang="tr-TR" altLang="tr-TR" sz="2800" b="1" dirty="0" err="1">
                <a:latin typeface="Arial" panose="020B0604020202020204" pitchFamily="34" charset="0"/>
              </a:rPr>
              <a:t>distal</a:t>
            </a:r>
            <a:r>
              <a:rPr lang="tr-TR" altLang="tr-TR" sz="2800" b="1" dirty="0">
                <a:latin typeface="Arial" panose="020B0604020202020204" pitchFamily="34" charset="0"/>
              </a:rPr>
              <a:t> ucu dezenfektan solüsyonla (%70’lik alkol veya </a:t>
            </a:r>
            <a:r>
              <a:rPr lang="tr-TR" altLang="tr-TR" sz="2800" b="1" dirty="0" err="1">
                <a:latin typeface="Arial" panose="020B0604020202020204" pitchFamily="34" charset="0"/>
              </a:rPr>
              <a:t>povidon</a:t>
            </a:r>
            <a:r>
              <a:rPr lang="tr-TR" altLang="tr-TR" sz="2800" b="1" dirty="0">
                <a:latin typeface="Arial" panose="020B0604020202020204" pitchFamily="34" charset="0"/>
              </a:rPr>
              <a:t> iyot) silinip kuruması beklendikten sonra steril enjektör ve iğne ucu kullanılarak idrar </a:t>
            </a:r>
            <a:r>
              <a:rPr lang="tr-TR" altLang="tr-TR" sz="2800" b="1" dirty="0" err="1">
                <a:latin typeface="Arial" panose="020B0604020202020204" pitchFamily="34" charset="0"/>
              </a:rPr>
              <a:t>aspire</a:t>
            </a:r>
            <a:r>
              <a:rPr lang="tr-TR" altLang="tr-TR" sz="2800" b="1" dirty="0">
                <a:latin typeface="Arial" panose="020B0604020202020204" pitchFamily="34" charset="0"/>
              </a:rPr>
              <a:t> edilmelidir.</a:t>
            </a: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Üriner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kateteri</a:t>
            </a:r>
            <a:r>
              <a:rPr lang="tr-TR" altLang="tr-TR" sz="2800" b="1" dirty="0">
                <a:latin typeface="Arial" panose="020B0604020202020204" pitchFamily="34" charset="0"/>
              </a:rPr>
              <a:t> olan hastalardan herhangi bir </a:t>
            </a:r>
            <a:r>
              <a:rPr lang="tr-TR" altLang="tr-TR" sz="2800" b="1" dirty="0" err="1">
                <a:latin typeface="Arial" panose="020B0604020202020204" pitchFamily="34" charset="0"/>
              </a:rPr>
              <a:t>endikasyon</a:t>
            </a:r>
            <a:r>
              <a:rPr lang="tr-TR" altLang="tr-TR" sz="2800" b="1" dirty="0">
                <a:latin typeface="Arial" panose="020B0604020202020204" pitchFamily="34" charset="0"/>
              </a:rPr>
              <a:t> olmaksızın düzenli aralıklarla rutin idrar kültürü gönderilmemelidir.</a:t>
            </a:r>
          </a:p>
          <a:p>
            <a:pPr algn="ctr"/>
            <a:endParaRPr lang="tr-TR" altLang="tr-TR" sz="2800" b="1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5570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3E9725C-D110-54A8-2C69-6484E7218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9311"/>
            <a:ext cx="10515600" cy="5127652"/>
          </a:xfrm>
        </p:spPr>
        <p:txBody>
          <a:bodyPr/>
          <a:lstStyle/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İdrar akımının devamlılığının sağlanması için drenaj sistemi ve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</a:t>
            </a:r>
            <a:r>
              <a:rPr lang="tr-TR" altLang="tr-TR" sz="2800" b="1" dirty="0">
                <a:latin typeface="Arial" panose="020B0604020202020204" pitchFamily="34" charset="0"/>
              </a:rPr>
              <a:t> sık sık kontrol edilmeli, idrar torbası düzenli olarak boşaltılmalıdır.</a:t>
            </a: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Yatar pozisyondaki hastalarda </a:t>
            </a:r>
            <a:r>
              <a:rPr lang="tr-TR" altLang="tr-TR" sz="2800" b="1" dirty="0" err="1">
                <a:latin typeface="Arial" panose="020B0604020202020204" pitchFamily="34" charset="0"/>
              </a:rPr>
              <a:t>üriner</a:t>
            </a:r>
            <a:r>
              <a:rPr lang="tr-TR" altLang="tr-TR" sz="2800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</a:t>
            </a:r>
            <a:r>
              <a:rPr lang="tr-TR" altLang="tr-TR" sz="2800" b="1" dirty="0">
                <a:latin typeface="Arial" panose="020B0604020202020204" pitchFamily="34" charset="0"/>
              </a:rPr>
              <a:t> bacak üstünden geçirilerek sabitlenmeli, bacak altında basıya maruz kalmamalıdır.</a:t>
            </a: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İdrar torbası her zaman mesane düzeyinin altında tutulmalı, özellikle hastaya pozisyon verilmesi ve transferler sırasında sistemde biriken idrarın mesaneye geri kaçmamasına dikkat edilmelidir.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987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1887C48-62D2-F948-E873-A2A89E337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9311"/>
            <a:ext cx="10515600" cy="5127652"/>
          </a:xfrm>
        </p:spPr>
        <p:txBody>
          <a:bodyPr/>
          <a:lstStyle/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ÜSİ gelişimini önlemek amacı ile rutin </a:t>
            </a:r>
            <a:r>
              <a:rPr lang="tr-TR" altLang="tr-TR" sz="2800" b="1" dirty="0" err="1">
                <a:latin typeface="Arial" panose="020B0604020202020204" pitchFamily="34" charset="0"/>
              </a:rPr>
              <a:t>meatus</a:t>
            </a:r>
            <a:r>
              <a:rPr lang="tr-TR" altLang="tr-TR" sz="2800" b="1" dirty="0">
                <a:latin typeface="Arial" panose="020B0604020202020204" pitchFamily="34" charset="0"/>
              </a:rPr>
              <a:t> bakımı verilmesine gerek yoktur . </a:t>
            </a: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 ÜSİ gelişmedikçe ya da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kateterin</a:t>
            </a:r>
            <a:r>
              <a:rPr lang="tr-TR" altLang="tr-TR" sz="2800" b="1" dirty="0">
                <a:latin typeface="Arial" panose="020B0604020202020204" pitchFamily="34" charset="0"/>
              </a:rPr>
              <a:t> değiştirilmesini gerektiren başka bir neden bulunmadığı sürece (örneğin </a:t>
            </a:r>
            <a:r>
              <a:rPr lang="tr-TR" altLang="tr-TR" sz="2800" b="1" dirty="0" err="1">
                <a:latin typeface="Arial" panose="020B0604020202020204" pitchFamily="34" charset="0"/>
              </a:rPr>
              <a:t>irrigasyonla</a:t>
            </a:r>
            <a:r>
              <a:rPr lang="tr-TR" altLang="tr-TR" sz="2800" b="1" dirty="0">
                <a:latin typeface="Arial" panose="020B0604020202020204" pitchFamily="34" charset="0"/>
              </a:rPr>
              <a:t> giderilemeyen bir tıkanıklık gibi) rutin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</a:t>
            </a:r>
            <a:r>
              <a:rPr lang="tr-TR" altLang="tr-TR" sz="2800" b="1" dirty="0">
                <a:latin typeface="Arial" panose="020B0604020202020204" pitchFamily="34" charset="0"/>
              </a:rPr>
              <a:t> değişimi yapılmamalıdır.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6365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FDDF39D-CDB1-A8F9-F168-5C0FD7A76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8000" b="1" i="1" dirty="0">
                <a:latin typeface="Script MT Bold" panose="03040602040607080904" pitchFamily="66" charset="0"/>
              </a:rPr>
              <a:t>TEŞEKKÜR EDERİM </a:t>
            </a:r>
          </a:p>
        </p:txBody>
      </p:sp>
    </p:spTree>
    <p:extLst>
      <p:ext uri="{BB962C8B-B14F-4D97-AF65-F5344CB8AC3E}">
        <p14:creationId xmlns:p14="http://schemas.microsoft.com/office/powerpoint/2010/main" val="984220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7A71BD5-8765-67EB-76C9-BBE930E7C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9702"/>
            <a:ext cx="10515600" cy="1325563"/>
          </a:xfrm>
        </p:spPr>
        <p:txBody>
          <a:bodyPr/>
          <a:lstStyle/>
          <a:p>
            <a:r>
              <a:rPr lang="tr-TR" dirty="0"/>
              <a:t>             İDRAR SONDASI VE TORBASI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5DEFEC-6275-CB76-0604-7EE498571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8307"/>
            <a:ext cx="10515600" cy="3598655"/>
          </a:xfrm>
        </p:spPr>
        <p:txBody>
          <a:bodyPr/>
          <a:lstStyle/>
          <a:p>
            <a:pPr marL="0" indent="0">
              <a:buNone/>
            </a:pPr>
            <a:endParaRPr lang="tr-TR" altLang="tr-TR" sz="2800" b="1" dirty="0">
              <a:solidFill>
                <a:srgbClr val="336600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altLang="tr-TR" b="1" dirty="0">
                <a:solidFill>
                  <a:srgbClr val="336600"/>
                </a:solidFill>
                <a:latin typeface="Arial" panose="020B0604020202020204" pitchFamily="34" charset="0"/>
              </a:rPr>
              <a:t>   </a:t>
            </a:r>
            <a:r>
              <a:rPr lang="tr-TR" altLang="tr-TR" sz="2800" b="1" dirty="0">
                <a:solidFill>
                  <a:srgbClr val="336600"/>
                </a:solidFill>
                <a:latin typeface="Arial" panose="020B0604020202020204" pitchFamily="34" charset="0"/>
              </a:rPr>
              <a:t>Kapalı drenaj sistemi:</a:t>
            </a:r>
            <a:r>
              <a:rPr lang="tr-TR" altLang="tr-TR" sz="2800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 err="1">
                <a:latin typeface="Arial" panose="020B0604020202020204" pitchFamily="34" charset="0"/>
              </a:rPr>
              <a:t>Üretral</a:t>
            </a:r>
            <a:r>
              <a:rPr lang="tr-TR" altLang="tr-TR" sz="2800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</a:t>
            </a:r>
            <a:r>
              <a:rPr lang="tr-TR" altLang="tr-TR" sz="2800" b="1" dirty="0">
                <a:latin typeface="Arial" panose="020B0604020202020204" pitchFamily="34" charset="0"/>
              </a:rPr>
              <a:t> ve musluklu idrar torbasının birleştirilmesinden oluşan ve alttaki musluk aracılığı ile boşaltılan sistemdir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87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BB4C4C7-699D-1E59-AA7D-821B49E14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8938"/>
            <a:ext cx="10515600" cy="4558025"/>
          </a:xfrm>
        </p:spPr>
        <p:txBody>
          <a:bodyPr/>
          <a:lstStyle/>
          <a:p>
            <a:pPr marL="0" indent="0" algn="ctr">
              <a:buNone/>
            </a:pPr>
            <a:r>
              <a:rPr lang="tr-TR" altLang="tr-TR" sz="2800" b="1" dirty="0">
                <a:latin typeface="Arial" panose="020B0604020202020204" pitchFamily="34" charset="0"/>
              </a:rPr>
              <a:t>Üriner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kateterlerin</a:t>
            </a:r>
            <a:r>
              <a:rPr lang="tr-TR" altLang="tr-TR" sz="2800" b="1" dirty="0">
                <a:latin typeface="Arial" panose="020B0604020202020204" pitchFamily="34" charset="0"/>
              </a:rPr>
              <a:t> takılması ve bakımı bu konuda gerekli eğitimi almış kişiler (hasta bakımında görev alan hastane personeli, hastalar ve hasta yakınları, öğrenciler) tarafından yapılmalıdır.</a:t>
            </a:r>
          </a:p>
          <a:p>
            <a:endParaRPr lang="tr-TR" altLang="tr-TR" sz="2800" b="1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altLang="tr-TR" sz="2800" b="1" dirty="0" err="1">
                <a:latin typeface="Arial" panose="020B0604020202020204" pitchFamily="34" charset="0"/>
              </a:rPr>
              <a:t>Kateter</a:t>
            </a:r>
            <a:r>
              <a:rPr lang="tr-TR" altLang="tr-TR" sz="2800" b="1" dirty="0">
                <a:latin typeface="Arial" panose="020B0604020202020204" pitchFamily="34" charset="0"/>
              </a:rPr>
              <a:t> takılmasında ve bakımında görev alan kişilere doğru teknik ve muhtemel komplikasyonlar  konusunda periyodik eğitim verilmelidir.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903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82E56EE-375C-FC8F-6392-A034FC641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9390"/>
            <a:ext cx="10515600" cy="5247573"/>
          </a:xfrm>
        </p:spPr>
        <p:txBody>
          <a:bodyPr/>
          <a:lstStyle/>
          <a:p>
            <a:r>
              <a:rPr lang="tr-TR" altLang="tr-TR" sz="2800" b="1" dirty="0">
                <a:latin typeface="Arial" panose="020B0604020202020204" pitchFamily="34" charset="0"/>
              </a:rPr>
              <a:t>Üriner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kateterizasyon</a:t>
            </a:r>
            <a:r>
              <a:rPr lang="tr-TR" altLang="tr-TR" sz="2800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 err="1">
                <a:latin typeface="Arial" panose="020B0604020202020204" pitchFamily="34" charset="0"/>
              </a:rPr>
              <a:t>endikasyonu</a:t>
            </a:r>
            <a:r>
              <a:rPr lang="tr-TR" altLang="tr-TR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>
                <a:latin typeface="Arial" panose="020B0604020202020204" pitchFamily="34" charset="0"/>
              </a:rPr>
              <a:t>dikkatle konulmalı, gerekli olmadıkça bu uygulamadan kaçınılmalıdır.</a:t>
            </a:r>
          </a:p>
          <a:p>
            <a:pPr>
              <a:buFontTx/>
              <a:buNone/>
            </a:pPr>
            <a:endParaRPr lang="tr-TR" altLang="tr-TR" sz="28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endParaRPr lang="tr-TR" altLang="tr-TR" sz="2800" b="1" dirty="0">
              <a:latin typeface="Arial" panose="020B0604020202020204" pitchFamily="34" charset="0"/>
            </a:endParaRPr>
          </a:p>
          <a:p>
            <a:r>
              <a:rPr lang="tr-TR" altLang="tr-TR" sz="2800" b="1" dirty="0">
                <a:latin typeface="Arial" panose="020B0604020202020204" pitchFamily="34" charset="0"/>
              </a:rPr>
              <a:t>Üriner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kateterizasyon</a:t>
            </a:r>
            <a:r>
              <a:rPr lang="tr-TR" altLang="tr-TR" sz="2800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 err="1">
                <a:latin typeface="Arial" panose="020B0604020202020204" pitchFamily="34" charset="0"/>
              </a:rPr>
              <a:t>endikasyonları</a:t>
            </a:r>
            <a:r>
              <a:rPr lang="tr-TR" altLang="tr-TR" sz="2800" b="1" dirty="0">
                <a:latin typeface="Arial" panose="020B0604020202020204" pitchFamily="34" charset="0"/>
              </a:rPr>
              <a:t>:</a:t>
            </a:r>
          </a:p>
          <a:p>
            <a:pPr lvl="1"/>
            <a:r>
              <a:rPr lang="tr-TR" altLang="tr-TR" sz="2400" b="1" dirty="0">
                <a:latin typeface="Arial" panose="020B0604020202020204" pitchFamily="34" charset="0"/>
              </a:rPr>
              <a:t>Üriner sistem obstrüksiyonunun giderilmesi,</a:t>
            </a:r>
          </a:p>
          <a:p>
            <a:pPr lvl="1"/>
            <a:r>
              <a:rPr lang="tr-TR" altLang="tr-TR" sz="2400" b="1" dirty="0" err="1">
                <a:latin typeface="Arial" panose="020B0604020202020204" pitchFamily="34" charset="0"/>
              </a:rPr>
              <a:t>Nörojenik</a:t>
            </a:r>
            <a:r>
              <a:rPr lang="tr-TR" altLang="tr-TR" sz="2400" b="1" dirty="0">
                <a:latin typeface="Arial" panose="020B0604020202020204" pitchFamily="34" charset="0"/>
              </a:rPr>
              <a:t> mesanesi ve idrar </a:t>
            </a:r>
            <a:r>
              <a:rPr lang="tr-TR" altLang="tr-TR" sz="2400" b="1" dirty="0" err="1">
                <a:latin typeface="Arial" panose="020B0604020202020204" pitchFamily="34" charset="0"/>
              </a:rPr>
              <a:t>retansiyonu</a:t>
            </a:r>
            <a:r>
              <a:rPr lang="tr-TR" altLang="tr-TR" sz="2400" b="1" dirty="0">
                <a:latin typeface="Arial" panose="020B0604020202020204" pitchFamily="34" charset="0"/>
              </a:rPr>
              <a:t> olan hastalarda idrar drenajının sağlanması,</a:t>
            </a:r>
          </a:p>
          <a:p>
            <a:pPr lvl="1"/>
            <a:r>
              <a:rPr lang="tr-TR" altLang="tr-TR" sz="2400" b="1" dirty="0">
                <a:latin typeface="Arial" panose="020B0604020202020204" pitchFamily="34" charset="0"/>
              </a:rPr>
              <a:t>H</a:t>
            </a:r>
            <a:r>
              <a:rPr lang="tr-TR" altLang="tr-TR" sz="2400" b="1" dirty="0" smtClean="0">
                <a:latin typeface="Arial" panose="020B0604020202020204" pitchFamily="34" charset="0"/>
              </a:rPr>
              <a:t>astalarda </a:t>
            </a:r>
            <a:r>
              <a:rPr lang="tr-TR" altLang="tr-TR" sz="2400" b="1" dirty="0">
                <a:latin typeface="Arial" panose="020B0604020202020204" pitchFamily="34" charset="0"/>
              </a:rPr>
              <a:t>idrar çıktısının yakın takibi, </a:t>
            </a:r>
          </a:p>
          <a:p>
            <a:pPr lvl="1"/>
            <a:r>
              <a:rPr lang="tr-TR" altLang="tr-TR" sz="2400" b="1" dirty="0">
                <a:latin typeface="Arial" panose="020B0604020202020204" pitchFamily="34" charset="0"/>
              </a:rPr>
              <a:t>Ürolojik ve diğer bazı cerrahi girişimler.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818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3503DEC-70DD-CD33-B9BF-2B20FBACC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8485"/>
            <a:ext cx="10515600" cy="3868478"/>
          </a:xfrm>
        </p:spPr>
        <p:txBody>
          <a:bodyPr/>
          <a:lstStyle/>
          <a:p>
            <a:pPr marL="0" indent="0" algn="ctr">
              <a:buNone/>
            </a:pPr>
            <a:r>
              <a:rPr lang="tr-TR" altLang="tr-TR" sz="3600" b="1" dirty="0">
                <a:latin typeface="Arial" panose="020B0604020202020204" pitchFamily="34" charset="0"/>
              </a:rPr>
              <a:t>Bu </a:t>
            </a:r>
            <a:r>
              <a:rPr lang="tr-TR" altLang="tr-TR" sz="3600" b="1" dirty="0" err="1">
                <a:latin typeface="Arial" panose="020B0604020202020204" pitchFamily="34" charset="0"/>
              </a:rPr>
              <a:t>endikasyonların</a:t>
            </a:r>
            <a:r>
              <a:rPr lang="tr-TR" altLang="tr-TR" sz="3600" b="1" dirty="0">
                <a:latin typeface="Arial" panose="020B0604020202020204" pitchFamily="34" charset="0"/>
              </a:rPr>
              <a:t> dışında kalan durumlarda </a:t>
            </a:r>
            <a:r>
              <a:rPr lang="tr-TR" altLang="tr-TR" sz="3600" b="1" dirty="0" err="1">
                <a:latin typeface="Arial" panose="020B0604020202020204" pitchFamily="34" charset="0"/>
              </a:rPr>
              <a:t>üriner</a:t>
            </a:r>
            <a:r>
              <a:rPr lang="tr-TR" altLang="tr-TR" sz="3600" b="1" dirty="0">
                <a:latin typeface="Arial" panose="020B0604020202020204" pitchFamily="34" charset="0"/>
              </a:rPr>
              <a:t> </a:t>
            </a:r>
            <a:r>
              <a:rPr lang="tr-TR" altLang="tr-TR" sz="3600" b="1" dirty="0" err="1">
                <a:latin typeface="Arial" panose="020B0604020202020204" pitchFamily="34" charset="0"/>
              </a:rPr>
              <a:t>kateter</a:t>
            </a:r>
            <a:r>
              <a:rPr lang="tr-TR" altLang="tr-TR" sz="3600" b="1" dirty="0">
                <a:latin typeface="Arial" panose="020B0604020202020204" pitchFamily="34" charset="0"/>
              </a:rPr>
              <a:t> uygulanmamalıdır ve </a:t>
            </a:r>
            <a:r>
              <a:rPr lang="tr-TR" altLang="tr-TR" sz="3600" b="1" dirty="0" err="1">
                <a:latin typeface="Arial" panose="020B0604020202020204" pitchFamily="34" charset="0"/>
              </a:rPr>
              <a:t>endikasyon</a:t>
            </a:r>
            <a:r>
              <a:rPr lang="tr-TR" altLang="tr-TR" sz="3600" b="1" dirty="0">
                <a:latin typeface="Arial" panose="020B0604020202020204" pitchFamily="34" charset="0"/>
              </a:rPr>
              <a:t> ortadan kalkar kalkmaz </a:t>
            </a:r>
            <a:r>
              <a:rPr lang="tr-TR" altLang="tr-TR" sz="3600" b="1" dirty="0" err="1">
                <a:latin typeface="Arial" panose="020B0604020202020204" pitchFamily="34" charset="0"/>
              </a:rPr>
              <a:t>kateterizasyona</a:t>
            </a:r>
            <a:r>
              <a:rPr lang="tr-TR" altLang="tr-TR" sz="3600" b="1" dirty="0">
                <a:latin typeface="Arial" panose="020B0604020202020204" pitchFamily="34" charset="0"/>
              </a:rPr>
              <a:t> son verilmelidir.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8799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0B629E2-1276-10F8-AD57-B0DA7CD9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9292"/>
            <a:ext cx="10515600" cy="5097671"/>
          </a:xfrm>
        </p:spPr>
        <p:txBody>
          <a:bodyPr/>
          <a:lstStyle/>
          <a:p>
            <a:r>
              <a:rPr lang="tr-TR" altLang="tr-TR" sz="2800" b="1" dirty="0">
                <a:latin typeface="Arial" panose="020B0604020202020204" pitchFamily="34" charset="0"/>
              </a:rPr>
              <a:t>İdrar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kateterlerinin</a:t>
            </a:r>
            <a:r>
              <a:rPr lang="tr-TR" altLang="tr-TR" sz="2800" b="1" dirty="0">
                <a:latin typeface="Arial" panose="020B0604020202020204" pitchFamily="34" charset="0"/>
              </a:rPr>
              <a:t> yerleştirilmesi sırasında aseptik teknik  ve steril malzeme kullanılmalıdır:</a:t>
            </a:r>
          </a:p>
          <a:p>
            <a:pPr lvl="1"/>
            <a:r>
              <a:rPr lang="tr-TR" altLang="tr-TR" sz="2400" b="1" dirty="0">
                <a:latin typeface="Arial" panose="020B0604020202020204" pitchFamily="34" charset="0"/>
              </a:rPr>
              <a:t>Steril eldiven, örtü, </a:t>
            </a:r>
            <a:r>
              <a:rPr lang="tr-TR" altLang="tr-TR" sz="2400" b="1" dirty="0" err="1">
                <a:latin typeface="Arial" panose="020B0604020202020204" pitchFamily="34" charset="0"/>
              </a:rPr>
              <a:t>periüretral</a:t>
            </a:r>
            <a:r>
              <a:rPr lang="tr-TR" altLang="tr-TR" sz="2400" b="1" dirty="0">
                <a:latin typeface="Arial" panose="020B0604020202020204" pitchFamily="34" charset="0"/>
              </a:rPr>
              <a:t> temizlik için antiseptik solüsyon, steril tek kullanımlık jel, steril </a:t>
            </a:r>
            <a:r>
              <a:rPr lang="tr-TR" altLang="tr-TR" sz="2400" b="1" dirty="0" err="1">
                <a:latin typeface="Arial" panose="020B0604020202020204" pitchFamily="34" charset="0"/>
              </a:rPr>
              <a:t>spanç</a:t>
            </a:r>
            <a:r>
              <a:rPr lang="tr-TR" altLang="tr-TR" sz="2400" b="1" dirty="0">
                <a:latin typeface="Arial" panose="020B0604020202020204" pitchFamily="34" charset="0"/>
              </a:rPr>
              <a:t> veya </a:t>
            </a:r>
            <a:r>
              <a:rPr lang="tr-TR" altLang="tr-TR" sz="2400" b="1" dirty="0" err="1">
                <a:latin typeface="Arial" panose="020B0604020202020204" pitchFamily="34" charset="0"/>
              </a:rPr>
              <a:t>ped</a:t>
            </a:r>
            <a:r>
              <a:rPr lang="tr-TR" altLang="tr-TR" sz="2400" b="1" dirty="0">
                <a:latin typeface="Arial" panose="020B0604020202020204" pitchFamily="34" charset="0"/>
              </a:rPr>
              <a:t> .</a:t>
            </a:r>
          </a:p>
          <a:p>
            <a:pPr lvl="1"/>
            <a:endParaRPr lang="tr-TR" altLang="tr-TR" sz="2400" b="1" dirty="0">
              <a:latin typeface="Arial" panose="020B0604020202020204" pitchFamily="34" charset="0"/>
            </a:endParaRPr>
          </a:p>
          <a:p>
            <a:r>
              <a:rPr lang="tr-TR" altLang="tr-TR" b="1" dirty="0" err="1">
                <a:latin typeface="Arial" panose="020B0604020202020204" pitchFamily="34" charset="0"/>
              </a:rPr>
              <a:t>Üretral</a:t>
            </a:r>
            <a:r>
              <a:rPr lang="tr-TR" altLang="tr-TR" b="1" dirty="0">
                <a:latin typeface="Arial" panose="020B0604020202020204" pitchFamily="34" charset="0"/>
              </a:rPr>
              <a:t> travmayı en aza indirmek amacıyla gerekli drenajı sağlayabilecek en küçük </a:t>
            </a:r>
            <a:r>
              <a:rPr lang="tr-TR" altLang="tr-TR" b="1" dirty="0" err="1">
                <a:latin typeface="Arial" panose="020B0604020202020204" pitchFamily="34" charset="0"/>
              </a:rPr>
              <a:t>lümenli</a:t>
            </a:r>
            <a:r>
              <a:rPr lang="tr-TR" altLang="tr-TR" b="1" dirty="0">
                <a:latin typeface="Arial" panose="020B0604020202020204" pitchFamily="34" charset="0"/>
              </a:rPr>
              <a:t> </a:t>
            </a:r>
            <a:r>
              <a:rPr lang="tr-TR" altLang="tr-TR" b="1" dirty="0" err="1">
                <a:latin typeface="Arial" panose="020B0604020202020204" pitchFamily="34" charset="0"/>
              </a:rPr>
              <a:t>kateter</a:t>
            </a:r>
            <a:r>
              <a:rPr lang="tr-TR" altLang="tr-TR" b="1" dirty="0">
                <a:latin typeface="Arial" panose="020B0604020202020204" pitchFamily="34" charset="0"/>
              </a:rPr>
              <a:t> seçilmeli ve sağlam bir şekilde tespit edilmelidir.</a:t>
            </a:r>
          </a:p>
          <a:p>
            <a:r>
              <a:rPr lang="tr-TR" altLang="tr-TR" b="1" dirty="0">
                <a:latin typeface="Arial" panose="020B0604020202020204" pitchFamily="34" charset="0"/>
              </a:rPr>
              <a:t>Üriner </a:t>
            </a:r>
            <a:r>
              <a:rPr lang="tr-TR" altLang="tr-TR" b="1" dirty="0" err="1">
                <a:latin typeface="Arial" panose="020B0604020202020204" pitchFamily="34" charset="0"/>
              </a:rPr>
              <a:t>kateterle</a:t>
            </a:r>
            <a:r>
              <a:rPr lang="tr-TR" altLang="tr-TR" b="1" dirty="0">
                <a:latin typeface="Arial" panose="020B0604020202020204" pitchFamily="34" charset="0"/>
              </a:rPr>
              <a:t> her temas öncesinde ve sonrasında el hijyeni sağlanmalıdır.</a:t>
            </a:r>
          </a:p>
          <a:p>
            <a:pPr lvl="1"/>
            <a:endParaRPr lang="tr-TR" altLang="tr-TR" sz="2400" b="1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229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F73B834-574F-873B-BC69-227694A24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351"/>
            <a:ext cx="10515600" cy="5187612"/>
          </a:xfrm>
        </p:spPr>
        <p:txBody>
          <a:bodyPr/>
          <a:lstStyle/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Kapalı drenaj sistemi uygulanmalı, </a:t>
            </a:r>
            <a:r>
              <a:rPr lang="tr-TR" altLang="tr-TR" sz="2800" b="1" dirty="0" err="1">
                <a:latin typeface="Arial" panose="020B0604020202020204" pitchFamily="34" charset="0"/>
              </a:rPr>
              <a:t>irrigasyon</a:t>
            </a:r>
            <a:r>
              <a:rPr lang="tr-TR" altLang="tr-TR" sz="2800" b="1" dirty="0">
                <a:latin typeface="Arial" panose="020B0604020202020204" pitchFamily="34" charset="0"/>
              </a:rPr>
              <a:t> gerekmedikçe sisteminin bütünlüğü bozulmamalı, torbada biriken idrar torbalanın alt kısmında bulunan musluktan boşaltılmalıdır. </a:t>
            </a: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İdrar torbaları boşaltılırken kullanılan kap, idrar torbası ile temas ettirilmemelidir .</a:t>
            </a: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İdrar torbası boşaltılırken eldiven giyilmeli, eldiven çıkarıldıktan sonra el hijyeni sağlanmalıdır.</a:t>
            </a: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Torba boşaltmak için hastadan hastaya geçerken mutlaka eldiven değiştirilmelidir.</a:t>
            </a:r>
          </a:p>
          <a:p>
            <a:pPr algn="ctr"/>
            <a:endParaRPr lang="tr-TR" altLang="tr-TR" sz="2800" b="1" dirty="0">
              <a:latin typeface="Arial" panose="020B0604020202020204" pitchFamily="34" charset="0"/>
            </a:endParaRPr>
          </a:p>
          <a:p>
            <a:pPr algn="ctr"/>
            <a:endParaRPr lang="tr-TR" altLang="tr-TR" sz="2800" b="1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633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BEF6E42-AD55-BB47-6C24-7D5CF145E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4439"/>
            <a:ext cx="10515600" cy="5322524"/>
          </a:xfrm>
        </p:spPr>
        <p:txBody>
          <a:bodyPr/>
          <a:lstStyle/>
          <a:p>
            <a:pPr marL="609600" indent="-609600" algn="ctr"/>
            <a:r>
              <a:rPr lang="tr-TR" altLang="tr-TR" sz="2800" b="1" dirty="0">
                <a:latin typeface="Arial" panose="020B0604020202020204" pitchFamily="34" charset="0"/>
              </a:rPr>
              <a:t>Herhangi bir nedenle sistemin bütünlüğü bozulduğu takdirde drenaj torbası değiştirilmeli ve yeni torba takılırken </a:t>
            </a:r>
            <a:r>
              <a:rPr lang="tr-TR" altLang="tr-TR" sz="2800" b="1" dirty="0" err="1">
                <a:latin typeface="Arial" panose="020B0604020202020204" pitchFamily="34" charset="0"/>
              </a:rPr>
              <a:t>kateterle</a:t>
            </a:r>
            <a:r>
              <a:rPr lang="tr-TR" altLang="tr-TR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>
                <a:latin typeface="Arial" panose="020B0604020202020204" pitchFamily="34" charset="0"/>
              </a:rPr>
              <a:t>bağlantı noktası dezenfekte (%70’lik alkol veya </a:t>
            </a:r>
            <a:r>
              <a:rPr lang="tr-TR" altLang="tr-TR" sz="2800" b="1" dirty="0" err="1">
                <a:latin typeface="Arial" panose="020B0604020202020204" pitchFamily="34" charset="0"/>
              </a:rPr>
              <a:t>povidon</a:t>
            </a:r>
            <a:r>
              <a:rPr lang="tr-TR" altLang="tr-TR" sz="2800" b="1" dirty="0">
                <a:latin typeface="Arial" panose="020B0604020202020204" pitchFamily="34" charset="0"/>
              </a:rPr>
              <a:t> iyot kullanılarak) edilmelidir . </a:t>
            </a:r>
          </a:p>
          <a:p>
            <a:pPr marL="609600" indent="-609600" algn="ctr"/>
            <a:endParaRPr lang="tr-TR" altLang="tr-TR" sz="2800" b="1" dirty="0">
              <a:latin typeface="Arial" panose="020B0604020202020204" pitchFamily="34" charset="0"/>
            </a:endParaRPr>
          </a:p>
          <a:p>
            <a:pPr algn="ctr"/>
            <a:r>
              <a:rPr lang="tr-TR" altLang="tr-TR" sz="2800" b="1" dirty="0">
                <a:latin typeface="Arial" panose="020B0604020202020204" pitchFamily="34" charset="0"/>
              </a:rPr>
              <a:t>Prostat veya mesaneye yönelik cerrahi girişimler gibi obstrüksiyon beklentisi olan durumlar dışında </a:t>
            </a:r>
            <a:r>
              <a:rPr lang="tr-TR" altLang="tr-TR" sz="2800" b="1" dirty="0" err="1">
                <a:latin typeface="Arial" panose="020B0604020202020204" pitchFamily="34" charset="0"/>
              </a:rPr>
              <a:t>irrigasyondan</a:t>
            </a:r>
            <a:r>
              <a:rPr lang="tr-TR" altLang="tr-TR" sz="2800" b="1" dirty="0">
                <a:latin typeface="Arial" panose="020B0604020202020204" pitchFamily="34" charset="0"/>
              </a:rPr>
              <a:t> kaçınılmalı, bu gibi durumlarda kapalı, sürekli </a:t>
            </a:r>
            <a:r>
              <a:rPr lang="tr-TR" altLang="tr-TR" sz="2800" b="1" dirty="0" err="1">
                <a:latin typeface="Arial" panose="020B0604020202020204" pitchFamily="34" charset="0"/>
              </a:rPr>
              <a:t>irrigasyon</a:t>
            </a:r>
            <a:r>
              <a:rPr lang="tr-TR" altLang="tr-TR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>
                <a:latin typeface="Arial" panose="020B0604020202020204" pitchFamily="34" charset="0"/>
              </a:rPr>
              <a:t>tercih edilmelidir. </a:t>
            </a:r>
          </a:p>
          <a:p>
            <a:pPr marL="609600" indent="-609600"/>
            <a:endParaRPr lang="tr-TR" altLang="tr-TR" sz="2800" b="1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527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0F221CD-2D9A-5EB2-44DC-B377C661B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dirty="0">
                <a:latin typeface="Arial" panose="020B0604020202020204" pitchFamily="34" charset="0"/>
              </a:rPr>
              <a:t>Pıhtı, mukus vb. tıkaçlara bağlı obstrüksiyon gelişmesi gibi aralıklı </a:t>
            </a:r>
            <a:r>
              <a:rPr lang="tr-TR" altLang="tr-TR" b="1" dirty="0" err="1">
                <a:latin typeface="Arial" panose="020B0604020202020204" pitchFamily="34" charset="0"/>
              </a:rPr>
              <a:t>irrigasyon</a:t>
            </a:r>
            <a:r>
              <a:rPr lang="tr-TR" altLang="tr-TR" b="1" dirty="0">
                <a:latin typeface="Arial" panose="020B0604020202020204" pitchFamily="34" charset="0"/>
              </a:rPr>
              <a:t> uygulanması gereken durumlarda </a:t>
            </a:r>
          </a:p>
          <a:p>
            <a:pPr lvl="1"/>
            <a:r>
              <a:rPr lang="tr-TR" altLang="tr-TR" b="1" dirty="0">
                <a:latin typeface="Arial" panose="020B0604020202020204" pitchFamily="34" charset="0"/>
              </a:rPr>
              <a:t>Büyük steril enjektörler ve steril </a:t>
            </a:r>
            <a:r>
              <a:rPr lang="tr-TR" altLang="tr-TR" b="1" dirty="0" err="1">
                <a:latin typeface="Arial" panose="020B0604020202020204" pitchFamily="34" charset="0"/>
              </a:rPr>
              <a:t>irrigasyon</a:t>
            </a:r>
            <a:r>
              <a:rPr lang="tr-TR" altLang="tr-TR" b="1" dirty="0">
                <a:latin typeface="Arial" panose="020B0604020202020204" pitchFamily="34" charset="0"/>
              </a:rPr>
              <a:t> sıvıları kullanılmalı, </a:t>
            </a:r>
          </a:p>
          <a:p>
            <a:pPr lvl="1"/>
            <a:r>
              <a:rPr lang="tr-TR" altLang="tr-TR" b="1" dirty="0">
                <a:latin typeface="Arial" panose="020B0604020202020204" pitchFamily="34" charset="0"/>
              </a:rPr>
              <a:t>Aseptik tekniğe özen gösterilmeli </a:t>
            </a:r>
            <a:r>
              <a:rPr lang="tr-TR" altLang="tr-TR" b="1" dirty="0" err="1">
                <a:latin typeface="Arial" panose="020B0604020202020204" pitchFamily="34" charset="0"/>
              </a:rPr>
              <a:t>irrigasyon</a:t>
            </a:r>
            <a:r>
              <a:rPr lang="tr-TR" altLang="tr-TR" b="1" dirty="0">
                <a:latin typeface="Arial" panose="020B0604020202020204" pitchFamily="34" charset="0"/>
              </a:rPr>
              <a:t> öncesinde </a:t>
            </a:r>
            <a:r>
              <a:rPr lang="tr-TR" altLang="tr-TR" b="1" dirty="0" err="1">
                <a:latin typeface="Arial" panose="020B0604020202020204" pitchFamily="34" charset="0"/>
              </a:rPr>
              <a:t>kateterin</a:t>
            </a:r>
            <a:r>
              <a:rPr lang="tr-TR" altLang="tr-TR" b="1" dirty="0">
                <a:latin typeface="Arial" panose="020B0604020202020204" pitchFamily="34" charset="0"/>
              </a:rPr>
              <a:t> uç kısmı dezenfekte (%70’lik alkol veya </a:t>
            </a:r>
            <a:r>
              <a:rPr lang="tr-TR" altLang="tr-TR" b="1" dirty="0" err="1">
                <a:latin typeface="Arial" panose="020B0604020202020204" pitchFamily="34" charset="0"/>
              </a:rPr>
              <a:t>povidon</a:t>
            </a:r>
            <a:r>
              <a:rPr lang="tr-TR" altLang="tr-TR" b="1" dirty="0">
                <a:latin typeface="Arial" panose="020B0604020202020204" pitchFamily="34" charset="0"/>
              </a:rPr>
              <a:t> iyot kullanılarak) edilmelidir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0005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522</Words>
  <Application>Microsoft Office PowerPoint</Application>
  <PresentationFormat>Custom</PresentationFormat>
  <Paragraphs>42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ÜRİNER SİSTEM ENFEKSİYONLARI VE ÖNLENMESİ</vt:lpstr>
      <vt:lpstr>             İDRAR SONDASI VE TORBASI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ÜRİNER SİSTEM ENFEKSİYONLARI VE ÖNLENMESİ</dc:title>
  <dc:creator>hazalcemre.yorulmaz@neu.edu.tr</dc:creator>
  <cp:lastModifiedBy>HIS1222GYBHm</cp:lastModifiedBy>
  <cp:revision>9</cp:revision>
  <dcterms:created xsi:type="dcterms:W3CDTF">2022-06-16T23:10:04Z</dcterms:created>
  <dcterms:modified xsi:type="dcterms:W3CDTF">2025-02-28T12:05:02Z</dcterms:modified>
</cp:coreProperties>
</file>