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302"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7" r:id="rId21"/>
    <p:sldId id="278" r:id="rId22"/>
    <p:sldId id="279" r:id="rId23"/>
    <p:sldId id="275" r:id="rId24"/>
    <p:sldId id="281" r:id="rId25"/>
    <p:sldId id="282" r:id="rId26"/>
    <p:sldId id="283" r:id="rId27"/>
    <p:sldId id="284" r:id="rId28"/>
    <p:sldId id="285" r:id="rId29"/>
    <p:sldId id="286" r:id="rId30"/>
    <p:sldId id="287" r:id="rId31"/>
    <p:sldId id="288"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4" r:id="rId4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99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E8B04CC-B29C-4C1E-AC11-0074CE59D7FB}" type="datetimeFigureOut">
              <a:rPr lang="tr-TR" smtClean="0"/>
              <a:pPr/>
              <a:t>24.08.2023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6D0449-38B1-4A5B-A244-97A77BFECEA4}" type="slidenum">
              <a:rPr lang="tr-TR" smtClean="0"/>
              <a:pPr/>
              <a:t>‹#›</a:t>
            </a:fld>
            <a:endParaRPr lang="tr-TR"/>
          </a:p>
        </p:txBody>
      </p:sp>
    </p:spTree>
    <p:extLst>
      <p:ext uri="{BB962C8B-B14F-4D97-AF65-F5344CB8AC3E}">
        <p14:creationId xmlns:p14="http://schemas.microsoft.com/office/powerpoint/2010/main" val="3685898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8B04CC-B29C-4C1E-AC11-0074CE59D7FB}" type="datetimeFigureOut">
              <a:rPr lang="tr-TR" smtClean="0"/>
              <a:pPr/>
              <a:t>24.08.2023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6D0449-38B1-4A5B-A244-97A77BFECEA4}" type="slidenum">
              <a:rPr lang="tr-TR" smtClean="0"/>
              <a:pPr/>
              <a:t>‹#›</a:t>
            </a:fld>
            <a:endParaRPr lang="tr-TR"/>
          </a:p>
        </p:txBody>
      </p:sp>
    </p:spTree>
    <p:extLst>
      <p:ext uri="{BB962C8B-B14F-4D97-AF65-F5344CB8AC3E}">
        <p14:creationId xmlns:p14="http://schemas.microsoft.com/office/powerpoint/2010/main" val="2065657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8B04CC-B29C-4C1E-AC11-0074CE59D7FB}" type="datetimeFigureOut">
              <a:rPr lang="tr-TR" smtClean="0"/>
              <a:pPr/>
              <a:t>24.08.2023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6D0449-38B1-4A5B-A244-97A77BFECEA4}" type="slidenum">
              <a:rPr lang="tr-TR" smtClean="0"/>
              <a:pPr/>
              <a:t>‹#›</a:t>
            </a:fld>
            <a:endParaRPr lang="tr-TR"/>
          </a:p>
        </p:txBody>
      </p:sp>
    </p:spTree>
    <p:extLst>
      <p:ext uri="{BB962C8B-B14F-4D97-AF65-F5344CB8AC3E}">
        <p14:creationId xmlns:p14="http://schemas.microsoft.com/office/powerpoint/2010/main" val="3140541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8B04CC-B29C-4C1E-AC11-0074CE59D7FB}" type="datetimeFigureOut">
              <a:rPr lang="tr-TR" smtClean="0"/>
              <a:pPr/>
              <a:t>24.08.2023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6D0449-38B1-4A5B-A244-97A77BFECEA4}" type="slidenum">
              <a:rPr lang="tr-TR" smtClean="0"/>
              <a:pPr/>
              <a:t>‹#›</a:t>
            </a:fld>
            <a:endParaRPr lang="tr-TR"/>
          </a:p>
        </p:txBody>
      </p:sp>
    </p:spTree>
    <p:extLst>
      <p:ext uri="{BB962C8B-B14F-4D97-AF65-F5344CB8AC3E}">
        <p14:creationId xmlns:p14="http://schemas.microsoft.com/office/powerpoint/2010/main" val="653565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E8B04CC-B29C-4C1E-AC11-0074CE59D7FB}" type="datetimeFigureOut">
              <a:rPr lang="tr-TR" smtClean="0"/>
              <a:pPr/>
              <a:t>24.08.2023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6D0449-38B1-4A5B-A244-97A77BFECEA4}" type="slidenum">
              <a:rPr lang="tr-TR" smtClean="0"/>
              <a:pPr/>
              <a:t>‹#›</a:t>
            </a:fld>
            <a:endParaRPr lang="tr-TR"/>
          </a:p>
        </p:txBody>
      </p:sp>
    </p:spTree>
    <p:extLst>
      <p:ext uri="{BB962C8B-B14F-4D97-AF65-F5344CB8AC3E}">
        <p14:creationId xmlns:p14="http://schemas.microsoft.com/office/powerpoint/2010/main" val="3869854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E8B04CC-B29C-4C1E-AC11-0074CE59D7FB}" type="datetimeFigureOut">
              <a:rPr lang="tr-TR" smtClean="0"/>
              <a:pPr/>
              <a:t>24.08.2023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6D0449-38B1-4A5B-A244-97A77BFECEA4}" type="slidenum">
              <a:rPr lang="tr-TR" smtClean="0"/>
              <a:pPr/>
              <a:t>‹#›</a:t>
            </a:fld>
            <a:endParaRPr lang="tr-TR"/>
          </a:p>
        </p:txBody>
      </p:sp>
    </p:spTree>
    <p:extLst>
      <p:ext uri="{BB962C8B-B14F-4D97-AF65-F5344CB8AC3E}">
        <p14:creationId xmlns:p14="http://schemas.microsoft.com/office/powerpoint/2010/main" val="1806931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E8B04CC-B29C-4C1E-AC11-0074CE59D7FB}" type="datetimeFigureOut">
              <a:rPr lang="tr-TR" smtClean="0"/>
              <a:pPr/>
              <a:t>24.08.2023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B6D0449-38B1-4A5B-A244-97A77BFECEA4}" type="slidenum">
              <a:rPr lang="tr-TR" smtClean="0"/>
              <a:pPr/>
              <a:t>‹#›</a:t>
            </a:fld>
            <a:endParaRPr lang="tr-TR"/>
          </a:p>
        </p:txBody>
      </p:sp>
    </p:spTree>
    <p:extLst>
      <p:ext uri="{BB962C8B-B14F-4D97-AF65-F5344CB8AC3E}">
        <p14:creationId xmlns:p14="http://schemas.microsoft.com/office/powerpoint/2010/main" val="910584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E8B04CC-B29C-4C1E-AC11-0074CE59D7FB}" type="datetimeFigureOut">
              <a:rPr lang="tr-TR" smtClean="0"/>
              <a:pPr/>
              <a:t>24.08.2023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B6D0449-38B1-4A5B-A244-97A77BFECEA4}" type="slidenum">
              <a:rPr lang="tr-TR" smtClean="0"/>
              <a:pPr/>
              <a:t>‹#›</a:t>
            </a:fld>
            <a:endParaRPr lang="tr-TR"/>
          </a:p>
        </p:txBody>
      </p:sp>
    </p:spTree>
    <p:extLst>
      <p:ext uri="{BB962C8B-B14F-4D97-AF65-F5344CB8AC3E}">
        <p14:creationId xmlns:p14="http://schemas.microsoft.com/office/powerpoint/2010/main" val="4134875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8B04CC-B29C-4C1E-AC11-0074CE59D7FB}" type="datetimeFigureOut">
              <a:rPr lang="tr-TR" smtClean="0"/>
              <a:pPr/>
              <a:t>24.08.2023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B6D0449-38B1-4A5B-A244-97A77BFECEA4}" type="slidenum">
              <a:rPr lang="tr-TR" smtClean="0"/>
              <a:pPr/>
              <a:t>‹#›</a:t>
            </a:fld>
            <a:endParaRPr lang="tr-TR"/>
          </a:p>
        </p:txBody>
      </p:sp>
    </p:spTree>
    <p:extLst>
      <p:ext uri="{BB962C8B-B14F-4D97-AF65-F5344CB8AC3E}">
        <p14:creationId xmlns:p14="http://schemas.microsoft.com/office/powerpoint/2010/main" val="1908764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8B04CC-B29C-4C1E-AC11-0074CE59D7FB}" type="datetimeFigureOut">
              <a:rPr lang="tr-TR" smtClean="0"/>
              <a:pPr/>
              <a:t>24.08.2023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6D0449-38B1-4A5B-A244-97A77BFECEA4}" type="slidenum">
              <a:rPr lang="tr-TR" smtClean="0"/>
              <a:pPr/>
              <a:t>‹#›</a:t>
            </a:fld>
            <a:endParaRPr lang="tr-TR"/>
          </a:p>
        </p:txBody>
      </p:sp>
    </p:spTree>
    <p:extLst>
      <p:ext uri="{BB962C8B-B14F-4D97-AF65-F5344CB8AC3E}">
        <p14:creationId xmlns:p14="http://schemas.microsoft.com/office/powerpoint/2010/main" val="3428519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8B04CC-B29C-4C1E-AC11-0074CE59D7FB}" type="datetimeFigureOut">
              <a:rPr lang="tr-TR" smtClean="0"/>
              <a:pPr/>
              <a:t>24.08.2023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6D0449-38B1-4A5B-A244-97A77BFECEA4}" type="slidenum">
              <a:rPr lang="tr-TR" smtClean="0"/>
              <a:pPr/>
              <a:t>‹#›</a:t>
            </a:fld>
            <a:endParaRPr lang="tr-TR"/>
          </a:p>
        </p:txBody>
      </p:sp>
    </p:spTree>
    <p:extLst>
      <p:ext uri="{BB962C8B-B14F-4D97-AF65-F5344CB8AC3E}">
        <p14:creationId xmlns:p14="http://schemas.microsoft.com/office/powerpoint/2010/main" val="2944300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8B04CC-B29C-4C1E-AC11-0074CE59D7FB}" type="datetimeFigureOut">
              <a:rPr lang="tr-TR" smtClean="0"/>
              <a:pPr/>
              <a:t>24.08.2023</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D0449-38B1-4A5B-A244-97A77BFECEA4}" type="slidenum">
              <a:rPr lang="tr-TR" smtClean="0"/>
              <a:pPr/>
              <a:t>‹#›</a:t>
            </a:fld>
            <a:endParaRPr lang="tr-TR"/>
          </a:p>
        </p:txBody>
      </p:sp>
    </p:spTree>
    <p:extLst>
      <p:ext uri="{BB962C8B-B14F-4D97-AF65-F5344CB8AC3E}">
        <p14:creationId xmlns:p14="http://schemas.microsoft.com/office/powerpoint/2010/main" val="21265851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4.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76872"/>
            <a:ext cx="8229600" cy="994122"/>
          </a:xfrm>
        </p:spPr>
        <p:txBody>
          <a:bodyPr>
            <a:normAutofit/>
          </a:bodyPr>
          <a:lstStyle/>
          <a:p>
            <a:r>
              <a:rPr lang="tr-TR" sz="3600" b="1" dirty="0">
                <a:solidFill>
                  <a:srgbClr val="FF0000"/>
                </a:solidFill>
              </a:rPr>
              <a:t>YAŞAM BULGULARI</a:t>
            </a:r>
          </a:p>
        </p:txBody>
      </p:sp>
      <p:sp>
        <p:nvSpPr>
          <p:cNvPr id="3" name="Content Placeholder 2"/>
          <p:cNvSpPr>
            <a:spLocks noGrp="1"/>
          </p:cNvSpPr>
          <p:nvPr>
            <p:ph idx="1"/>
          </p:nvPr>
        </p:nvSpPr>
        <p:spPr>
          <a:xfrm>
            <a:off x="1907704" y="3427365"/>
            <a:ext cx="6480720" cy="2193107"/>
          </a:xfrm>
        </p:spPr>
        <p:txBody>
          <a:bodyPr/>
          <a:lstStyle/>
          <a:p>
            <a:pPr marL="0" lvl="0" indent="0" algn="r">
              <a:lnSpc>
                <a:spcPct val="90000"/>
              </a:lnSpc>
              <a:spcBef>
                <a:spcPts val="1000"/>
              </a:spcBef>
              <a:buNone/>
            </a:pPr>
            <a:r>
              <a:rPr lang="tr-TR" sz="1800" b="1" dirty="0">
                <a:solidFill>
                  <a:prstClr val="black"/>
                </a:solidFill>
              </a:rPr>
              <a:t>ŞENAY EVREN ÖZTAŞLI</a:t>
            </a:r>
          </a:p>
          <a:p>
            <a:pPr marL="0" lvl="0" indent="0" algn="r">
              <a:lnSpc>
                <a:spcPct val="90000"/>
              </a:lnSpc>
              <a:spcBef>
                <a:spcPts val="1000"/>
              </a:spcBef>
              <a:buNone/>
            </a:pPr>
            <a:r>
              <a:rPr lang="tr-TR" sz="1800" b="1" dirty="0">
                <a:solidFill>
                  <a:prstClr val="black"/>
                </a:solidFill>
              </a:rPr>
              <a:t>EĞİTİM HEMŞİRESİ</a:t>
            </a:r>
          </a:p>
          <a:p>
            <a:pPr marL="0" indent="0">
              <a:buNone/>
            </a:pPr>
            <a:endParaRPr lang="tr-TR" b="1" dirty="0"/>
          </a:p>
        </p:txBody>
      </p:sp>
      <p:pic>
        <p:nvPicPr>
          <p:cNvPr id="4" name="Resim 3">
            <a:extLst>
              <a:ext uri="{FF2B5EF4-FFF2-40B4-BE49-F238E27FC236}">
                <a16:creationId xmlns:a16="http://schemas.microsoft.com/office/drawing/2014/main" xmlns="" id="{2242E1AB-1BC4-42CA-9CF1-768901B24F7F}"/>
              </a:ext>
            </a:extLst>
          </p:cNvPr>
          <p:cNvPicPr>
            <a:picLocks noChangeAspect="1"/>
          </p:cNvPicPr>
          <p:nvPr/>
        </p:nvPicPr>
        <p:blipFill>
          <a:blip r:embed="rId2"/>
          <a:stretch>
            <a:fillRect/>
          </a:stretch>
        </p:blipFill>
        <p:spPr>
          <a:xfrm>
            <a:off x="0" y="0"/>
            <a:ext cx="3524928" cy="7148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200" b="1" u="sng" dirty="0">
                <a:solidFill>
                  <a:srgbClr val="FF0000"/>
                </a:solidFill>
              </a:rPr>
              <a:t>Aksiller Yolla Ölçüm Yapılmayan Durumlar:</a:t>
            </a:r>
            <a:endParaRPr lang="en-US" sz="3200" u="sng" dirty="0">
              <a:solidFill>
                <a:srgbClr val="FF0000"/>
              </a:solidFill>
            </a:endParaRPr>
          </a:p>
        </p:txBody>
      </p:sp>
      <p:sp>
        <p:nvSpPr>
          <p:cNvPr id="3" name="Content Placeholder 2"/>
          <p:cNvSpPr>
            <a:spLocks noGrp="1"/>
          </p:cNvSpPr>
          <p:nvPr>
            <p:ph idx="1"/>
          </p:nvPr>
        </p:nvSpPr>
        <p:spPr/>
        <p:txBody>
          <a:bodyPr/>
          <a:lstStyle/>
          <a:p>
            <a:endParaRPr lang="tr-TR" dirty="0"/>
          </a:p>
          <a:p>
            <a:r>
              <a:rPr lang="tr-TR" sz="2400" dirty="0"/>
              <a:t>Çok zayıf hastalarda,</a:t>
            </a:r>
          </a:p>
          <a:p>
            <a:r>
              <a:rPr lang="tr-TR" sz="2400" dirty="0"/>
              <a:t>Koltuk altı enfeksiyonu olan hastalarda,</a:t>
            </a:r>
          </a:p>
          <a:p>
            <a:r>
              <a:rPr lang="tr-TR" sz="2400" dirty="0"/>
              <a:t>Terli olan hastalarda bölge tampone edilerek kurulandıktan sonra... </a:t>
            </a:r>
            <a:endParaRPr lang="en-US" sz="2400" dirty="0"/>
          </a:p>
          <a:p>
            <a:endParaRPr lang="en-US" dirty="0"/>
          </a:p>
        </p:txBody>
      </p:sp>
      <p:pic>
        <p:nvPicPr>
          <p:cNvPr id="4" name="Resim 3">
            <a:extLst>
              <a:ext uri="{FF2B5EF4-FFF2-40B4-BE49-F238E27FC236}">
                <a16:creationId xmlns:a16="http://schemas.microsoft.com/office/drawing/2014/main" xmlns="" id="{49DBC961-4823-46E0-AD9F-2AD550F779A7}"/>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b="1" u="sng" dirty="0">
                <a:solidFill>
                  <a:srgbClr val="FF0000"/>
                </a:solidFill>
              </a:rPr>
              <a:t>Rektal Yolla Ölçüm Yapılmayan Durumlar:</a:t>
            </a:r>
            <a:endParaRPr lang="en-US" sz="3200" u="sng" dirty="0">
              <a:solidFill>
                <a:srgbClr val="FF0000"/>
              </a:solidFill>
            </a:endParaRPr>
          </a:p>
        </p:txBody>
      </p:sp>
      <p:sp>
        <p:nvSpPr>
          <p:cNvPr id="3" name="Content Placeholder 2"/>
          <p:cNvSpPr>
            <a:spLocks noGrp="1"/>
          </p:cNvSpPr>
          <p:nvPr>
            <p:ph idx="1"/>
          </p:nvPr>
        </p:nvSpPr>
        <p:spPr/>
        <p:txBody>
          <a:bodyPr>
            <a:normAutofit/>
          </a:bodyPr>
          <a:lstStyle/>
          <a:p>
            <a:r>
              <a:rPr lang="tr-TR" sz="2400" dirty="0"/>
              <a:t>Rektum ameliyatı olan hastalarda,</a:t>
            </a:r>
          </a:p>
          <a:p>
            <a:r>
              <a:rPr lang="tr-TR" sz="2400" dirty="0"/>
              <a:t>Diyaresi olan hastalarda, </a:t>
            </a:r>
          </a:p>
          <a:p>
            <a:r>
              <a:rPr lang="tr-TR" sz="2400" dirty="0"/>
              <a:t>Rektum ve perianal bölge yara/ enfeksiyonu olan hastalarda, </a:t>
            </a:r>
          </a:p>
          <a:p>
            <a:r>
              <a:rPr lang="tr-TR" sz="2400" dirty="0"/>
              <a:t>Defekasyondan hemen sonra,</a:t>
            </a:r>
          </a:p>
          <a:p>
            <a:r>
              <a:rPr lang="tr-TR" sz="2400" dirty="0"/>
              <a:t>Prematüre bebeklerde ve yenidoğanlarda, 5 yaştan küçük çocuklarda intrakraniyal basıncı arttırabileceği ve perforasyon riski yaratabileceği için...</a:t>
            </a:r>
            <a:endParaRPr lang="en-US" sz="2400" dirty="0"/>
          </a:p>
          <a:p>
            <a:endParaRPr lang="en-US" dirty="0"/>
          </a:p>
        </p:txBody>
      </p:sp>
      <p:pic>
        <p:nvPicPr>
          <p:cNvPr id="4" name="Resim 3">
            <a:extLst>
              <a:ext uri="{FF2B5EF4-FFF2-40B4-BE49-F238E27FC236}">
                <a16:creationId xmlns:a16="http://schemas.microsoft.com/office/drawing/2014/main" xmlns="" id="{9E15F516-06D7-46A9-BD81-F6557B86A471}"/>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200" b="1" u="sng" dirty="0">
                <a:solidFill>
                  <a:srgbClr val="FF0000"/>
                </a:solidFill>
              </a:rPr>
              <a:t>Kulak Yoluyla Ölçüm Yapılmayan Durumlar:</a:t>
            </a:r>
            <a:endParaRPr lang="en-US" sz="3200" u="sng" dirty="0">
              <a:solidFill>
                <a:srgbClr val="FF0000"/>
              </a:solidFill>
            </a:endParaRPr>
          </a:p>
        </p:txBody>
      </p:sp>
      <p:sp>
        <p:nvSpPr>
          <p:cNvPr id="3" name="Content Placeholder 2"/>
          <p:cNvSpPr>
            <a:spLocks noGrp="1"/>
          </p:cNvSpPr>
          <p:nvPr>
            <p:ph idx="1"/>
          </p:nvPr>
        </p:nvSpPr>
        <p:spPr/>
        <p:txBody>
          <a:bodyPr/>
          <a:lstStyle/>
          <a:p>
            <a:r>
              <a:rPr lang="tr-TR" sz="2400" dirty="0"/>
              <a:t>Kulak ameliyatı geçirmiş hastalarda, </a:t>
            </a:r>
          </a:p>
          <a:p>
            <a:r>
              <a:rPr lang="tr-TR" sz="2400" dirty="0"/>
              <a:t>Kulak enfeksiyonu varlığında, </a:t>
            </a:r>
          </a:p>
          <a:p>
            <a:r>
              <a:rPr lang="tr-TR" sz="2400" dirty="0"/>
              <a:t>Kulak kanalı buşonu varlığında</a:t>
            </a:r>
          </a:p>
          <a:p>
            <a:r>
              <a:rPr lang="tr-TR" sz="2400" dirty="0"/>
              <a:t>Hastanın üzerine yattığı kulaktan ölçüm yapılmamalıdır. </a:t>
            </a:r>
            <a:endParaRPr lang="en-US" sz="2400" dirty="0"/>
          </a:p>
          <a:p>
            <a:endParaRPr lang="en-US" dirty="0"/>
          </a:p>
        </p:txBody>
      </p:sp>
      <p:pic>
        <p:nvPicPr>
          <p:cNvPr id="4" name="Resim 3">
            <a:extLst>
              <a:ext uri="{FF2B5EF4-FFF2-40B4-BE49-F238E27FC236}">
                <a16:creationId xmlns:a16="http://schemas.microsoft.com/office/drawing/2014/main" xmlns="" id="{BD22EB9F-B04C-4BC0-87E6-30E25517EA73}"/>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b="1" u="sng" dirty="0">
                <a:solidFill>
                  <a:srgbClr val="FF0000"/>
                </a:solidFill>
              </a:rPr>
              <a:t>Frontal Yolla Ölçüm Yapılmayan Durumlar:</a:t>
            </a:r>
            <a:endParaRPr lang="en-US" sz="3200" b="1" u="sng" dirty="0">
              <a:solidFill>
                <a:srgbClr val="FF0000"/>
              </a:solidFill>
            </a:endParaRPr>
          </a:p>
        </p:txBody>
      </p:sp>
      <p:sp>
        <p:nvSpPr>
          <p:cNvPr id="3" name="Content Placeholder 2"/>
          <p:cNvSpPr>
            <a:spLocks noGrp="1"/>
          </p:cNvSpPr>
          <p:nvPr>
            <p:ph idx="1"/>
          </p:nvPr>
        </p:nvSpPr>
        <p:spPr/>
        <p:txBody>
          <a:bodyPr>
            <a:normAutofit/>
          </a:bodyPr>
          <a:lstStyle/>
          <a:p>
            <a:endParaRPr lang="tr-TR" sz="2800" dirty="0"/>
          </a:p>
          <a:p>
            <a:r>
              <a:rPr lang="tr-TR" sz="2400" dirty="0"/>
              <a:t>Ölçüm yapılacak bölgede saç olmamalı,</a:t>
            </a:r>
          </a:p>
          <a:p>
            <a:r>
              <a:rPr lang="tr-TR" sz="2400" dirty="0"/>
              <a:t>Bölge terli ise...</a:t>
            </a:r>
            <a:endParaRPr lang="en-US" sz="2400" dirty="0"/>
          </a:p>
        </p:txBody>
      </p:sp>
      <p:pic>
        <p:nvPicPr>
          <p:cNvPr id="4" name="Resim 3">
            <a:extLst>
              <a:ext uri="{FF2B5EF4-FFF2-40B4-BE49-F238E27FC236}">
                <a16:creationId xmlns:a16="http://schemas.microsoft.com/office/drawing/2014/main" xmlns="" id="{06A940FE-8196-4115-9AC2-60A1A22BB689}"/>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b="1" dirty="0">
                <a:solidFill>
                  <a:srgbClr val="FF0000"/>
                </a:solidFill>
                <a:latin typeface="+mn-lt"/>
              </a:rPr>
              <a:t>İŞLEM BASAMAKLARI</a:t>
            </a:r>
          </a:p>
        </p:txBody>
      </p:sp>
      <p:sp>
        <p:nvSpPr>
          <p:cNvPr id="3" name="Content Placeholder 2"/>
          <p:cNvSpPr>
            <a:spLocks noGrp="1"/>
          </p:cNvSpPr>
          <p:nvPr>
            <p:ph idx="1"/>
          </p:nvPr>
        </p:nvSpPr>
        <p:spPr>
          <a:xfrm>
            <a:off x="457200" y="1124744"/>
            <a:ext cx="8229600" cy="5400600"/>
          </a:xfrm>
        </p:spPr>
        <p:txBody>
          <a:bodyPr>
            <a:normAutofit/>
          </a:bodyPr>
          <a:lstStyle/>
          <a:p>
            <a:pPr marL="514350" indent="-514350">
              <a:buAutoNum type="arabicPeriod"/>
            </a:pPr>
            <a:r>
              <a:rPr lang="tr-TR" sz="2400" dirty="0"/>
              <a:t>Eller.... </a:t>
            </a:r>
          </a:p>
          <a:p>
            <a:pPr marL="514350" indent="-514350">
              <a:buAutoNum type="arabicPeriod"/>
            </a:pPr>
            <a:r>
              <a:rPr lang="tr-TR" sz="2400" dirty="0"/>
              <a:t>Kimlik.....</a:t>
            </a:r>
          </a:p>
          <a:p>
            <a:pPr marL="514350" indent="-514350">
              <a:buAutoNum type="arabicPeriod"/>
            </a:pPr>
            <a:r>
              <a:rPr lang="tr-TR" sz="2400" dirty="0"/>
              <a:t>Bilgi....</a:t>
            </a:r>
          </a:p>
          <a:p>
            <a:pPr marL="514350" indent="-514350">
              <a:buAutoNum type="arabicPeriod"/>
            </a:pPr>
            <a:r>
              <a:rPr lang="tr-TR" sz="2400" dirty="0"/>
              <a:t>Mahremiyet...</a:t>
            </a:r>
          </a:p>
          <a:p>
            <a:pPr marL="514350" indent="-514350">
              <a:buAutoNum type="arabicPeriod"/>
            </a:pPr>
            <a:r>
              <a:rPr lang="tr-TR" sz="2400" dirty="0"/>
              <a:t>Ölçüm yapılacak bölgeyi saptamak için hasta değerlendirilir. </a:t>
            </a:r>
          </a:p>
          <a:p>
            <a:pPr marL="514350" indent="-514350">
              <a:buAutoNum type="arabicPeriod"/>
            </a:pPr>
            <a:r>
              <a:rPr lang="tr-TR" sz="2400" dirty="0"/>
              <a:t>Ölçüm için uygun pozisyon verilir. </a:t>
            </a:r>
          </a:p>
          <a:p>
            <a:pPr marL="514350" indent="-514350">
              <a:buNone/>
            </a:pPr>
            <a:r>
              <a:rPr lang="tr-TR" sz="2400" dirty="0"/>
              <a:t>   a. </a:t>
            </a:r>
            <a:r>
              <a:rPr lang="tr-TR" sz="2400" i="1" u="sng" dirty="0"/>
              <a:t>Oral ölçüm için</a:t>
            </a:r>
            <a:r>
              <a:rPr lang="tr-TR" sz="2400" i="1" dirty="0"/>
              <a:t>; </a:t>
            </a:r>
            <a:r>
              <a:rPr lang="tr-TR" sz="2400" dirty="0"/>
              <a:t>oturur ya da sırt üstü pozisyon </a:t>
            </a:r>
          </a:p>
          <a:p>
            <a:pPr marL="514350" indent="-514350">
              <a:buNone/>
            </a:pPr>
            <a:r>
              <a:rPr lang="tr-TR" sz="2400" dirty="0"/>
              <a:t>   b. </a:t>
            </a:r>
            <a:r>
              <a:rPr lang="tr-TR" sz="2400" i="1" u="sng" dirty="0"/>
              <a:t>Aksiller ölçüm için</a:t>
            </a:r>
            <a:r>
              <a:rPr lang="tr-TR" sz="2400" i="1" dirty="0"/>
              <a:t>; </a:t>
            </a:r>
            <a:r>
              <a:rPr lang="tr-TR" sz="2400" dirty="0"/>
              <a:t>oturur, sırt üstü, yan yatış poziyonu</a:t>
            </a:r>
          </a:p>
          <a:p>
            <a:pPr marL="514350" indent="-514350">
              <a:buNone/>
            </a:pPr>
            <a:r>
              <a:rPr lang="tr-TR" sz="2400" dirty="0"/>
              <a:t>   c. </a:t>
            </a:r>
            <a:r>
              <a:rPr lang="tr-TR" sz="2400" i="1" u="sng" dirty="0"/>
              <a:t>Rektal ölçüm için</a:t>
            </a:r>
            <a:r>
              <a:rPr lang="tr-TR" sz="2400" i="1" dirty="0"/>
              <a:t>; </a:t>
            </a:r>
            <a:r>
              <a:rPr lang="tr-TR" sz="2400" dirty="0"/>
              <a:t>sim’s pozisyonu </a:t>
            </a:r>
          </a:p>
          <a:p>
            <a:pPr marL="514350" indent="-514350">
              <a:buNone/>
            </a:pPr>
            <a:r>
              <a:rPr lang="tr-TR" sz="2400" dirty="0"/>
              <a:t>   d. </a:t>
            </a:r>
            <a:r>
              <a:rPr lang="tr-TR" sz="2400" i="1" u="sng" dirty="0"/>
              <a:t>Timpanik ölçüm için</a:t>
            </a:r>
            <a:r>
              <a:rPr lang="tr-TR" sz="2400" i="1" dirty="0"/>
              <a:t>; </a:t>
            </a:r>
            <a:r>
              <a:rPr lang="tr-TR" sz="2400" dirty="0"/>
              <a:t>oturur ya da yan yatış pozisyonu</a:t>
            </a:r>
          </a:p>
        </p:txBody>
      </p:sp>
      <p:pic>
        <p:nvPicPr>
          <p:cNvPr id="4" name="Resim 3">
            <a:extLst>
              <a:ext uri="{FF2B5EF4-FFF2-40B4-BE49-F238E27FC236}">
                <a16:creationId xmlns:a16="http://schemas.microsoft.com/office/drawing/2014/main" xmlns="" id="{B9EB5584-8535-4C50-A69D-70B46FD6A7F2}"/>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normAutofit/>
          </a:bodyPr>
          <a:lstStyle/>
          <a:p>
            <a:r>
              <a:rPr lang="tr-TR" sz="3200" b="1" dirty="0">
                <a:solidFill>
                  <a:srgbClr val="FF0000"/>
                </a:solidFill>
                <a:latin typeface="+mn-lt"/>
              </a:rPr>
              <a:t>İŞLEM BASAMAKLARI</a:t>
            </a:r>
          </a:p>
        </p:txBody>
      </p:sp>
      <p:sp>
        <p:nvSpPr>
          <p:cNvPr id="4" name="Title 1"/>
          <p:cNvSpPr>
            <a:spLocks noGrp="1"/>
          </p:cNvSpPr>
          <p:nvPr>
            <p:ph idx="1"/>
          </p:nvPr>
        </p:nvSpPr>
        <p:spPr>
          <a:xfrm>
            <a:off x="500034" y="1500149"/>
            <a:ext cx="8229600" cy="4714933"/>
          </a:xfrm>
        </p:spPr>
        <p:txBody>
          <a:bodyPr>
            <a:normAutofit/>
          </a:bodyPr>
          <a:lstStyle/>
          <a:p>
            <a:pPr>
              <a:buNone/>
            </a:pPr>
            <a:r>
              <a:rPr lang="tr-TR" sz="2400" dirty="0"/>
              <a:t>8. Ölçüm için hazırlanılır. </a:t>
            </a:r>
          </a:p>
          <a:p>
            <a:pPr>
              <a:buNone/>
            </a:pPr>
            <a:r>
              <a:rPr lang="tr-TR" sz="2400" dirty="0"/>
              <a:t>a.</a:t>
            </a:r>
            <a:r>
              <a:rPr lang="tr-TR" sz="2400" i="1" u="sng" dirty="0"/>
              <a:t>Oral yolla ölçüm yapılacaksa; </a:t>
            </a:r>
            <a:r>
              <a:rPr lang="tr-TR" sz="2400" dirty="0"/>
              <a:t>termometre hastanın ağzına, dilin alt sağ ya da sol yanına yerleştirilir.</a:t>
            </a:r>
          </a:p>
          <a:p>
            <a:pPr>
              <a:buNone/>
            </a:pPr>
            <a:r>
              <a:rPr lang="tr-TR" sz="2400" dirty="0"/>
              <a:t>b. </a:t>
            </a:r>
            <a:r>
              <a:rPr lang="tr-TR" sz="2400" i="1" u="sng" dirty="0"/>
              <a:t>Aksiller ölçüm yapılacaksa; </a:t>
            </a:r>
            <a:r>
              <a:rPr lang="tr-TR" sz="2400" dirty="0"/>
              <a:t>bölge terliyse tampone edilerek kurulanır ve termometre koltuk altında deriye tam olarak temas edecek şekilde yerleştirilir. </a:t>
            </a:r>
          </a:p>
          <a:p>
            <a:pPr>
              <a:buNone/>
            </a:pPr>
            <a:r>
              <a:rPr lang="tr-TR" sz="2400" dirty="0"/>
              <a:t>c.</a:t>
            </a:r>
            <a:r>
              <a:rPr lang="tr-TR" sz="2400" i="1" u="sng" dirty="0"/>
              <a:t>Rektal ölçüm yapılacaksa; </a:t>
            </a:r>
            <a:r>
              <a:rPr lang="tr-TR" sz="2400" dirty="0"/>
              <a:t>işlem öncesi eldiven giyilir. Yetişkinlerde 3.5- 3.8 cm, 5 yaştan büyük çocuklarda 2- 2.5 cm yağlayıcı bir madde ile yağlanır. Baş ve işaret parmağı kullanarak anüs açılır. </a:t>
            </a:r>
          </a:p>
        </p:txBody>
      </p:sp>
      <p:pic>
        <p:nvPicPr>
          <p:cNvPr id="5" name="Resim 4">
            <a:extLst>
              <a:ext uri="{FF2B5EF4-FFF2-40B4-BE49-F238E27FC236}">
                <a16:creationId xmlns:a16="http://schemas.microsoft.com/office/drawing/2014/main" xmlns="" id="{C7C039EA-6B32-4A67-968A-A3CAFE947B3A}"/>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00034" y="214290"/>
            <a:ext cx="8229600" cy="1143000"/>
          </a:xfrm>
        </p:spPr>
        <p:txBody>
          <a:bodyPr>
            <a:normAutofit/>
          </a:bodyPr>
          <a:lstStyle/>
          <a:p>
            <a:r>
              <a:rPr lang="tr-TR" sz="3200" b="1" dirty="0">
                <a:solidFill>
                  <a:srgbClr val="FF0000"/>
                </a:solidFill>
                <a:latin typeface="+mn-lt"/>
              </a:rPr>
              <a:t>İŞLEM BASAMAKLARI</a:t>
            </a:r>
          </a:p>
        </p:txBody>
      </p:sp>
      <p:sp>
        <p:nvSpPr>
          <p:cNvPr id="3" name="Content Placeholder 2"/>
          <p:cNvSpPr>
            <a:spLocks noGrp="1"/>
          </p:cNvSpPr>
          <p:nvPr>
            <p:ph idx="1"/>
          </p:nvPr>
        </p:nvSpPr>
        <p:spPr>
          <a:xfrm>
            <a:off x="457200" y="1071546"/>
            <a:ext cx="8229600" cy="5525806"/>
          </a:xfrm>
        </p:spPr>
        <p:txBody>
          <a:bodyPr>
            <a:normAutofit/>
          </a:bodyPr>
          <a:lstStyle/>
          <a:p>
            <a:pPr marL="514350" indent="-514350">
              <a:buNone/>
            </a:pPr>
            <a:r>
              <a:rPr lang="tr-TR" dirty="0"/>
              <a:t>9. </a:t>
            </a:r>
            <a:r>
              <a:rPr lang="tr-TR" sz="2400" dirty="0"/>
              <a:t>Timpanik ölçüm yapılacaksa, </a:t>
            </a:r>
            <a:r>
              <a:rPr lang="tr-TR" sz="2400" i="1" u="sng" dirty="0"/>
              <a:t>yetişkinlerde kulak kepçesi yukarı ve geriye doğru 3 yaş altı çocuklarda ise aşağı ve geriye doğru çekilerek</a:t>
            </a:r>
            <a:r>
              <a:rPr lang="tr-TR" sz="2400" dirty="0"/>
              <a:t> prob yerleştirilir </a:t>
            </a:r>
          </a:p>
          <a:p>
            <a:pPr marL="514350" indent="-514350">
              <a:buNone/>
            </a:pPr>
            <a:r>
              <a:rPr lang="tr-TR" sz="2400" dirty="0"/>
              <a:t>10. Frontal bölgeden ölçüm yapılacaksa, termometrenin kullanım kılavuzu bilgileri dikkate alınarak ölçüm yapılır. </a:t>
            </a:r>
          </a:p>
          <a:p>
            <a:pPr marL="514350" indent="-514350">
              <a:buNone/>
            </a:pPr>
            <a:r>
              <a:rPr lang="tr-TR" sz="2400" dirty="0"/>
              <a:t>11. Yapılan değerlendirmede hastanın normal sıcaklık değeri ile ölçülen sıcaklık değeri karşılaştırılır ve kaydedilir. </a:t>
            </a:r>
          </a:p>
          <a:p>
            <a:pPr marL="514350" indent="-514350">
              <a:buNone/>
            </a:pPr>
            <a:r>
              <a:rPr lang="tr-TR" sz="2400" dirty="0"/>
              <a:t>12. Beklenen ve beklenmeyen hasta sonuçları belirlenir. </a:t>
            </a:r>
          </a:p>
          <a:p>
            <a:pPr marL="514350" indent="-514350">
              <a:buNone/>
            </a:pPr>
            <a:r>
              <a:rPr lang="tr-TR" sz="2400" dirty="0"/>
              <a:t>13. Bilgilendirme...  </a:t>
            </a:r>
          </a:p>
          <a:p>
            <a:pPr marL="514350" indent="-514350">
              <a:buNone/>
            </a:pPr>
            <a:r>
              <a:rPr lang="tr-TR" sz="2400" dirty="0"/>
              <a:t>14. Eller...</a:t>
            </a:r>
          </a:p>
        </p:txBody>
      </p:sp>
      <p:pic>
        <p:nvPicPr>
          <p:cNvPr id="5" name="Resim 4">
            <a:extLst>
              <a:ext uri="{FF2B5EF4-FFF2-40B4-BE49-F238E27FC236}">
                <a16:creationId xmlns:a16="http://schemas.microsoft.com/office/drawing/2014/main" xmlns="" id="{D7C778AD-F4BE-4B73-A0AE-1A05CBC7BDF6}"/>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916832"/>
            <a:ext cx="8229600" cy="1143000"/>
          </a:xfrm>
        </p:spPr>
        <p:txBody>
          <a:bodyPr>
            <a:normAutofit/>
          </a:bodyPr>
          <a:lstStyle/>
          <a:p>
            <a:r>
              <a:rPr lang="tr-TR" sz="3200" b="1" dirty="0">
                <a:solidFill>
                  <a:srgbClr val="FF0000"/>
                </a:solidFill>
                <a:latin typeface="+mn-lt"/>
              </a:rPr>
              <a:t>NABIZ</a:t>
            </a:r>
          </a:p>
        </p:txBody>
      </p:sp>
      <p:sp>
        <p:nvSpPr>
          <p:cNvPr id="3" name="Content Placeholder 2"/>
          <p:cNvSpPr>
            <a:spLocks noGrp="1"/>
          </p:cNvSpPr>
          <p:nvPr>
            <p:ph idx="1"/>
          </p:nvPr>
        </p:nvSpPr>
        <p:spPr>
          <a:xfrm>
            <a:off x="395536" y="3068960"/>
            <a:ext cx="8229600" cy="2592288"/>
          </a:xfrm>
        </p:spPr>
        <p:txBody>
          <a:bodyPr>
            <a:normAutofit/>
          </a:bodyPr>
          <a:lstStyle/>
          <a:p>
            <a:pPr>
              <a:buNone/>
            </a:pPr>
            <a:r>
              <a:rPr lang="tr-TR" sz="2800" dirty="0"/>
              <a:t>    Kalp sistolde ortalama 60-70 ml kanı aortaya pompalar, bu dalga dalga arterlere yayılır ve arter duvarında oluşturduğu basıncın deri üzerinde palpe edilmesine “</a:t>
            </a:r>
            <a:r>
              <a:rPr lang="tr-TR" sz="2800" dirty="0">
                <a:solidFill>
                  <a:srgbClr val="FF0000"/>
                </a:solidFill>
              </a:rPr>
              <a:t>nabız </a:t>
            </a:r>
            <a:r>
              <a:rPr lang="tr-TR" sz="2800" dirty="0"/>
              <a:t>” denir .</a:t>
            </a:r>
          </a:p>
          <a:p>
            <a:pPr>
              <a:buNone/>
            </a:pPr>
            <a:r>
              <a:rPr lang="tr-TR" dirty="0"/>
              <a:t>    </a:t>
            </a:r>
          </a:p>
          <a:p>
            <a:pPr>
              <a:buNone/>
            </a:pPr>
            <a:endParaRPr lang="tr-TR" dirty="0"/>
          </a:p>
        </p:txBody>
      </p:sp>
      <p:sp>
        <p:nvSpPr>
          <p:cNvPr id="2050" name="AutoShape 2" descr="Image result for NABI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52" name="AutoShape 4" descr="Image result for NABI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2054" name="Picture 6" descr="http://teknogezegen.com/wp-content/uploads/2014/02/Nab%C4%B1z1.jpg"/>
          <p:cNvPicPr>
            <a:picLocks noChangeAspect="1" noChangeArrowheads="1"/>
          </p:cNvPicPr>
          <p:nvPr/>
        </p:nvPicPr>
        <p:blipFill>
          <a:blip r:embed="rId2" cstate="print"/>
          <a:srcRect/>
          <a:stretch>
            <a:fillRect/>
          </a:stretch>
        </p:blipFill>
        <p:spPr bwMode="auto">
          <a:xfrm>
            <a:off x="2786050" y="214290"/>
            <a:ext cx="4048125" cy="1914525"/>
          </a:xfrm>
          <a:prstGeom prst="rect">
            <a:avLst/>
          </a:prstGeom>
          <a:noFill/>
        </p:spPr>
      </p:pic>
      <p:pic>
        <p:nvPicPr>
          <p:cNvPr id="7" name="Resim 6">
            <a:extLst>
              <a:ext uri="{FF2B5EF4-FFF2-40B4-BE49-F238E27FC236}">
                <a16:creationId xmlns:a16="http://schemas.microsoft.com/office/drawing/2014/main" xmlns="" id="{F4FFF313-AD46-45C9-98E9-2F0062A50E15}"/>
              </a:ext>
            </a:extLst>
          </p:cNvPr>
          <p:cNvPicPr>
            <a:picLocks noChangeAspect="1"/>
          </p:cNvPicPr>
          <p:nvPr/>
        </p:nvPicPr>
        <p:blipFill>
          <a:blip r:embed="rId3"/>
          <a:stretch>
            <a:fillRect/>
          </a:stretch>
        </p:blipFill>
        <p:spPr>
          <a:xfrm>
            <a:off x="0" y="1"/>
            <a:ext cx="966651" cy="868762"/>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anim calcmode="lin" valueType="num">
                                      <p:cBhvr>
                                        <p:cTn id="7" dur="1000" fill="hold"/>
                                        <p:tgtEl>
                                          <p:spTgt spid="2054"/>
                                        </p:tgtEl>
                                        <p:attrNameLst>
                                          <p:attrName>ppt_w</p:attrName>
                                        </p:attrNameLst>
                                      </p:cBhvr>
                                      <p:tavLst>
                                        <p:tav tm="0">
                                          <p:val>
                                            <p:strVal val="#ppt_w*0.70"/>
                                          </p:val>
                                        </p:tav>
                                        <p:tav tm="100000">
                                          <p:val>
                                            <p:strVal val="#ppt_w"/>
                                          </p:val>
                                        </p:tav>
                                      </p:tavLst>
                                    </p:anim>
                                    <p:anim calcmode="lin" valueType="num">
                                      <p:cBhvr>
                                        <p:cTn id="8" dur="1000" fill="hold"/>
                                        <p:tgtEl>
                                          <p:spTgt spid="2054"/>
                                        </p:tgtEl>
                                        <p:attrNameLst>
                                          <p:attrName>ppt_h</p:attrName>
                                        </p:attrNameLst>
                                      </p:cBhvr>
                                      <p:tavLst>
                                        <p:tav tm="0">
                                          <p:val>
                                            <p:strVal val="#ppt_h"/>
                                          </p:val>
                                        </p:tav>
                                        <p:tav tm="100000">
                                          <p:val>
                                            <p:strVal val="#ppt_h"/>
                                          </p:val>
                                        </p:tav>
                                      </p:tavLst>
                                    </p:anim>
                                    <p:animEffect transition="in" filter="fade">
                                      <p:cBhvr>
                                        <p:cTn id="9" dur="1000"/>
                                        <p:tgtEl>
                                          <p:spTgt spid="205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b="1" dirty="0">
                <a:solidFill>
                  <a:srgbClr val="FF0000"/>
                </a:solidFill>
              </a:rPr>
              <a:t>NABIZ DEĞERLENDİRME</a:t>
            </a:r>
          </a:p>
        </p:txBody>
      </p:sp>
      <p:sp>
        <p:nvSpPr>
          <p:cNvPr id="3" name="Content Placeholder 2"/>
          <p:cNvSpPr>
            <a:spLocks noGrp="1"/>
          </p:cNvSpPr>
          <p:nvPr>
            <p:ph idx="1"/>
          </p:nvPr>
        </p:nvSpPr>
        <p:spPr/>
        <p:txBody>
          <a:bodyPr/>
          <a:lstStyle/>
          <a:p>
            <a:pPr>
              <a:buNone/>
            </a:pPr>
            <a:r>
              <a:rPr lang="tr-TR" dirty="0"/>
              <a:t>• </a:t>
            </a:r>
            <a:r>
              <a:rPr lang="tr-TR" sz="2800" dirty="0"/>
              <a:t>Sayısı </a:t>
            </a:r>
          </a:p>
          <a:p>
            <a:pPr>
              <a:buNone/>
            </a:pPr>
            <a:r>
              <a:rPr lang="tr-TR" sz="2800" dirty="0"/>
              <a:t>   – Taşikardi </a:t>
            </a:r>
          </a:p>
          <a:p>
            <a:pPr>
              <a:buNone/>
            </a:pPr>
            <a:r>
              <a:rPr lang="tr-TR" sz="2800" dirty="0"/>
              <a:t>   – Bradikardi </a:t>
            </a:r>
          </a:p>
          <a:p>
            <a:pPr>
              <a:buNone/>
            </a:pPr>
            <a:r>
              <a:rPr lang="tr-TR" sz="2800" dirty="0"/>
              <a:t>• Ateşin her bir derecesi için nabız sayısında 10-15/dklık artış olur </a:t>
            </a:r>
          </a:p>
          <a:p>
            <a:pPr>
              <a:buNone/>
            </a:pPr>
            <a:r>
              <a:rPr lang="tr-TR" sz="2800" dirty="0"/>
              <a:t>• Ritmi </a:t>
            </a:r>
          </a:p>
          <a:p>
            <a:pPr>
              <a:buNone/>
            </a:pPr>
            <a:r>
              <a:rPr lang="tr-TR" sz="2800" dirty="0"/>
              <a:t>• Şiddeti ve şekli</a:t>
            </a:r>
          </a:p>
        </p:txBody>
      </p:sp>
      <p:pic>
        <p:nvPicPr>
          <p:cNvPr id="4" name="Resim 3">
            <a:extLst>
              <a:ext uri="{FF2B5EF4-FFF2-40B4-BE49-F238E27FC236}">
                <a16:creationId xmlns:a16="http://schemas.microsoft.com/office/drawing/2014/main" xmlns="" id="{8D3D871C-1689-4587-934B-9CA202CC41CC}"/>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b="1" dirty="0">
                <a:solidFill>
                  <a:srgbClr val="FF0000"/>
                </a:solidFill>
                <a:latin typeface="+mn-lt"/>
              </a:rPr>
              <a:t>NABIZ DEĞERLENDİRME</a:t>
            </a:r>
          </a:p>
        </p:txBody>
      </p:sp>
      <p:sp>
        <p:nvSpPr>
          <p:cNvPr id="3" name="Content Placeholder 2"/>
          <p:cNvSpPr>
            <a:spLocks noGrp="1"/>
          </p:cNvSpPr>
          <p:nvPr>
            <p:ph idx="1"/>
          </p:nvPr>
        </p:nvSpPr>
        <p:spPr>
          <a:xfrm>
            <a:off x="457200" y="1196752"/>
            <a:ext cx="8229600" cy="5328592"/>
          </a:xfrm>
        </p:spPr>
        <p:txBody>
          <a:bodyPr>
            <a:normAutofit/>
          </a:bodyPr>
          <a:lstStyle/>
          <a:p>
            <a:pPr>
              <a:buFont typeface="Wingdings" pitchFamily="2" charset="2"/>
              <a:buChar char="§"/>
            </a:pPr>
            <a:r>
              <a:rPr lang="tr-TR" sz="2400" dirty="0"/>
              <a:t>Nabız değerlendirilen arter kalp seviyesinde olmalıdır. </a:t>
            </a:r>
          </a:p>
          <a:p>
            <a:pPr>
              <a:buFont typeface="Wingdings" pitchFamily="2" charset="2"/>
              <a:buChar char="§"/>
            </a:pPr>
            <a:r>
              <a:rPr lang="tr-TR" sz="2400" dirty="0"/>
              <a:t>3 yaş altı çocuklarda apikal nabız, </a:t>
            </a:r>
          </a:p>
          <a:p>
            <a:pPr>
              <a:buFont typeface="Wingdings" pitchFamily="2" charset="2"/>
              <a:buChar char="§"/>
            </a:pPr>
            <a:r>
              <a:rPr lang="tr-TR" sz="2400" dirty="0"/>
              <a:t>Aritmisi olanlarda apikal ve radyal nabız beraber değerlendirilmelidir. </a:t>
            </a:r>
          </a:p>
          <a:p>
            <a:pPr>
              <a:buFont typeface="Wingdings" pitchFamily="2" charset="2"/>
              <a:buChar char="§"/>
            </a:pPr>
            <a:r>
              <a:rPr lang="tr-TR" sz="2400" dirty="0"/>
              <a:t>Atrial fibrilasyonu olan hastalarda kalp atım hızının değerlendirilmesinde; steteskopla apikalden 60 sn’deki kalp atım sayısı, en doğru ölçüm şeklidir. </a:t>
            </a:r>
          </a:p>
          <a:p>
            <a:pPr>
              <a:buFont typeface="Wingdings" pitchFamily="2" charset="2"/>
              <a:buChar char="§"/>
            </a:pPr>
            <a:r>
              <a:rPr lang="tr-TR" sz="2400" dirty="0"/>
              <a:t>Kalp atım hızı arttıkça ölçüm hatalarında da artma tespit edilmiş. Karotis nabzı eğer boynun üst yarısında palpe edildiğinde; karotid sinüs stimülasyonuna yol açabileceğinden nabız hızlı bir şekilde düşebilir. </a:t>
            </a:r>
          </a:p>
          <a:p>
            <a:pPr>
              <a:buFont typeface="Wingdings" pitchFamily="2" charset="2"/>
              <a:buChar char="§"/>
            </a:pPr>
            <a:r>
              <a:rPr lang="tr-TR" sz="2400" dirty="0"/>
              <a:t> Nabzın elle palpe edilemediği durumlarda Doppler USG kullanılır.</a:t>
            </a:r>
          </a:p>
        </p:txBody>
      </p:sp>
      <p:pic>
        <p:nvPicPr>
          <p:cNvPr id="4" name="Resim 3">
            <a:extLst>
              <a:ext uri="{FF2B5EF4-FFF2-40B4-BE49-F238E27FC236}">
                <a16:creationId xmlns:a16="http://schemas.microsoft.com/office/drawing/2014/main" xmlns="" id="{F76E4FA4-1369-4B24-8E67-215DCB39262D}"/>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895"/>
            <a:ext cx="8229600" cy="994122"/>
          </a:xfrm>
        </p:spPr>
        <p:txBody>
          <a:bodyPr>
            <a:normAutofit/>
          </a:bodyPr>
          <a:lstStyle/>
          <a:p>
            <a:r>
              <a:rPr lang="tr-TR" sz="3200" b="1" dirty="0">
                <a:solidFill>
                  <a:srgbClr val="FF0000"/>
                </a:solidFill>
              </a:rPr>
              <a:t>YAŞAM BULGULARI</a:t>
            </a:r>
          </a:p>
        </p:txBody>
      </p:sp>
      <p:sp>
        <p:nvSpPr>
          <p:cNvPr id="3" name="Content Placeholder 2"/>
          <p:cNvSpPr>
            <a:spLocks noGrp="1"/>
          </p:cNvSpPr>
          <p:nvPr>
            <p:ph idx="1"/>
          </p:nvPr>
        </p:nvSpPr>
        <p:spPr/>
        <p:txBody>
          <a:bodyPr/>
          <a:lstStyle/>
          <a:p>
            <a:pPr marL="514350" indent="-514350">
              <a:buFont typeface="+mj-lt"/>
              <a:buAutoNum type="arabicParenR"/>
            </a:pPr>
            <a:endParaRPr lang="tr-TR" b="1" dirty="0"/>
          </a:p>
          <a:p>
            <a:pPr marL="514350" indent="-514350">
              <a:buFont typeface="+mj-lt"/>
              <a:buAutoNum type="arabicParenR"/>
            </a:pPr>
            <a:r>
              <a:rPr lang="tr-TR" b="1" dirty="0"/>
              <a:t>Vücut Sıcaklığı </a:t>
            </a:r>
          </a:p>
          <a:p>
            <a:pPr marL="514350" indent="-514350">
              <a:buFont typeface="+mj-lt"/>
              <a:buAutoNum type="arabicParenR"/>
            </a:pPr>
            <a:r>
              <a:rPr lang="tr-TR" b="1" dirty="0"/>
              <a:t>Nabız </a:t>
            </a:r>
          </a:p>
          <a:p>
            <a:pPr marL="514350" indent="-514350">
              <a:buFont typeface="+mj-lt"/>
              <a:buAutoNum type="arabicParenR"/>
            </a:pPr>
            <a:r>
              <a:rPr lang="tr-TR" b="1" dirty="0"/>
              <a:t>Solunum </a:t>
            </a:r>
          </a:p>
          <a:p>
            <a:pPr marL="514350" indent="-514350">
              <a:buFont typeface="+mj-lt"/>
              <a:buAutoNum type="arabicParenR"/>
            </a:pPr>
            <a:r>
              <a:rPr lang="tr-TR" b="1" dirty="0"/>
              <a:t>Kan Basıncı </a:t>
            </a:r>
          </a:p>
          <a:p>
            <a:pPr marL="514350" indent="-514350">
              <a:buFont typeface="+mj-lt"/>
              <a:buAutoNum type="arabicParenR"/>
            </a:pPr>
            <a:r>
              <a:rPr lang="tr-TR" b="1" dirty="0"/>
              <a:t>Ağrı </a:t>
            </a:r>
            <a:r>
              <a:rPr lang="tr-TR" dirty="0"/>
              <a:t>(</a:t>
            </a:r>
            <a:r>
              <a:rPr lang="tr-TR" u="sng" dirty="0"/>
              <a:t>5.vital bulgu olarak kabul edilmektedir</a:t>
            </a:r>
            <a:r>
              <a:rPr lang="tr-TR" dirty="0"/>
              <a:t>).</a:t>
            </a:r>
          </a:p>
        </p:txBody>
      </p:sp>
      <p:pic>
        <p:nvPicPr>
          <p:cNvPr id="5" name="Resim 4">
            <a:extLst>
              <a:ext uri="{FF2B5EF4-FFF2-40B4-BE49-F238E27FC236}">
                <a16:creationId xmlns:a16="http://schemas.microsoft.com/office/drawing/2014/main" xmlns="" id="{C42B01E2-7EAF-41CA-82AD-A00C9EED36D7}"/>
              </a:ext>
            </a:extLst>
          </p:cNvPr>
          <p:cNvPicPr>
            <a:picLocks noChangeAspect="1"/>
          </p:cNvPicPr>
          <p:nvPr/>
        </p:nvPicPr>
        <p:blipFill>
          <a:blip r:embed="rId2"/>
          <a:stretch>
            <a:fillRect/>
          </a:stretch>
        </p:blipFill>
        <p:spPr>
          <a:xfrm>
            <a:off x="0" y="1"/>
            <a:ext cx="966651" cy="868762"/>
          </a:xfrm>
          <a:prstGeom prst="rect">
            <a:avLst/>
          </a:prstGeom>
        </p:spPr>
      </p:pic>
    </p:spTree>
    <p:extLst>
      <p:ext uri="{BB962C8B-B14F-4D97-AF65-F5344CB8AC3E}">
        <p14:creationId xmlns:p14="http://schemas.microsoft.com/office/powerpoint/2010/main" val="2824835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heckerboard(across)">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a:bodyPr>
          <a:lstStyle/>
          <a:p>
            <a:r>
              <a:rPr lang="tr-TR" sz="3200" b="1" dirty="0">
                <a:solidFill>
                  <a:srgbClr val="FF0000"/>
                </a:solidFill>
                <a:latin typeface="+mn-lt"/>
              </a:rPr>
              <a:t>NORMAL NABIZ ATIM SAYISI</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table">
            <a:tbl>
              <a:tblPr firstRow="1" bandRow="1">
                <a:tableStyleId>{284E427A-3D55-4303-BF80-6455036E1DE7}</a:tableStyleId>
              </a:tblPr>
              <a:tblGrid>
                <a:gridCol w="4114800">
                  <a:extLst>
                    <a:ext uri="{9D8B030D-6E8A-4147-A177-3AD203B41FA5}">
                      <a16:colId xmlns:a16="http://schemas.microsoft.com/office/drawing/2014/main" xmlns="" val="20000"/>
                    </a:ext>
                  </a:extLst>
                </a:gridCol>
                <a:gridCol w="4114800">
                  <a:extLst>
                    <a:ext uri="{9D8B030D-6E8A-4147-A177-3AD203B41FA5}">
                      <a16:colId xmlns:a16="http://schemas.microsoft.com/office/drawing/2014/main" xmlns="" val="20001"/>
                    </a:ext>
                  </a:extLst>
                </a:gridCol>
              </a:tblGrid>
              <a:tr h="592832">
                <a:tc>
                  <a:txBody>
                    <a:bodyPr/>
                    <a:lstStyle/>
                    <a:p>
                      <a:pPr algn="ctr"/>
                      <a:r>
                        <a:rPr lang="tr-TR" sz="2000" dirty="0"/>
                        <a:t>YAŞ GRUBU</a:t>
                      </a:r>
                    </a:p>
                  </a:txBody>
                  <a:tcPr/>
                </a:tc>
                <a:tc>
                  <a:txBody>
                    <a:bodyPr/>
                    <a:lstStyle/>
                    <a:p>
                      <a:pPr algn="ctr"/>
                      <a:r>
                        <a:rPr lang="tr-TR" sz="2000" dirty="0"/>
                        <a:t>NORMAL ATIM SAYISI</a:t>
                      </a:r>
                      <a:r>
                        <a:rPr lang="tr-TR" sz="2000" baseline="0" dirty="0"/>
                        <a:t> (ATIM/DAKİKA)</a:t>
                      </a:r>
                      <a:endParaRPr lang="tr-TR" sz="2000" dirty="0"/>
                    </a:p>
                  </a:txBody>
                  <a:tcPr/>
                </a:tc>
                <a:extLst>
                  <a:ext uri="{0D108BD9-81ED-4DB2-BD59-A6C34878D82A}">
                    <a16:rowId xmlns:a16="http://schemas.microsoft.com/office/drawing/2014/main" xmlns="" val="10000"/>
                  </a:ext>
                </a:extLst>
              </a:tr>
              <a:tr h="592832">
                <a:tc>
                  <a:txBody>
                    <a:bodyPr/>
                    <a:lstStyle/>
                    <a:p>
                      <a:r>
                        <a:rPr lang="tr-TR" b="1" dirty="0"/>
                        <a:t>Süt çocuğu</a:t>
                      </a:r>
                    </a:p>
                  </a:txBody>
                  <a:tcPr/>
                </a:tc>
                <a:tc>
                  <a:txBody>
                    <a:bodyPr/>
                    <a:lstStyle/>
                    <a:p>
                      <a:pPr algn="ctr"/>
                      <a:r>
                        <a:rPr lang="tr-TR" b="1" dirty="0"/>
                        <a:t>120-160</a:t>
                      </a:r>
                    </a:p>
                  </a:txBody>
                  <a:tcPr/>
                </a:tc>
                <a:extLst>
                  <a:ext uri="{0D108BD9-81ED-4DB2-BD59-A6C34878D82A}">
                    <a16:rowId xmlns:a16="http://schemas.microsoft.com/office/drawing/2014/main" xmlns="" val="10001"/>
                  </a:ext>
                </a:extLst>
              </a:tr>
              <a:tr h="592832">
                <a:tc>
                  <a:txBody>
                    <a:bodyPr/>
                    <a:lstStyle/>
                    <a:p>
                      <a:r>
                        <a:rPr lang="tr-TR" b="1" dirty="0"/>
                        <a:t>1-3 yaş</a:t>
                      </a:r>
                    </a:p>
                  </a:txBody>
                  <a:tcPr/>
                </a:tc>
                <a:tc>
                  <a:txBody>
                    <a:bodyPr/>
                    <a:lstStyle/>
                    <a:p>
                      <a:pPr algn="ctr"/>
                      <a:r>
                        <a:rPr lang="tr-TR" b="1" dirty="0"/>
                        <a:t>90-140</a:t>
                      </a:r>
                    </a:p>
                  </a:txBody>
                  <a:tcPr/>
                </a:tc>
                <a:extLst>
                  <a:ext uri="{0D108BD9-81ED-4DB2-BD59-A6C34878D82A}">
                    <a16:rowId xmlns:a16="http://schemas.microsoft.com/office/drawing/2014/main" xmlns="" val="10002"/>
                  </a:ext>
                </a:extLst>
              </a:tr>
              <a:tr h="592832">
                <a:tc>
                  <a:txBody>
                    <a:bodyPr/>
                    <a:lstStyle/>
                    <a:p>
                      <a:r>
                        <a:rPr lang="tr-TR" b="1" dirty="0"/>
                        <a:t>3-5 yaş</a:t>
                      </a:r>
                    </a:p>
                  </a:txBody>
                  <a:tcPr/>
                </a:tc>
                <a:tc>
                  <a:txBody>
                    <a:bodyPr/>
                    <a:lstStyle/>
                    <a:p>
                      <a:pPr algn="ctr"/>
                      <a:r>
                        <a:rPr lang="tr-TR" b="1" dirty="0"/>
                        <a:t>80-110</a:t>
                      </a:r>
                    </a:p>
                  </a:txBody>
                  <a:tcPr/>
                </a:tc>
                <a:extLst>
                  <a:ext uri="{0D108BD9-81ED-4DB2-BD59-A6C34878D82A}">
                    <a16:rowId xmlns:a16="http://schemas.microsoft.com/office/drawing/2014/main" xmlns="" val="10003"/>
                  </a:ext>
                </a:extLst>
              </a:tr>
              <a:tr h="592832">
                <a:tc>
                  <a:txBody>
                    <a:bodyPr/>
                    <a:lstStyle/>
                    <a:p>
                      <a:r>
                        <a:rPr lang="tr-TR" b="1" dirty="0"/>
                        <a:t>5-10 yaş</a:t>
                      </a:r>
                    </a:p>
                  </a:txBody>
                  <a:tcPr/>
                </a:tc>
                <a:tc>
                  <a:txBody>
                    <a:bodyPr/>
                    <a:lstStyle/>
                    <a:p>
                      <a:pPr algn="ctr"/>
                      <a:r>
                        <a:rPr lang="tr-TR" b="1" dirty="0"/>
                        <a:t>75-100</a:t>
                      </a:r>
                    </a:p>
                  </a:txBody>
                  <a:tcPr/>
                </a:tc>
                <a:extLst>
                  <a:ext uri="{0D108BD9-81ED-4DB2-BD59-A6C34878D82A}">
                    <a16:rowId xmlns:a16="http://schemas.microsoft.com/office/drawing/2014/main" xmlns="" val="10004"/>
                  </a:ext>
                </a:extLst>
              </a:tr>
              <a:tr h="592832">
                <a:tc>
                  <a:txBody>
                    <a:bodyPr/>
                    <a:lstStyle/>
                    <a:p>
                      <a:r>
                        <a:rPr lang="tr-TR" b="1" dirty="0"/>
                        <a:t>10-18 yaş</a:t>
                      </a:r>
                    </a:p>
                  </a:txBody>
                  <a:tcPr/>
                </a:tc>
                <a:tc>
                  <a:txBody>
                    <a:bodyPr/>
                    <a:lstStyle/>
                    <a:p>
                      <a:pPr algn="ctr"/>
                      <a:r>
                        <a:rPr lang="tr-TR" b="1" dirty="0"/>
                        <a:t>60-100</a:t>
                      </a:r>
                    </a:p>
                  </a:txBody>
                  <a:tcPr/>
                </a:tc>
                <a:extLst>
                  <a:ext uri="{0D108BD9-81ED-4DB2-BD59-A6C34878D82A}">
                    <a16:rowId xmlns:a16="http://schemas.microsoft.com/office/drawing/2014/main" xmlns="" val="10005"/>
                  </a:ext>
                </a:extLst>
              </a:tr>
            </a:tbl>
          </a:graphicData>
        </a:graphic>
      </p:graphicFrame>
      <p:pic>
        <p:nvPicPr>
          <p:cNvPr id="5" name="Resim 4">
            <a:extLst>
              <a:ext uri="{FF2B5EF4-FFF2-40B4-BE49-F238E27FC236}">
                <a16:creationId xmlns:a16="http://schemas.microsoft.com/office/drawing/2014/main" xmlns="" id="{4BEF967B-EFA1-482C-8CE4-54F620BECA20}"/>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74042"/>
          </a:xfrm>
        </p:spPr>
        <p:txBody>
          <a:bodyPr>
            <a:normAutofit fontScale="90000"/>
          </a:bodyPr>
          <a:lstStyle/>
          <a:p>
            <a:endParaRPr lang="tr-TR" dirty="0"/>
          </a:p>
        </p:txBody>
      </p:sp>
      <p:sp>
        <p:nvSpPr>
          <p:cNvPr id="3" name="Content Placeholder 2"/>
          <p:cNvSpPr>
            <a:spLocks noGrp="1"/>
          </p:cNvSpPr>
          <p:nvPr>
            <p:ph idx="1"/>
          </p:nvPr>
        </p:nvSpPr>
        <p:spPr>
          <a:xfrm>
            <a:off x="457200" y="500042"/>
            <a:ext cx="8472518" cy="6169318"/>
          </a:xfrm>
        </p:spPr>
        <p:txBody>
          <a:bodyPr>
            <a:normAutofit/>
          </a:bodyPr>
          <a:lstStyle/>
          <a:p>
            <a:pPr>
              <a:buNone/>
            </a:pPr>
            <a:r>
              <a:rPr lang="tr-TR" sz="2600" dirty="0">
                <a:solidFill>
                  <a:srgbClr val="FF0000"/>
                </a:solidFill>
              </a:rPr>
              <a:t>Bradikardi:</a:t>
            </a:r>
          </a:p>
          <a:p>
            <a:pPr>
              <a:buNone/>
            </a:pPr>
            <a:r>
              <a:rPr lang="tr-TR" sz="2600" dirty="0"/>
              <a:t>Nabız hızının dakikada 60’ ın altında olmasıdır. </a:t>
            </a:r>
          </a:p>
          <a:p>
            <a:pPr>
              <a:buNone/>
            </a:pPr>
            <a:endParaRPr lang="tr-TR" sz="2600" dirty="0"/>
          </a:p>
          <a:p>
            <a:pPr>
              <a:buNone/>
            </a:pPr>
            <a:r>
              <a:rPr lang="tr-TR" sz="2600" dirty="0">
                <a:solidFill>
                  <a:srgbClr val="FF0000"/>
                </a:solidFill>
              </a:rPr>
              <a:t>Taşikardi: </a:t>
            </a:r>
          </a:p>
          <a:p>
            <a:pPr>
              <a:buNone/>
            </a:pPr>
            <a:r>
              <a:rPr lang="tr-TR" sz="2600" dirty="0"/>
              <a:t>Nabız hızının dakikada 100’ ün üzerinde olmasıdır. </a:t>
            </a:r>
          </a:p>
          <a:p>
            <a:pPr>
              <a:buNone/>
            </a:pPr>
            <a:endParaRPr lang="tr-TR" sz="2600" dirty="0"/>
          </a:p>
          <a:p>
            <a:pPr>
              <a:buNone/>
            </a:pPr>
            <a:r>
              <a:rPr lang="tr-TR" sz="2600" dirty="0">
                <a:solidFill>
                  <a:srgbClr val="FF0000"/>
                </a:solidFill>
              </a:rPr>
              <a:t>Filiform Nabız (İpliksi Nabız): </a:t>
            </a:r>
          </a:p>
          <a:p>
            <a:pPr>
              <a:buNone/>
            </a:pPr>
            <a:r>
              <a:rPr lang="tr-TR" sz="2600" dirty="0"/>
              <a:t>Nabzın şiddetinin, dolgunluk hissinin azalması veya kaybolmasıdır. Nabız sayısı 130 ’un üzerinde ve belli belirsiz hissedilir.</a:t>
            </a:r>
          </a:p>
          <a:p>
            <a:pPr>
              <a:buNone/>
            </a:pPr>
            <a:endParaRPr lang="tr-TR" sz="2600" dirty="0"/>
          </a:p>
          <a:p>
            <a:pPr>
              <a:buNone/>
            </a:pPr>
            <a:r>
              <a:rPr lang="tr-TR" sz="2600" dirty="0">
                <a:solidFill>
                  <a:srgbClr val="FF0000"/>
                </a:solidFill>
              </a:rPr>
              <a:t>Aritmi:</a:t>
            </a:r>
            <a:r>
              <a:rPr lang="tr-TR" sz="2600" dirty="0"/>
              <a:t> </a:t>
            </a:r>
          </a:p>
          <a:p>
            <a:pPr>
              <a:buNone/>
            </a:pPr>
            <a:r>
              <a:rPr lang="tr-TR" sz="2600" dirty="0"/>
              <a:t>Atımların düzenli ve eşit aralıklı olmamasıdır.</a:t>
            </a:r>
          </a:p>
          <a:p>
            <a:pPr>
              <a:buNone/>
            </a:pPr>
            <a:endParaRPr lang="tr-TR" dirty="0"/>
          </a:p>
        </p:txBody>
      </p:sp>
      <p:pic>
        <p:nvPicPr>
          <p:cNvPr id="4" name="Resim 3">
            <a:extLst>
              <a:ext uri="{FF2B5EF4-FFF2-40B4-BE49-F238E27FC236}">
                <a16:creationId xmlns:a16="http://schemas.microsoft.com/office/drawing/2014/main" xmlns="" id="{70C7CCC3-E80A-408F-9087-E0440D523428}"/>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ox(i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ox(i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ox(in)">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ox(in)">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box(in)">
                                      <p:cBhvr>
                                        <p:cTn id="37" dur="500"/>
                                        <p:tgtEl>
                                          <p:spTgt spid="3">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box(in)">
                                      <p:cBhvr>
                                        <p:cTn id="4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dirty="0">
                <a:solidFill>
                  <a:srgbClr val="FF0000"/>
                </a:solidFill>
              </a:rPr>
              <a:t>Dikkat Edilecek Noktalar</a:t>
            </a:r>
          </a:p>
        </p:txBody>
      </p:sp>
      <p:sp>
        <p:nvSpPr>
          <p:cNvPr id="3" name="Content Placeholder 2"/>
          <p:cNvSpPr>
            <a:spLocks noGrp="1"/>
          </p:cNvSpPr>
          <p:nvPr>
            <p:ph idx="1"/>
          </p:nvPr>
        </p:nvSpPr>
        <p:spPr/>
        <p:txBody>
          <a:bodyPr>
            <a:normAutofit/>
          </a:bodyPr>
          <a:lstStyle/>
          <a:p>
            <a:r>
              <a:rPr lang="tr-TR" sz="2400" dirty="0"/>
              <a:t>Nabız sayma işleminden önce hasta en az 15, tercihen 30 dakika dinlendirilmelidir. </a:t>
            </a:r>
          </a:p>
          <a:p>
            <a:r>
              <a:rPr lang="tr-TR" sz="2400" u="sng" dirty="0"/>
              <a:t>Periferik nabız alırken başparmak kullanılmamalıdır. </a:t>
            </a:r>
          </a:p>
          <a:p>
            <a:r>
              <a:rPr lang="tr-TR" sz="2400" dirty="0"/>
              <a:t>Çocuklarda, nabız sayımı beden ısısından önce yapılmalıdır. </a:t>
            </a:r>
          </a:p>
          <a:p>
            <a:r>
              <a:rPr lang="tr-TR" sz="2400" dirty="0"/>
              <a:t>İnvaziv girişimler, arteriovenöz fistül vb. varsa o arterden nabız alınmamalıdır.</a:t>
            </a:r>
          </a:p>
        </p:txBody>
      </p:sp>
      <p:pic>
        <p:nvPicPr>
          <p:cNvPr id="4" name="Resim 3">
            <a:extLst>
              <a:ext uri="{FF2B5EF4-FFF2-40B4-BE49-F238E27FC236}">
                <a16:creationId xmlns:a16="http://schemas.microsoft.com/office/drawing/2014/main" xmlns="" id="{F2AE0C04-BCC5-42DE-9AA2-FE018AA0FF75}"/>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http://www.inploid.com/embedded/images/Adsiz_3459527.jpg"/>
          <p:cNvPicPr>
            <a:picLocks noChangeAspect="1" noChangeArrowheads="1"/>
          </p:cNvPicPr>
          <p:nvPr/>
        </p:nvPicPr>
        <p:blipFill>
          <a:blip r:embed="rId2" cstate="print"/>
          <a:srcRect/>
          <a:stretch>
            <a:fillRect/>
          </a:stretch>
        </p:blipFill>
        <p:spPr bwMode="auto">
          <a:xfrm>
            <a:off x="1979712" y="0"/>
            <a:ext cx="5184576" cy="6669360"/>
          </a:xfrm>
          <a:prstGeom prst="rect">
            <a:avLst/>
          </a:prstGeom>
          <a:noFill/>
        </p:spPr>
      </p:pic>
      <p:pic>
        <p:nvPicPr>
          <p:cNvPr id="3" name="Resim 2">
            <a:extLst>
              <a:ext uri="{FF2B5EF4-FFF2-40B4-BE49-F238E27FC236}">
                <a16:creationId xmlns:a16="http://schemas.microsoft.com/office/drawing/2014/main" xmlns="" id="{49C2F23B-6232-41ED-8F9D-60AB02C470DD}"/>
              </a:ext>
            </a:extLst>
          </p:cNvPr>
          <p:cNvPicPr>
            <a:picLocks noChangeAspect="1"/>
          </p:cNvPicPr>
          <p:nvPr/>
        </p:nvPicPr>
        <p:blipFill>
          <a:blip r:embed="rId3"/>
          <a:stretch>
            <a:fillRect/>
          </a:stretch>
        </p:blipFill>
        <p:spPr>
          <a:xfrm>
            <a:off x="0" y="1"/>
            <a:ext cx="966651" cy="868762"/>
          </a:xfrm>
          <a:prstGeom prst="rect">
            <a:avLst/>
          </a:prstGeom>
        </p:spPr>
      </p:pic>
    </p:spTree>
  </p:cSld>
  <p:clrMapOvr>
    <a:masterClrMapping/>
  </p:clrMapOvr>
  <p:transition>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rmAutofit/>
          </a:bodyPr>
          <a:lstStyle/>
          <a:p>
            <a:r>
              <a:rPr lang="tr-TR" sz="3200" dirty="0">
                <a:solidFill>
                  <a:srgbClr val="FF0000"/>
                </a:solidFill>
              </a:rPr>
              <a:t>Periferik Nabız Alma</a:t>
            </a:r>
          </a:p>
        </p:txBody>
      </p:sp>
      <p:sp>
        <p:nvSpPr>
          <p:cNvPr id="3" name="Content Placeholder 2"/>
          <p:cNvSpPr>
            <a:spLocks noGrp="1"/>
          </p:cNvSpPr>
          <p:nvPr>
            <p:ph idx="1"/>
          </p:nvPr>
        </p:nvSpPr>
        <p:spPr>
          <a:xfrm>
            <a:off x="457200" y="692696"/>
            <a:ext cx="8229600" cy="5433467"/>
          </a:xfrm>
        </p:spPr>
        <p:txBody>
          <a:bodyPr>
            <a:normAutofit/>
          </a:bodyPr>
          <a:lstStyle/>
          <a:p>
            <a:pPr marL="514350" indent="-514350">
              <a:buAutoNum type="arabicPeriod"/>
            </a:pPr>
            <a:endParaRPr lang="tr-TR" sz="2400" dirty="0"/>
          </a:p>
          <a:p>
            <a:pPr marL="514350" indent="-514350">
              <a:buAutoNum type="arabicPeriod"/>
            </a:pPr>
            <a:endParaRPr lang="tr-TR" sz="2400" dirty="0"/>
          </a:p>
          <a:p>
            <a:pPr marL="514350" indent="-514350">
              <a:buAutoNum type="arabicPeriod"/>
            </a:pPr>
            <a:r>
              <a:rPr lang="tr-TR" sz="2400" dirty="0"/>
              <a:t>Eller....</a:t>
            </a:r>
          </a:p>
          <a:p>
            <a:pPr marL="514350" indent="-514350">
              <a:buAutoNum type="arabicPeriod"/>
            </a:pPr>
            <a:r>
              <a:rPr lang="tr-TR" sz="2400" dirty="0"/>
              <a:t>Kimlik.......</a:t>
            </a:r>
          </a:p>
          <a:p>
            <a:pPr marL="514350" indent="-514350">
              <a:buAutoNum type="arabicPeriod"/>
            </a:pPr>
            <a:r>
              <a:rPr lang="tr-TR" sz="2400" dirty="0"/>
              <a:t>Bilgi verilir. </a:t>
            </a:r>
          </a:p>
          <a:p>
            <a:pPr marL="514350" indent="-514350">
              <a:buAutoNum type="arabicPeriod"/>
            </a:pPr>
            <a:r>
              <a:rPr lang="tr-TR" sz="2400" dirty="0"/>
              <a:t>Nabız ölçümü öncesi hastanın durumu ve nabız hızını etkileyecek faktörler değerlendirilir. </a:t>
            </a:r>
          </a:p>
          <a:p>
            <a:pPr marL="514350" indent="-514350">
              <a:buAutoNum type="arabicPeriod"/>
            </a:pPr>
            <a:r>
              <a:rPr lang="tr-TR" sz="2400" dirty="0"/>
              <a:t>Hasta ayakta olmamalı, dinlenmiş olmalıdır.</a:t>
            </a:r>
          </a:p>
          <a:p>
            <a:pPr marL="514350" indent="-514350">
              <a:buAutoNum type="arabicPeriod"/>
            </a:pPr>
            <a:r>
              <a:rPr lang="tr-TR" sz="2400" dirty="0"/>
              <a:t>Hastaya ölçüm bölgesine uygun pozisyon verilir.</a:t>
            </a:r>
          </a:p>
        </p:txBody>
      </p:sp>
      <p:pic>
        <p:nvPicPr>
          <p:cNvPr id="4" name="Resim 3">
            <a:extLst>
              <a:ext uri="{FF2B5EF4-FFF2-40B4-BE49-F238E27FC236}">
                <a16:creationId xmlns:a16="http://schemas.microsoft.com/office/drawing/2014/main" xmlns="" id="{F9BB933A-9BCA-4035-8D82-3010682249B2}"/>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Autofit/>
          </a:bodyPr>
          <a:lstStyle/>
          <a:p>
            <a:r>
              <a:rPr lang="tr-TR" sz="3200" dirty="0">
                <a:solidFill>
                  <a:srgbClr val="FF0000"/>
                </a:solidFill>
              </a:rPr>
              <a:t>Periferik Nabız Alma</a:t>
            </a:r>
          </a:p>
        </p:txBody>
      </p:sp>
      <p:sp>
        <p:nvSpPr>
          <p:cNvPr id="3" name="Content Placeholder 2"/>
          <p:cNvSpPr>
            <a:spLocks noGrp="1"/>
          </p:cNvSpPr>
          <p:nvPr>
            <p:ph idx="1"/>
          </p:nvPr>
        </p:nvSpPr>
        <p:spPr>
          <a:xfrm>
            <a:off x="457200" y="1124744"/>
            <a:ext cx="8229600" cy="5001419"/>
          </a:xfrm>
        </p:spPr>
        <p:txBody>
          <a:bodyPr>
            <a:noAutofit/>
          </a:bodyPr>
          <a:lstStyle/>
          <a:p>
            <a:pPr marL="514350" indent="-514350">
              <a:buAutoNum type="alphaLcPeriod"/>
            </a:pPr>
            <a:r>
              <a:rPr lang="tr-TR" sz="2400" dirty="0"/>
              <a:t>Radial arterden ölçüm yapılacak bilek açılır. Hastanın elinin gevşek olması sağlanır. Hastaya rahat edebileceği supine ya da fowler pozisyonu verilir. Hasta </a:t>
            </a:r>
            <a:r>
              <a:rPr lang="tr-TR" sz="2400" u="sng" dirty="0"/>
              <a:t>supine pozisyonunda </a:t>
            </a:r>
            <a:r>
              <a:rPr lang="tr-TR" sz="2400" dirty="0"/>
              <a:t>ise </a:t>
            </a:r>
            <a:r>
              <a:rPr lang="tr-TR" sz="2400" u="sng" dirty="0"/>
              <a:t>eli göğüs üzerine ya da abdomen üstüne </a:t>
            </a:r>
            <a:r>
              <a:rPr lang="tr-TR" sz="2400" dirty="0"/>
              <a:t>el bileğini bükmeden avuç içi vücuda bakacak şekilde yerleştirilir. Hasta </a:t>
            </a:r>
            <a:r>
              <a:rPr lang="tr-TR" sz="2400" u="sng" dirty="0"/>
              <a:t>oturuyorsa</a:t>
            </a:r>
            <a:r>
              <a:rPr lang="tr-TR" sz="2400" dirty="0"/>
              <a:t> dirseği desteklenerek </a:t>
            </a:r>
            <a:r>
              <a:rPr lang="tr-TR" sz="2400" u="sng" dirty="0"/>
              <a:t>90° açı </a:t>
            </a:r>
            <a:r>
              <a:rPr lang="tr-TR" sz="2400" dirty="0"/>
              <a:t>oluşturacak şekilde ve bileği bükülmeden tutulur. </a:t>
            </a:r>
          </a:p>
          <a:p>
            <a:pPr marL="514350" indent="-514350">
              <a:buAutoNum type="alphaLcPeriod"/>
            </a:pPr>
            <a:r>
              <a:rPr lang="tr-TR" sz="2400" dirty="0"/>
              <a:t>Brakial, temporal ve karotis arterden nabız alınacak ise hastaya rahat edebileceği supine ya da fowler pozisyonu verilir. </a:t>
            </a:r>
          </a:p>
          <a:p>
            <a:pPr marL="514350" indent="-514350">
              <a:buAutoNum type="alphaLcPeriod"/>
            </a:pPr>
            <a:r>
              <a:rPr lang="tr-TR" sz="2400" dirty="0"/>
              <a:t>Femoral, dorsalis pedis ve posterior tibial arterden ölçüm yapılacaksa </a:t>
            </a:r>
            <a:r>
              <a:rPr lang="tr-TR" sz="2400" u="sng" dirty="0"/>
              <a:t>supine pozisyonu </a:t>
            </a:r>
            <a:r>
              <a:rPr lang="tr-TR" sz="2400" dirty="0"/>
              <a:t>verilir. </a:t>
            </a:r>
          </a:p>
          <a:p>
            <a:pPr marL="514350" indent="-514350">
              <a:buAutoNum type="alphaLcPeriod"/>
            </a:pPr>
            <a:r>
              <a:rPr lang="tr-TR" sz="2400" dirty="0"/>
              <a:t>Popliteal arterden ölçüm yapılacaksa </a:t>
            </a:r>
            <a:r>
              <a:rPr lang="tr-TR" sz="2400" u="sng" dirty="0"/>
              <a:t>prone pozisyonu </a:t>
            </a:r>
            <a:r>
              <a:rPr lang="tr-TR" sz="2400" dirty="0"/>
              <a:t>verilir.</a:t>
            </a:r>
          </a:p>
        </p:txBody>
      </p:sp>
      <p:pic>
        <p:nvPicPr>
          <p:cNvPr id="4" name="Resim 3">
            <a:extLst>
              <a:ext uri="{FF2B5EF4-FFF2-40B4-BE49-F238E27FC236}">
                <a16:creationId xmlns:a16="http://schemas.microsoft.com/office/drawing/2014/main" xmlns="" id="{64DCD6C3-24E6-4149-BD1D-6A373DFE86BB}"/>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noAutofit/>
          </a:bodyPr>
          <a:lstStyle/>
          <a:p>
            <a:r>
              <a:rPr lang="tr-TR" sz="3200" dirty="0">
                <a:solidFill>
                  <a:srgbClr val="FF0000"/>
                </a:solidFill>
              </a:rPr>
              <a:t>Periferik Nabız Alma</a:t>
            </a:r>
            <a:endParaRPr lang="tr-TR" sz="3200" dirty="0"/>
          </a:p>
        </p:txBody>
      </p:sp>
      <p:sp>
        <p:nvSpPr>
          <p:cNvPr id="3" name="Content Placeholder 2"/>
          <p:cNvSpPr>
            <a:spLocks noGrp="1"/>
          </p:cNvSpPr>
          <p:nvPr>
            <p:ph idx="1"/>
          </p:nvPr>
        </p:nvSpPr>
        <p:spPr>
          <a:xfrm>
            <a:off x="457200" y="908720"/>
            <a:ext cx="8229600" cy="5217443"/>
          </a:xfrm>
        </p:spPr>
        <p:txBody>
          <a:bodyPr>
            <a:normAutofit/>
          </a:bodyPr>
          <a:lstStyle/>
          <a:p>
            <a:pPr>
              <a:buNone/>
            </a:pPr>
            <a:endParaRPr lang="tr-TR" sz="2400" dirty="0"/>
          </a:p>
          <a:p>
            <a:pPr>
              <a:buNone/>
            </a:pPr>
            <a:r>
              <a:rPr lang="tr-TR" sz="2400" dirty="0"/>
              <a:t>7.  </a:t>
            </a:r>
            <a:r>
              <a:rPr lang="tr-TR" sz="2600" dirty="0"/>
              <a:t>İşaret, orta ve yüzük parmağı arter üzerine, başparmak bileğin üstüne gelecek şekilde parmakların uç kısımları fazla basınç uygulamadan yerleştirilir. </a:t>
            </a:r>
            <a:r>
              <a:rPr lang="tr-TR" sz="2600" dirty="0">
                <a:solidFill>
                  <a:srgbClr val="FF0000"/>
                </a:solidFill>
              </a:rPr>
              <a:t>NEDEN?</a:t>
            </a:r>
          </a:p>
          <a:p>
            <a:pPr>
              <a:buNone/>
            </a:pPr>
            <a:r>
              <a:rPr lang="tr-TR" sz="2600" dirty="0"/>
              <a:t>8.  Nabız ilk kez ölçülecekse ve düzensiz ise; apeksten steteskop ile 1 dakika sayılır. Nabız düzenli ise 30 saniye sayılır ve iki ile çarpılarak kalp atım sayısı bulunur. Her atımın dolgunluğu ve ritmi değerlendirilir. </a:t>
            </a:r>
          </a:p>
          <a:p>
            <a:pPr>
              <a:buNone/>
            </a:pPr>
            <a:r>
              <a:rPr lang="tr-TR" sz="2600" dirty="0"/>
              <a:t>9.  Bulgular kaydedilir. </a:t>
            </a:r>
          </a:p>
          <a:p>
            <a:pPr>
              <a:buNone/>
            </a:pPr>
            <a:r>
              <a:rPr lang="tr-TR" sz="2600" dirty="0"/>
              <a:t>10. Bilgilendirilir. </a:t>
            </a:r>
          </a:p>
          <a:p>
            <a:pPr>
              <a:buNone/>
            </a:pPr>
            <a:r>
              <a:rPr lang="tr-TR" sz="2600" dirty="0"/>
              <a:t>11. Eller.....</a:t>
            </a:r>
          </a:p>
        </p:txBody>
      </p:sp>
      <p:pic>
        <p:nvPicPr>
          <p:cNvPr id="4" name="Resim 3">
            <a:extLst>
              <a:ext uri="{FF2B5EF4-FFF2-40B4-BE49-F238E27FC236}">
                <a16:creationId xmlns:a16="http://schemas.microsoft.com/office/drawing/2014/main" xmlns="" id="{6911E458-FFC7-431B-A7E3-999BF50BA3B4}"/>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b="1" dirty="0">
                <a:solidFill>
                  <a:srgbClr val="FF0000"/>
                </a:solidFill>
              </a:rPr>
              <a:t>SOLUNUM</a:t>
            </a:r>
          </a:p>
        </p:txBody>
      </p:sp>
      <p:pic>
        <p:nvPicPr>
          <p:cNvPr id="77826" name="Picture 2" descr="http://www.alternatifterapi.com/Uploads/PageContentImages/17100/m/nocanvas_solunum-sistemi-0zyhl.jpg"/>
          <p:cNvPicPr>
            <a:picLocks noChangeAspect="1" noChangeArrowheads="1"/>
          </p:cNvPicPr>
          <p:nvPr/>
        </p:nvPicPr>
        <p:blipFill>
          <a:blip r:embed="rId2" cstate="print"/>
          <a:srcRect/>
          <a:stretch>
            <a:fillRect/>
          </a:stretch>
        </p:blipFill>
        <p:spPr bwMode="auto">
          <a:xfrm>
            <a:off x="1979712" y="1484784"/>
            <a:ext cx="5544616" cy="4680520"/>
          </a:xfrm>
          <a:prstGeom prst="rect">
            <a:avLst/>
          </a:prstGeom>
          <a:noFill/>
        </p:spPr>
      </p:pic>
      <p:pic>
        <p:nvPicPr>
          <p:cNvPr id="4" name="Resim 3">
            <a:extLst>
              <a:ext uri="{FF2B5EF4-FFF2-40B4-BE49-F238E27FC236}">
                <a16:creationId xmlns:a16="http://schemas.microsoft.com/office/drawing/2014/main" xmlns="" id="{2BBE132C-DD85-4E6F-A64A-4C9E9B4BDB3D}"/>
              </a:ext>
            </a:extLst>
          </p:cNvPr>
          <p:cNvPicPr>
            <a:picLocks noChangeAspect="1"/>
          </p:cNvPicPr>
          <p:nvPr/>
        </p:nvPicPr>
        <p:blipFill>
          <a:blip r:embed="rId3"/>
          <a:stretch>
            <a:fillRect/>
          </a:stretch>
        </p:blipFill>
        <p:spPr>
          <a:xfrm>
            <a:off x="0" y="1"/>
            <a:ext cx="966651" cy="868762"/>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r>
              <a:rPr lang="tr-TR" sz="3200" b="1" dirty="0">
                <a:solidFill>
                  <a:srgbClr val="FF0000"/>
                </a:solidFill>
                <a:latin typeface="+mn-lt"/>
              </a:rPr>
              <a:t>SOLUNUM</a:t>
            </a:r>
          </a:p>
        </p:txBody>
      </p:sp>
      <p:sp>
        <p:nvSpPr>
          <p:cNvPr id="3" name="Content Placeholder 2"/>
          <p:cNvSpPr>
            <a:spLocks noGrp="1"/>
          </p:cNvSpPr>
          <p:nvPr>
            <p:ph idx="1"/>
          </p:nvPr>
        </p:nvSpPr>
        <p:spPr>
          <a:xfrm>
            <a:off x="251520" y="1340768"/>
            <a:ext cx="8892480" cy="5112568"/>
          </a:xfrm>
        </p:spPr>
        <p:txBody>
          <a:bodyPr>
            <a:normAutofit/>
          </a:bodyPr>
          <a:lstStyle/>
          <a:p>
            <a:r>
              <a:rPr lang="tr-TR" sz="2400" dirty="0"/>
              <a:t>İnspirasyon + ekspirasyon birlikte 1 solunum kabul edilir ve 60 sn’ deki solunum sayısı solunum hızını verir. </a:t>
            </a:r>
          </a:p>
          <a:p>
            <a:r>
              <a:rPr lang="tr-TR" sz="2400" dirty="0"/>
              <a:t>Solunum sayısı yaşla birlikte azalır.</a:t>
            </a:r>
          </a:p>
          <a:p>
            <a:r>
              <a:rPr lang="tr-TR" sz="2400" dirty="0"/>
              <a:t>Solunum düzenli ise oturur pozisyonda 30 sn sayılır, </a:t>
            </a:r>
          </a:p>
          <a:p>
            <a:r>
              <a:rPr lang="tr-TR" sz="2400" dirty="0"/>
              <a:t>Hızı ve derinliği normalden farklı ise, ayrıca yeni doğan ve çocuk ise; solunum 1 dakika süre ile sayılmaya devam edilir. </a:t>
            </a:r>
          </a:p>
        </p:txBody>
      </p:sp>
      <p:pic>
        <p:nvPicPr>
          <p:cNvPr id="4" name="Resim 3">
            <a:extLst>
              <a:ext uri="{FF2B5EF4-FFF2-40B4-BE49-F238E27FC236}">
                <a16:creationId xmlns:a16="http://schemas.microsoft.com/office/drawing/2014/main" xmlns="" id="{6FE81A11-8452-4760-B497-89A7DB33A9D8}"/>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b="1" dirty="0">
                <a:solidFill>
                  <a:srgbClr val="FF0000"/>
                </a:solidFill>
                <a:latin typeface="+mn-lt"/>
              </a:rPr>
              <a:t>SOLUNUM</a:t>
            </a:r>
          </a:p>
        </p:txBody>
      </p:sp>
      <p:sp>
        <p:nvSpPr>
          <p:cNvPr id="3" name="Content Placeholder 2"/>
          <p:cNvSpPr>
            <a:spLocks noGrp="1"/>
          </p:cNvSpPr>
          <p:nvPr>
            <p:ph idx="1"/>
          </p:nvPr>
        </p:nvSpPr>
        <p:spPr>
          <a:xfrm>
            <a:off x="457200" y="1268760"/>
            <a:ext cx="8229600" cy="5328592"/>
          </a:xfrm>
        </p:spPr>
        <p:txBody>
          <a:bodyPr>
            <a:normAutofit/>
          </a:bodyPr>
          <a:lstStyle/>
          <a:p>
            <a:endParaRPr lang="tr-TR" sz="2400" dirty="0"/>
          </a:p>
          <a:p>
            <a:r>
              <a:rPr lang="tr-TR" sz="2400" dirty="0"/>
              <a:t>Hastanın solunumu sayılırken aynı anda derinliği ve düzeni de değerlendirilmelidir.</a:t>
            </a:r>
          </a:p>
          <a:p>
            <a:endParaRPr lang="tr-TR" sz="2400" dirty="0"/>
          </a:p>
          <a:p>
            <a:r>
              <a:rPr lang="tr-TR" sz="2400" dirty="0"/>
              <a:t>Kişi dinlenmiş ve rahat olmalıdır.</a:t>
            </a:r>
          </a:p>
          <a:p>
            <a:endParaRPr lang="tr-TR" sz="2400" dirty="0"/>
          </a:p>
          <a:p>
            <a:r>
              <a:rPr lang="tr-TR" sz="2400" dirty="0"/>
              <a:t>Hasta solunumunun sayıldığını farketmemelidir, aksi halde solunumunun hızını ve derinliğini değiştirebilir. </a:t>
            </a:r>
          </a:p>
        </p:txBody>
      </p:sp>
      <p:pic>
        <p:nvPicPr>
          <p:cNvPr id="4" name="Resim 3">
            <a:extLst>
              <a:ext uri="{FF2B5EF4-FFF2-40B4-BE49-F238E27FC236}">
                <a16:creationId xmlns:a16="http://schemas.microsoft.com/office/drawing/2014/main" xmlns="" id="{E02993AD-DA5C-45D7-B4BE-AF60B9770D44}"/>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b="1" dirty="0">
                <a:solidFill>
                  <a:srgbClr val="FF0000"/>
                </a:solidFill>
              </a:rPr>
              <a:t>VÜCUT SICAKLIĞI (ATEŞ)</a:t>
            </a:r>
            <a:endParaRPr lang="en-US" sz="3200" dirty="0"/>
          </a:p>
        </p:txBody>
      </p:sp>
      <p:sp>
        <p:nvSpPr>
          <p:cNvPr id="3" name="Content Placeholder 2"/>
          <p:cNvSpPr>
            <a:spLocks noGrp="1"/>
          </p:cNvSpPr>
          <p:nvPr>
            <p:ph idx="1"/>
          </p:nvPr>
        </p:nvSpPr>
        <p:spPr>
          <a:xfrm>
            <a:off x="457200" y="1285860"/>
            <a:ext cx="8229600" cy="4840303"/>
          </a:xfrm>
        </p:spPr>
        <p:txBody>
          <a:bodyPr>
            <a:normAutofit/>
          </a:bodyPr>
          <a:lstStyle/>
          <a:p>
            <a:pPr algn="ctr">
              <a:buNone/>
            </a:pPr>
            <a:r>
              <a:rPr lang="tr-TR" b="1" u="sng" dirty="0"/>
              <a:t>TEMEL İLKELER </a:t>
            </a:r>
            <a:endParaRPr lang="en-US" b="1" u="sng" dirty="0"/>
          </a:p>
          <a:p>
            <a:r>
              <a:rPr lang="tr-TR" sz="2400" dirty="0"/>
              <a:t>Ölçüm yapılacak bölgeyi belirlemek için hasta değerlendirilir ve uygun ölçüm yeri/ aracı kullanılır. </a:t>
            </a:r>
          </a:p>
          <a:p>
            <a:endParaRPr lang="en-US" sz="2400" dirty="0"/>
          </a:p>
          <a:p>
            <a:r>
              <a:rPr lang="tr-TR" sz="2400" dirty="0"/>
              <a:t>Civalı termometrelerin kullanımı, kırılma durumunda insan sağlığı için oluşturduğu tehlikelerden dolayı yasaklanmıştır. </a:t>
            </a:r>
          </a:p>
          <a:p>
            <a:endParaRPr lang="en-US" sz="2400" dirty="0"/>
          </a:p>
          <a:p>
            <a:r>
              <a:rPr lang="tr-TR" sz="2400" dirty="0"/>
              <a:t>Ölçüm için kullanılan termometrelerin kalibrasyonları uygun şekil ve sıklıkta yapılmalı, kaydı tutulmalıdır.</a:t>
            </a:r>
            <a:endParaRPr lang="en-US" sz="2400" dirty="0"/>
          </a:p>
          <a:p>
            <a:endParaRPr lang="en-US" dirty="0"/>
          </a:p>
        </p:txBody>
      </p:sp>
      <p:pic>
        <p:nvPicPr>
          <p:cNvPr id="4" name="Resim 3">
            <a:extLst>
              <a:ext uri="{FF2B5EF4-FFF2-40B4-BE49-F238E27FC236}">
                <a16:creationId xmlns:a16="http://schemas.microsoft.com/office/drawing/2014/main" xmlns="" id="{2566AECC-E275-43A6-9DF8-DFB0D4DAC7A6}"/>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836712"/>
            <a:ext cx="8229600" cy="504056"/>
          </a:xfrm>
        </p:spPr>
        <p:txBody>
          <a:bodyPr>
            <a:noAutofit/>
          </a:bodyPr>
          <a:lstStyle/>
          <a:p>
            <a:r>
              <a:rPr lang="tr-TR" sz="3200" b="1" dirty="0">
                <a:solidFill>
                  <a:schemeClr val="accent6">
                    <a:lumMod val="50000"/>
                  </a:schemeClr>
                </a:solidFill>
                <a:latin typeface="+mn-lt"/>
              </a:rPr>
              <a:t>SOLUNUM SAYISI</a:t>
            </a:r>
          </a:p>
        </p:txBody>
      </p:sp>
      <p:graphicFrame>
        <p:nvGraphicFramePr>
          <p:cNvPr id="4" name="Content Placeholder 3"/>
          <p:cNvGraphicFramePr>
            <a:graphicFrameLocks noGrp="1"/>
          </p:cNvGraphicFramePr>
          <p:nvPr>
            <p:ph idx="1"/>
          </p:nvPr>
        </p:nvGraphicFramePr>
        <p:xfrm>
          <a:off x="457200" y="1600200"/>
          <a:ext cx="8219256" cy="2724696"/>
        </p:xfrm>
        <a:graphic>
          <a:graphicData uri="http://schemas.openxmlformats.org/drawingml/2006/table">
            <a:tbl>
              <a:tblPr firstRow="1" bandRow="1">
                <a:tableStyleId>{638B1855-1B75-4FBE-930C-398BA8C253C6}</a:tableStyleId>
              </a:tblPr>
              <a:tblGrid>
                <a:gridCol w="4042792">
                  <a:extLst>
                    <a:ext uri="{9D8B030D-6E8A-4147-A177-3AD203B41FA5}">
                      <a16:colId xmlns:a16="http://schemas.microsoft.com/office/drawing/2014/main" xmlns="" val="20000"/>
                    </a:ext>
                  </a:extLst>
                </a:gridCol>
                <a:gridCol w="4176464">
                  <a:extLst>
                    <a:ext uri="{9D8B030D-6E8A-4147-A177-3AD203B41FA5}">
                      <a16:colId xmlns:a16="http://schemas.microsoft.com/office/drawing/2014/main" xmlns="" val="20001"/>
                    </a:ext>
                  </a:extLst>
                </a:gridCol>
              </a:tblGrid>
              <a:tr h="604664">
                <a:tc>
                  <a:txBody>
                    <a:bodyPr/>
                    <a:lstStyle/>
                    <a:p>
                      <a:r>
                        <a:rPr lang="tr-TR" b="1" dirty="0"/>
                        <a:t>YETİŞKİN</a:t>
                      </a:r>
                    </a:p>
                  </a:txBody>
                  <a:tcPr/>
                </a:tc>
                <a:tc>
                  <a:txBody>
                    <a:bodyPr/>
                    <a:lstStyle/>
                    <a:p>
                      <a:r>
                        <a:rPr lang="tr-TR" b="1" dirty="0"/>
                        <a:t>10-24/dk</a:t>
                      </a:r>
                    </a:p>
                  </a:txBody>
                  <a:tcPr/>
                </a:tc>
                <a:extLst>
                  <a:ext uri="{0D108BD9-81ED-4DB2-BD59-A6C34878D82A}">
                    <a16:rowId xmlns:a16="http://schemas.microsoft.com/office/drawing/2014/main" xmlns="" val="10000"/>
                  </a:ext>
                </a:extLst>
              </a:tr>
              <a:tr h="665872">
                <a:tc>
                  <a:txBody>
                    <a:bodyPr/>
                    <a:lstStyle/>
                    <a:p>
                      <a:r>
                        <a:rPr lang="tr-TR" b="1" dirty="0"/>
                        <a:t>ÇOCUK</a:t>
                      </a:r>
                    </a:p>
                  </a:txBody>
                  <a:tcPr/>
                </a:tc>
                <a:tc>
                  <a:txBody>
                    <a:bodyPr/>
                    <a:lstStyle/>
                    <a:p>
                      <a:r>
                        <a:rPr lang="tr-TR" b="1" dirty="0"/>
                        <a:t>20-25/dk</a:t>
                      </a:r>
                    </a:p>
                  </a:txBody>
                  <a:tcPr/>
                </a:tc>
                <a:extLst>
                  <a:ext uri="{0D108BD9-81ED-4DB2-BD59-A6C34878D82A}">
                    <a16:rowId xmlns:a16="http://schemas.microsoft.com/office/drawing/2014/main" xmlns="" val="10001"/>
                  </a:ext>
                </a:extLst>
              </a:tr>
              <a:tr h="727080">
                <a:tc>
                  <a:txBody>
                    <a:bodyPr/>
                    <a:lstStyle/>
                    <a:p>
                      <a:r>
                        <a:rPr lang="tr-TR" b="1" dirty="0"/>
                        <a:t>BEBEK</a:t>
                      </a:r>
                    </a:p>
                  </a:txBody>
                  <a:tcPr/>
                </a:tc>
                <a:tc>
                  <a:txBody>
                    <a:bodyPr/>
                    <a:lstStyle/>
                    <a:p>
                      <a:r>
                        <a:rPr lang="tr-TR" b="1" dirty="0"/>
                        <a:t>20-25 üzeri/dk</a:t>
                      </a:r>
                    </a:p>
                  </a:txBody>
                  <a:tcPr/>
                </a:tc>
                <a:extLst>
                  <a:ext uri="{0D108BD9-81ED-4DB2-BD59-A6C34878D82A}">
                    <a16:rowId xmlns:a16="http://schemas.microsoft.com/office/drawing/2014/main" xmlns="" val="10002"/>
                  </a:ext>
                </a:extLst>
              </a:tr>
              <a:tr h="727080">
                <a:tc>
                  <a:txBody>
                    <a:bodyPr/>
                    <a:lstStyle/>
                    <a:p>
                      <a:r>
                        <a:rPr lang="tr-TR" b="1" dirty="0"/>
                        <a:t>YENİDOĞAN</a:t>
                      </a:r>
                    </a:p>
                  </a:txBody>
                  <a:tcPr/>
                </a:tc>
                <a:tc>
                  <a:txBody>
                    <a:bodyPr/>
                    <a:lstStyle/>
                    <a:p>
                      <a:r>
                        <a:rPr lang="tr-TR" b="1" dirty="0"/>
                        <a:t>30-50/ dk</a:t>
                      </a:r>
                    </a:p>
                  </a:txBody>
                  <a:tcPr/>
                </a:tc>
                <a:extLst>
                  <a:ext uri="{0D108BD9-81ED-4DB2-BD59-A6C34878D82A}">
                    <a16:rowId xmlns:a16="http://schemas.microsoft.com/office/drawing/2014/main" xmlns="" val="10003"/>
                  </a:ext>
                </a:extLst>
              </a:tr>
            </a:tbl>
          </a:graphicData>
        </a:graphic>
      </p:graphicFrame>
      <p:pic>
        <p:nvPicPr>
          <p:cNvPr id="5" name="Resim 4">
            <a:extLst>
              <a:ext uri="{FF2B5EF4-FFF2-40B4-BE49-F238E27FC236}">
                <a16:creationId xmlns:a16="http://schemas.microsoft.com/office/drawing/2014/main" xmlns="" id="{1183F00A-A0AD-4790-A27C-00D5A8A93177}"/>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b="1" dirty="0">
                <a:solidFill>
                  <a:srgbClr val="FF0000"/>
                </a:solidFill>
                <a:latin typeface="+mn-lt"/>
              </a:rPr>
              <a:t>SOLUNUM TİPLERİ</a:t>
            </a:r>
          </a:p>
        </p:txBody>
      </p:sp>
      <p:sp>
        <p:nvSpPr>
          <p:cNvPr id="3" name="Content Placeholder 2"/>
          <p:cNvSpPr>
            <a:spLocks noGrp="1"/>
          </p:cNvSpPr>
          <p:nvPr>
            <p:ph idx="1"/>
          </p:nvPr>
        </p:nvSpPr>
        <p:spPr>
          <a:xfrm>
            <a:off x="457200" y="1340768"/>
            <a:ext cx="8229600" cy="5256584"/>
          </a:xfrm>
        </p:spPr>
        <p:txBody>
          <a:bodyPr>
            <a:normAutofit/>
          </a:bodyPr>
          <a:lstStyle/>
          <a:p>
            <a:r>
              <a:rPr lang="tr-TR" sz="2400" dirty="0"/>
              <a:t>Öpne</a:t>
            </a:r>
          </a:p>
          <a:p>
            <a:r>
              <a:rPr lang="tr-TR" sz="2400" dirty="0"/>
              <a:t>Hiperventilasyon</a:t>
            </a:r>
          </a:p>
          <a:p>
            <a:r>
              <a:rPr lang="tr-TR" sz="2400" dirty="0"/>
              <a:t>Hipoventilasyon</a:t>
            </a:r>
          </a:p>
          <a:p>
            <a:r>
              <a:rPr lang="tr-TR" sz="2400" dirty="0"/>
              <a:t>Apne</a:t>
            </a:r>
          </a:p>
          <a:p>
            <a:r>
              <a:rPr lang="tr-TR" sz="2400" dirty="0"/>
              <a:t>Dispne</a:t>
            </a:r>
          </a:p>
          <a:p>
            <a:r>
              <a:rPr lang="tr-TR" sz="2400" dirty="0"/>
              <a:t>Hiperpne</a:t>
            </a:r>
          </a:p>
          <a:p>
            <a:r>
              <a:rPr lang="tr-TR" sz="2400" dirty="0"/>
              <a:t>Hipopne</a:t>
            </a:r>
          </a:p>
          <a:p>
            <a:r>
              <a:rPr lang="tr-TR" sz="2400" dirty="0"/>
              <a:t>Taşipne</a:t>
            </a:r>
          </a:p>
          <a:p>
            <a:r>
              <a:rPr lang="tr-TR" sz="2400" dirty="0"/>
              <a:t>Bradipne</a:t>
            </a:r>
          </a:p>
          <a:p>
            <a:r>
              <a:rPr lang="tr-TR" sz="2400" dirty="0"/>
              <a:t>Polipne</a:t>
            </a:r>
          </a:p>
          <a:p>
            <a:endParaRPr lang="tr-TR" dirty="0"/>
          </a:p>
        </p:txBody>
      </p:sp>
      <p:pic>
        <p:nvPicPr>
          <p:cNvPr id="4" name="Resim 3">
            <a:extLst>
              <a:ext uri="{FF2B5EF4-FFF2-40B4-BE49-F238E27FC236}">
                <a16:creationId xmlns:a16="http://schemas.microsoft.com/office/drawing/2014/main" xmlns="" id="{067F8E11-1EC9-4AF5-9A26-B82A213A7717}"/>
              </a:ext>
            </a:extLst>
          </p:cNvPr>
          <p:cNvPicPr>
            <a:picLocks noChangeAspect="1"/>
          </p:cNvPicPr>
          <p:nvPr/>
        </p:nvPicPr>
        <p:blipFill>
          <a:blip r:embed="rId2"/>
          <a:stretch>
            <a:fillRect/>
          </a:stretch>
        </p:blipFill>
        <p:spPr>
          <a:xfrm>
            <a:off x="3278626" y="1196752"/>
            <a:ext cx="5842601" cy="4776370"/>
          </a:xfrm>
          <a:prstGeom prst="rect">
            <a:avLst/>
          </a:prstGeom>
        </p:spPr>
      </p:pic>
      <p:pic>
        <p:nvPicPr>
          <p:cNvPr id="5" name="Resim 4">
            <a:extLst>
              <a:ext uri="{FF2B5EF4-FFF2-40B4-BE49-F238E27FC236}">
                <a16:creationId xmlns:a16="http://schemas.microsoft.com/office/drawing/2014/main" xmlns="" id="{A3569580-3519-4D98-ACD4-2164A091B8C9}"/>
              </a:ext>
            </a:extLst>
          </p:cNvPr>
          <p:cNvPicPr>
            <a:picLocks noChangeAspect="1"/>
          </p:cNvPicPr>
          <p:nvPr/>
        </p:nvPicPr>
        <p:blipFill>
          <a:blip r:embed="rId3"/>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b="1" dirty="0">
                <a:solidFill>
                  <a:srgbClr val="FF0000"/>
                </a:solidFill>
              </a:rPr>
              <a:t>SOLUNUM TİPLERİ</a:t>
            </a:r>
          </a:p>
        </p:txBody>
      </p:sp>
      <p:sp>
        <p:nvSpPr>
          <p:cNvPr id="3" name="Content Placeholder 2"/>
          <p:cNvSpPr>
            <a:spLocks noGrp="1"/>
          </p:cNvSpPr>
          <p:nvPr>
            <p:ph idx="1"/>
          </p:nvPr>
        </p:nvSpPr>
        <p:spPr>
          <a:xfrm>
            <a:off x="457200" y="1340768"/>
            <a:ext cx="4546848" cy="4785395"/>
          </a:xfrm>
        </p:spPr>
        <p:txBody>
          <a:bodyPr/>
          <a:lstStyle/>
          <a:p>
            <a:pPr>
              <a:buFont typeface="Wingdings" pitchFamily="2" charset="2"/>
              <a:buChar char="v"/>
            </a:pPr>
            <a:r>
              <a:rPr lang="tr-TR" sz="2800" dirty="0"/>
              <a:t> Kussmaul solunum</a:t>
            </a:r>
          </a:p>
          <a:p>
            <a:pPr>
              <a:buFont typeface="Wingdings" pitchFamily="2" charset="2"/>
              <a:buChar char="v"/>
            </a:pPr>
            <a:endParaRPr lang="tr-TR" sz="2800" dirty="0"/>
          </a:p>
          <a:p>
            <a:pPr>
              <a:buFont typeface="Wingdings" pitchFamily="2" charset="2"/>
              <a:buChar char="v"/>
            </a:pPr>
            <a:endParaRPr lang="tr-TR" sz="2800" dirty="0"/>
          </a:p>
          <a:p>
            <a:pPr>
              <a:buFont typeface="Wingdings" pitchFamily="2" charset="2"/>
              <a:buChar char="v"/>
            </a:pPr>
            <a:r>
              <a:rPr lang="tr-TR" sz="2800" dirty="0"/>
              <a:t> Cheyne-stokes solunum</a:t>
            </a:r>
          </a:p>
          <a:p>
            <a:pPr>
              <a:buFont typeface="Wingdings" pitchFamily="2" charset="2"/>
              <a:buChar char="v"/>
            </a:pPr>
            <a:endParaRPr lang="tr-TR" sz="2800" dirty="0"/>
          </a:p>
          <a:p>
            <a:pPr>
              <a:buFont typeface="Wingdings" pitchFamily="2" charset="2"/>
              <a:buChar char="v"/>
            </a:pPr>
            <a:endParaRPr lang="tr-TR" sz="2800" dirty="0"/>
          </a:p>
          <a:p>
            <a:pPr>
              <a:buFont typeface="Wingdings" pitchFamily="2" charset="2"/>
              <a:buChar char="v"/>
            </a:pPr>
            <a:endParaRPr lang="tr-TR" sz="2800" dirty="0"/>
          </a:p>
          <a:p>
            <a:pPr>
              <a:buFont typeface="Wingdings" pitchFamily="2" charset="2"/>
              <a:buChar char="v"/>
            </a:pPr>
            <a:r>
              <a:rPr lang="tr-TR" sz="2800" dirty="0"/>
              <a:t> Biot solunum</a:t>
            </a:r>
          </a:p>
          <a:p>
            <a:pPr>
              <a:buFont typeface="Wingdings" pitchFamily="2" charset="2"/>
              <a:buChar char="v"/>
            </a:pPr>
            <a:endParaRPr lang="tr-TR" dirty="0"/>
          </a:p>
        </p:txBody>
      </p:sp>
      <p:pic>
        <p:nvPicPr>
          <p:cNvPr id="84996" name="Picture 4" descr="http://brooksidepress.org/vitalsigns/wp-content/uploads/2015/04/Cheyne_Stokes_Breathing.jpg"/>
          <p:cNvPicPr>
            <a:picLocks noChangeAspect="1" noChangeArrowheads="1"/>
          </p:cNvPicPr>
          <p:nvPr/>
        </p:nvPicPr>
        <p:blipFill>
          <a:blip r:embed="rId2" cstate="print"/>
          <a:srcRect/>
          <a:stretch>
            <a:fillRect/>
          </a:stretch>
        </p:blipFill>
        <p:spPr bwMode="auto">
          <a:xfrm>
            <a:off x="4716016" y="2996952"/>
            <a:ext cx="4427984" cy="1320949"/>
          </a:xfrm>
          <a:prstGeom prst="rect">
            <a:avLst/>
          </a:prstGeom>
          <a:noFill/>
        </p:spPr>
      </p:pic>
      <p:pic>
        <p:nvPicPr>
          <p:cNvPr id="84998" name="Picture 6" descr="http://image.slidesharecdn.com/sunu1mm-140320154139-phpapp01/95/sunumsolunumsistemi-21-638.jpg?cb=1395330176"/>
          <p:cNvPicPr>
            <a:picLocks noChangeAspect="1" noChangeArrowheads="1"/>
          </p:cNvPicPr>
          <p:nvPr/>
        </p:nvPicPr>
        <p:blipFill>
          <a:blip r:embed="rId3" cstate="print"/>
          <a:srcRect/>
          <a:stretch>
            <a:fillRect/>
          </a:stretch>
        </p:blipFill>
        <p:spPr bwMode="auto">
          <a:xfrm>
            <a:off x="4607496" y="4500570"/>
            <a:ext cx="4536504" cy="1827584"/>
          </a:xfrm>
          <a:prstGeom prst="rect">
            <a:avLst/>
          </a:prstGeom>
          <a:solidFill>
            <a:schemeClr val="bg1"/>
          </a:solidFill>
        </p:spPr>
      </p:pic>
      <p:pic>
        <p:nvPicPr>
          <p:cNvPr id="85000" name="Picture 8" descr="https://s3.amazonaws.com/classconnection/881/flashcards/3679881/png/imgres-14C8B1FCBB552482D6D.png"/>
          <p:cNvPicPr>
            <a:picLocks noChangeAspect="1" noChangeArrowheads="1"/>
          </p:cNvPicPr>
          <p:nvPr/>
        </p:nvPicPr>
        <p:blipFill>
          <a:blip r:embed="rId4" cstate="print"/>
          <a:srcRect/>
          <a:stretch>
            <a:fillRect/>
          </a:stretch>
        </p:blipFill>
        <p:spPr bwMode="auto">
          <a:xfrm>
            <a:off x="4716016" y="1268760"/>
            <a:ext cx="4427984" cy="1552576"/>
          </a:xfrm>
          <a:prstGeom prst="rect">
            <a:avLst/>
          </a:prstGeom>
          <a:noFill/>
        </p:spPr>
      </p:pic>
      <p:pic>
        <p:nvPicPr>
          <p:cNvPr id="7" name="Resim 6">
            <a:extLst>
              <a:ext uri="{FF2B5EF4-FFF2-40B4-BE49-F238E27FC236}">
                <a16:creationId xmlns:a16="http://schemas.microsoft.com/office/drawing/2014/main" xmlns="" id="{61964E73-C9B0-4BD1-B677-F21300DA995E}"/>
              </a:ext>
            </a:extLst>
          </p:cNvPr>
          <p:cNvPicPr>
            <a:picLocks noChangeAspect="1"/>
          </p:cNvPicPr>
          <p:nvPr/>
        </p:nvPicPr>
        <p:blipFill>
          <a:blip r:embed="rId5"/>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50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499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49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5776" y="3068960"/>
            <a:ext cx="4176464" cy="576064"/>
          </a:xfrm>
        </p:spPr>
        <p:txBody>
          <a:bodyPr>
            <a:normAutofit fontScale="90000"/>
          </a:bodyPr>
          <a:lstStyle/>
          <a:p>
            <a:r>
              <a:rPr lang="tr-TR" sz="3200" b="1" dirty="0">
                <a:solidFill>
                  <a:srgbClr val="FF0000"/>
                </a:solidFill>
                <a:latin typeface="+mn-lt"/>
              </a:rPr>
              <a:t>KAN BASINCI</a:t>
            </a:r>
          </a:p>
        </p:txBody>
      </p:sp>
      <p:sp>
        <p:nvSpPr>
          <p:cNvPr id="3" name="Content Placeholder 2"/>
          <p:cNvSpPr>
            <a:spLocks noGrp="1"/>
          </p:cNvSpPr>
          <p:nvPr>
            <p:ph idx="1"/>
          </p:nvPr>
        </p:nvSpPr>
        <p:spPr>
          <a:xfrm>
            <a:off x="457200" y="3789041"/>
            <a:ext cx="8507288" cy="1728192"/>
          </a:xfrm>
        </p:spPr>
        <p:txBody>
          <a:bodyPr>
            <a:normAutofit/>
          </a:bodyPr>
          <a:lstStyle/>
          <a:p>
            <a:pPr>
              <a:buNone/>
            </a:pPr>
            <a:r>
              <a:rPr lang="tr-TR" sz="2800" dirty="0"/>
              <a:t>    Damar yatağındaki kanın akım sırasında damar duvarlarına yaptığı basınçtır. </a:t>
            </a:r>
          </a:p>
        </p:txBody>
      </p:sp>
      <p:pic>
        <p:nvPicPr>
          <p:cNvPr id="92164" name="Picture 4" descr="http://st2.depositphotos.com/1007989/5894/i/950/depositphotos_58949635-Heart-Mascot-Taking-Blood-Pressure.jpg"/>
          <p:cNvPicPr>
            <a:picLocks noChangeAspect="1" noChangeArrowheads="1"/>
          </p:cNvPicPr>
          <p:nvPr/>
        </p:nvPicPr>
        <p:blipFill>
          <a:blip r:embed="rId2" cstate="print"/>
          <a:srcRect/>
          <a:stretch>
            <a:fillRect/>
          </a:stretch>
        </p:blipFill>
        <p:spPr bwMode="auto">
          <a:xfrm>
            <a:off x="3419872" y="0"/>
            <a:ext cx="2448272" cy="2872900"/>
          </a:xfrm>
          <a:prstGeom prst="rect">
            <a:avLst/>
          </a:prstGeom>
          <a:noFill/>
        </p:spPr>
      </p:pic>
      <p:pic>
        <p:nvPicPr>
          <p:cNvPr id="5" name="Resim 4">
            <a:extLst>
              <a:ext uri="{FF2B5EF4-FFF2-40B4-BE49-F238E27FC236}">
                <a16:creationId xmlns:a16="http://schemas.microsoft.com/office/drawing/2014/main" xmlns="" id="{718D3389-DF5C-4848-8C21-DAFB02E00602}"/>
              </a:ext>
            </a:extLst>
          </p:cNvPr>
          <p:cNvPicPr>
            <a:picLocks noChangeAspect="1"/>
          </p:cNvPicPr>
          <p:nvPr/>
        </p:nvPicPr>
        <p:blipFill>
          <a:blip r:embed="rId3"/>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2164"/>
                                        </p:tgtEl>
                                        <p:attrNameLst>
                                          <p:attrName>style.visibility</p:attrName>
                                        </p:attrNameLst>
                                      </p:cBhvr>
                                      <p:to>
                                        <p:strVal val="visible"/>
                                      </p:to>
                                    </p:set>
                                    <p:anim calcmode="lin" valueType="num">
                                      <p:cBhvr additive="base">
                                        <p:cTn id="7" dur="500" fill="hold"/>
                                        <p:tgtEl>
                                          <p:spTgt spid="92164"/>
                                        </p:tgtEl>
                                        <p:attrNameLst>
                                          <p:attrName>ppt_x</p:attrName>
                                        </p:attrNameLst>
                                      </p:cBhvr>
                                      <p:tavLst>
                                        <p:tav tm="0">
                                          <p:val>
                                            <p:strVal val="#ppt_x"/>
                                          </p:val>
                                        </p:tav>
                                        <p:tav tm="100000">
                                          <p:val>
                                            <p:strVal val="#ppt_x"/>
                                          </p:val>
                                        </p:tav>
                                      </p:tavLst>
                                    </p:anim>
                                    <p:anim calcmode="lin" valueType="num">
                                      <p:cBhvr additive="base">
                                        <p:cTn id="8" dur="500" fill="hold"/>
                                        <p:tgtEl>
                                          <p:spTgt spid="9216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Autofit/>
          </a:bodyPr>
          <a:lstStyle/>
          <a:p>
            <a:r>
              <a:rPr lang="tr-TR" sz="3200" b="1" dirty="0">
                <a:solidFill>
                  <a:srgbClr val="FF0000"/>
                </a:solidFill>
              </a:rPr>
              <a:t>TANIMLAR</a:t>
            </a:r>
          </a:p>
        </p:txBody>
      </p:sp>
      <p:sp>
        <p:nvSpPr>
          <p:cNvPr id="3" name="Content Placeholder 2"/>
          <p:cNvSpPr>
            <a:spLocks noGrp="1"/>
          </p:cNvSpPr>
          <p:nvPr>
            <p:ph idx="1"/>
          </p:nvPr>
        </p:nvSpPr>
        <p:spPr>
          <a:xfrm>
            <a:off x="457200" y="1124744"/>
            <a:ext cx="8229600" cy="5001419"/>
          </a:xfrm>
        </p:spPr>
        <p:txBody>
          <a:bodyPr>
            <a:normAutofit/>
          </a:bodyPr>
          <a:lstStyle/>
          <a:p>
            <a:r>
              <a:rPr lang="tr-TR" dirty="0">
                <a:solidFill>
                  <a:srgbClr val="FF0000"/>
                </a:solidFill>
              </a:rPr>
              <a:t>Sistolik Kan Basıncı</a:t>
            </a:r>
            <a:endParaRPr lang="tr-TR" dirty="0"/>
          </a:p>
          <a:p>
            <a:r>
              <a:rPr lang="tr-TR" dirty="0">
                <a:solidFill>
                  <a:srgbClr val="FF0000"/>
                </a:solidFill>
              </a:rPr>
              <a:t>Diastolik Kan Basıncı</a:t>
            </a:r>
            <a:endParaRPr lang="tr-TR" dirty="0"/>
          </a:p>
          <a:p>
            <a:r>
              <a:rPr lang="tr-TR" dirty="0">
                <a:solidFill>
                  <a:srgbClr val="FF0000"/>
                </a:solidFill>
              </a:rPr>
              <a:t>Korotkoff Sesler</a:t>
            </a:r>
            <a:endParaRPr lang="tr-TR" dirty="0"/>
          </a:p>
        </p:txBody>
      </p:sp>
      <p:pic>
        <p:nvPicPr>
          <p:cNvPr id="93186" name="Picture 2" descr="http://app.nedir.com/upload/insandakalbinyapisivecalismasi-fr6qn2nd.png"/>
          <p:cNvPicPr>
            <a:picLocks noChangeAspect="1" noChangeArrowheads="1"/>
          </p:cNvPicPr>
          <p:nvPr/>
        </p:nvPicPr>
        <p:blipFill>
          <a:blip r:embed="rId2" cstate="print"/>
          <a:srcRect/>
          <a:stretch>
            <a:fillRect/>
          </a:stretch>
        </p:blipFill>
        <p:spPr bwMode="auto">
          <a:xfrm>
            <a:off x="2315745" y="2857496"/>
            <a:ext cx="6828255" cy="4000504"/>
          </a:xfrm>
          <a:prstGeom prst="rect">
            <a:avLst/>
          </a:prstGeom>
          <a:noFill/>
        </p:spPr>
      </p:pic>
      <p:pic>
        <p:nvPicPr>
          <p:cNvPr id="5" name="Resim 4">
            <a:extLst>
              <a:ext uri="{FF2B5EF4-FFF2-40B4-BE49-F238E27FC236}">
                <a16:creationId xmlns:a16="http://schemas.microsoft.com/office/drawing/2014/main" xmlns="" id="{0E60BFE7-C699-4D5A-8447-5D04B0156196}"/>
              </a:ext>
            </a:extLst>
          </p:cNvPr>
          <p:cNvPicPr>
            <a:picLocks noChangeAspect="1"/>
          </p:cNvPicPr>
          <p:nvPr/>
        </p:nvPicPr>
        <p:blipFill>
          <a:blip r:embed="rId3"/>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46050"/>
          </a:xfrm>
        </p:spPr>
        <p:txBody>
          <a:bodyPr>
            <a:noAutofit/>
          </a:bodyPr>
          <a:lstStyle/>
          <a:p>
            <a:r>
              <a:rPr lang="tr-TR" sz="3200" dirty="0">
                <a:solidFill>
                  <a:srgbClr val="FF0000"/>
                </a:solidFill>
              </a:rPr>
              <a:t>TEMEL İLKELER</a:t>
            </a:r>
          </a:p>
        </p:txBody>
      </p:sp>
      <p:sp>
        <p:nvSpPr>
          <p:cNvPr id="3" name="Content Placeholder 2"/>
          <p:cNvSpPr>
            <a:spLocks noGrp="1"/>
          </p:cNvSpPr>
          <p:nvPr>
            <p:ph idx="1"/>
          </p:nvPr>
        </p:nvSpPr>
        <p:spPr>
          <a:xfrm>
            <a:off x="457200" y="764704"/>
            <a:ext cx="8229600" cy="5688632"/>
          </a:xfrm>
        </p:spPr>
        <p:txBody>
          <a:bodyPr>
            <a:noAutofit/>
          </a:bodyPr>
          <a:lstStyle/>
          <a:p>
            <a:r>
              <a:rPr lang="tr-TR" sz="2400" dirty="0"/>
              <a:t>Ölçümden önce en az 15 dakika hasta dinlendirilir. </a:t>
            </a:r>
          </a:p>
          <a:p>
            <a:r>
              <a:rPr lang="tr-TR" sz="2400" u="sng" dirty="0"/>
              <a:t>Kan basıncının ölçüldüğü durumlar: </a:t>
            </a:r>
          </a:p>
          <a:p>
            <a:pPr>
              <a:buNone/>
            </a:pPr>
            <a:r>
              <a:rPr lang="tr-TR" sz="2400" dirty="0"/>
              <a:t>a. Muayene öncesi, </a:t>
            </a:r>
          </a:p>
          <a:p>
            <a:pPr>
              <a:buNone/>
            </a:pPr>
            <a:r>
              <a:rPr lang="tr-TR" sz="2400" dirty="0"/>
              <a:t>b. Yeni yatışlarda, </a:t>
            </a:r>
          </a:p>
          <a:p>
            <a:pPr>
              <a:buNone/>
            </a:pPr>
            <a:r>
              <a:rPr lang="tr-TR" sz="2400" dirty="0"/>
              <a:t>c. Hekim istemine uygun zamanlarda, </a:t>
            </a:r>
          </a:p>
          <a:p>
            <a:pPr>
              <a:buNone/>
            </a:pPr>
            <a:r>
              <a:rPr lang="tr-TR" sz="2400" dirty="0"/>
              <a:t>d. Diğer vital bulgularda değişiklik olduğunda, </a:t>
            </a:r>
          </a:p>
          <a:p>
            <a:pPr>
              <a:buNone/>
            </a:pPr>
            <a:r>
              <a:rPr lang="tr-TR" sz="2400" dirty="0"/>
              <a:t>e. Tanı işlemlerinden önce ve sonra, </a:t>
            </a:r>
          </a:p>
          <a:p>
            <a:pPr>
              <a:buNone/>
            </a:pPr>
            <a:r>
              <a:rPr lang="tr-TR" sz="2400" dirty="0"/>
              <a:t>f.  Stabil hastalarda günde altı kez,</a:t>
            </a:r>
          </a:p>
          <a:p>
            <a:pPr>
              <a:buNone/>
            </a:pPr>
            <a:r>
              <a:rPr lang="tr-TR" sz="2400" dirty="0"/>
              <a:t>g. İnvaziv girişimlerden önce ve sonra, </a:t>
            </a:r>
          </a:p>
          <a:p>
            <a:pPr>
              <a:buNone/>
            </a:pPr>
            <a:r>
              <a:rPr lang="tr-TR" sz="2400" dirty="0"/>
              <a:t>h. Kan basıncını etkileyen ilaçları (dopamin, dobutamin, beta bloker vb.) uygulamadan önce, uygulama sırasında ve sonra, </a:t>
            </a:r>
          </a:p>
          <a:p>
            <a:pPr>
              <a:buNone/>
            </a:pPr>
            <a:r>
              <a:rPr lang="tr-TR" sz="2400" dirty="0"/>
              <a:t>i. Post-operatif dönemde; İlk bir saatte 15 dakikada bir, daha sonraki saatlerde, hastanın ameliyat tipi ve durumuna göre belirlenecek sıklıkta.</a:t>
            </a:r>
          </a:p>
        </p:txBody>
      </p:sp>
      <p:pic>
        <p:nvPicPr>
          <p:cNvPr id="4" name="Resim 3">
            <a:extLst>
              <a:ext uri="{FF2B5EF4-FFF2-40B4-BE49-F238E27FC236}">
                <a16:creationId xmlns:a16="http://schemas.microsoft.com/office/drawing/2014/main" xmlns="" id="{7C8223F1-B926-43FA-98AE-4B1069425698}"/>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pPr>
              <a:buNone/>
            </a:pPr>
            <a:r>
              <a:rPr lang="tr-TR" dirty="0"/>
              <a:t>Sistemik arter basıncı ölçüm bölgeleri: </a:t>
            </a:r>
          </a:p>
          <a:p>
            <a:r>
              <a:rPr lang="tr-TR" dirty="0">
                <a:solidFill>
                  <a:srgbClr val="FF0000"/>
                </a:solidFill>
              </a:rPr>
              <a:t>Brakial arter, </a:t>
            </a:r>
          </a:p>
          <a:p>
            <a:r>
              <a:rPr lang="tr-TR" dirty="0">
                <a:solidFill>
                  <a:srgbClr val="FF0000"/>
                </a:solidFill>
              </a:rPr>
              <a:t>Popliteal arter,</a:t>
            </a:r>
          </a:p>
          <a:p>
            <a:r>
              <a:rPr lang="tr-TR" dirty="0">
                <a:solidFill>
                  <a:srgbClr val="FF0000"/>
                </a:solidFill>
              </a:rPr>
              <a:t>Dorsalis pedis arteri.</a:t>
            </a:r>
          </a:p>
        </p:txBody>
      </p:sp>
      <p:pic>
        <p:nvPicPr>
          <p:cNvPr id="4" name="Resim 3">
            <a:extLst>
              <a:ext uri="{FF2B5EF4-FFF2-40B4-BE49-F238E27FC236}">
                <a16:creationId xmlns:a16="http://schemas.microsoft.com/office/drawing/2014/main" xmlns="" id="{780C4F91-54DD-45F2-A17F-70321D5D498A}"/>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r>
              <a:rPr lang="tr-TR" sz="3200" dirty="0">
                <a:solidFill>
                  <a:srgbClr val="FF0000"/>
                </a:solidFill>
              </a:rPr>
              <a:t>DİKKAT EDİLECEK NOKTALAR</a:t>
            </a:r>
          </a:p>
        </p:txBody>
      </p:sp>
      <p:sp>
        <p:nvSpPr>
          <p:cNvPr id="3" name="Content Placeholder 2"/>
          <p:cNvSpPr>
            <a:spLocks noGrp="1"/>
          </p:cNvSpPr>
          <p:nvPr>
            <p:ph idx="1"/>
          </p:nvPr>
        </p:nvSpPr>
        <p:spPr>
          <a:xfrm>
            <a:off x="395536" y="908720"/>
            <a:ext cx="8568952" cy="5760640"/>
          </a:xfrm>
        </p:spPr>
        <p:txBody>
          <a:bodyPr>
            <a:normAutofit/>
          </a:bodyPr>
          <a:lstStyle/>
          <a:p>
            <a:r>
              <a:rPr lang="tr-TR" sz="2400" dirty="0"/>
              <a:t>Kullanılan manşon, yaşa uygun seçilmelidir.</a:t>
            </a:r>
          </a:p>
          <a:p>
            <a:r>
              <a:rPr lang="tr-TR" sz="2400" dirty="0"/>
              <a:t>İki kol arasında 10 mmHg’ dan daha fazla bir fark varsa alt ekstremiteden de ölçüm yapmak gerekir.</a:t>
            </a:r>
          </a:p>
          <a:p>
            <a:r>
              <a:rPr lang="tr-TR" sz="2400" dirty="0"/>
              <a:t>Kullanılan aletin kalibrasyonu yapılmalıdır. </a:t>
            </a:r>
          </a:p>
          <a:p>
            <a:r>
              <a:rPr lang="tr-TR" sz="2400" dirty="0"/>
              <a:t>Ölçüm yapılan ekstremite kalp hizasında tutulmalı ve alttan desteklenmelidir. </a:t>
            </a:r>
          </a:p>
          <a:p>
            <a:r>
              <a:rPr lang="tr-TR" sz="2400" dirty="0"/>
              <a:t>Hastanın ölçümden önceki 30 dakika içinde sigara veya kafeinli içecekler tüketmemesi gerekir. </a:t>
            </a:r>
          </a:p>
          <a:p>
            <a:r>
              <a:rPr lang="tr-TR" sz="2400" dirty="0"/>
              <a:t>Kıyafet üzerinden ölçüm yapılmamalı ve ölçüm yapılan ekstremitedeki kıyafet sıkı olmamalıdır. </a:t>
            </a:r>
          </a:p>
          <a:p>
            <a:r>
              <a:rPr lang="tr-TR" sz="2400" dirty="0"/>
              <a:t>Steteskopun diyafram kısmı manşonun içine sokulmamalıdır.</a:t>
            </a:r>
          </a:p>
          <a:p>
            <a:r>
              <a:rPr lang="tr-TR" sz="2400" dirty="0"/>
              <a:t>Hastada temas yolu ile bulaşan bir hastalık varsa kullanılan alet kişiye özel olmalıdır. </a:t>
            </a:r>
          </a:p>
        </p:txBody>
      </p:sp>
      <p:pic>
        <p:nvPicPr>
          <p:cNvPr id="4" name="Resim 3">
            <a:extLst>
              <a:ext uri="{FF2B5EF4-FFF2-40B4-BE49-F238E27FC236}">
                <a16:creationId xmlns:a16="http://schemas.microsoft.com/office/drawing/2014/main" xmlns="" id="{4373F9C8-7916-4769-8198-479839CB97B9}"/>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5361459"/>
          </a:xfrm>
        </p:spPr>
        <p:txBody>
          <a:bodyPr>
            <a:normAutofit/>
          </a:bodyPr>
          <a:lstStyle/>
          <a:p>
            <a:pPr>
              <a:buNone/>
            </a:pPr>
            <a:r>
              <a:rPr lang="tr-TR" sz="2400" u="sng" dirty="0"/>
              <a:t>Kan basıncı ölçülecek ekstremitede</a:t>
            </a:r>
            <a:r>
              <a:rPr lang="tr-TR" sz="2400" dirty="0"/>
              <a:t>;</a:t>
            </a:r>
          </a:p>
          <a:p>
            <a:pPr>
              <a:buFont typeface="Wingdings" pitchFamily="2" charset="2"/>
              <a:buChar char="Ø"/>
            </a:pPr>
            <a:r>
              <a:rPr lang="tr-TR" sz="2400" dirty="0"/>
              <a:t>Tromboembolitik tedavi,</a:t>
            </a:r>
          </a:p>
          <a:p>
            <a:pPr>
              <a:buFont typeface="Wingdings" pitchFamily="2" charset="2"/>
              <a:buChar char="Ø"/>
            </a:pPr>
            <a:r>
              <a:rPr lang="tr-TR" sz="2400" dirty="0"/>
              <a:t>Mastektomi, </a:t>
            </a:r>
          </a:p>
          <a:p>
            <a:pPr>
              <a:buFont typeface="Wingdings" pitchFamily="2" charset="2"/>
              <a:buChar char="Ø"/>
            </a:pPr>
            <a:r>
              <a:rPr lang="tr-TR" sz="2400" dirty="0"/>
              <a:t>Arteriovenöz fistül,</a:t>
            </a:r>
          </a:p>
          <a:p>
            <a:pPr>
              <a:buFont typeface="Wingdings" pitchFamily="2" charset="2"/>
              <a:buChar char="Ø"/>
            </a:pPr>
            <a:r>
              <a:rPr lang="tr-TR" sz="2400" dirty="0"/>
              <a:t>Amputasyon, </a:t>
            </a:r>
          </a:p>
          <a:p>
            <a:pPr>
              <a:buFont typeface="Wingdings" pitchFamily="2" charset="2"/>
              <a:buChar char="Ø"/>
            </a:pPr>
            <a:r>
              <a:rPr lang="tr-TR" sz="2400" dirty="0"/>
              <a:t>Kontraktür, </a:t>
            </a:r>
          </a:p>
          <a:p>
            <a:pPr>
              <a:buFont typeface="Wingdings" pitchFamily="2" charset="2"/>
              <a:buChar char="Ø"/>
            </a:pPr>
            <a:r>
              <a:rPr lang="tr-TR" sz="2400" dirty="0"/>
              <a:t>Ödem, </a:t>
            </a:r>
          </a:p>
          <a:p>
            <a:pPr>
              <a:buFont typeface="Wingdings" pitchFamily="2" charset="2"/>
              <a:buChar char="Ø"/>
            </a:pPr>
            <a:r>
              <a:rPr lang="tr-TR" sz="2400" dirty="0"/>
              <a:t>Açık yara, </a:t>
            </a:r>
          </a:p>
          <a:p>
            <a:pPr>
              <a:buFont typeface="Wingdings" pitchFamily="2" charset="2"/>
              <a:buChar char="Ø"/>
            </a:pPr>
            <a:r>
              <a:rPr lang="tr-TR" sz="2400" dirty="0"/>
              <a:t>Fraktür, </a:t>
            </a:r>
          </a:p>
          <a:p>
            <a:pPr>
              <a:buFont typeface="Wingdings" pitchFamily="2" charset="2"/>
              <a:buChar char="Ø"/>
            </a:pPr>
            <a:r>
              <a:rPr lang="tr-TR" sz="2400" dirty="0"/>
              <a:t>Paralizi, </a:t>
            </a:r>
          </a:p>
          <a:p>
            <a:pPr>
              <a:buFont typeface="Wingdings" pitchFamily="2" charset="2"/>
              <a:buChar char="Ø"/>
            </a:pPr>
            <a:r>
              <a:rPr lang="tr-TR" sz="2400" dirty="0"/>
              <a:t>Derin ven trombozu,</a:t>
            </a:r>
          </a:p>
          <a:p>
            <a:pPr>
              <a:buFont typeface="Wingdings" pitchFamily="2" charset="2"/>
              <a:buChar char="Ø"/>
            </a:pPr>
            <a:r>
              <a:rPr lang="tr-TR" sz="2400" dirty="0"/>
              <a:t>IV infüzyon tedavisi vb.</a:t>
            </a:r>
          </a:p>
        </p:txBody>
      </p:sp>
      <p:pic>
        <p:nvPicPr>
          <p:cNvPr id="4" name="Resim 3">
            <a:extLst>
              <a:ext uri="{FF2B5EF4-FFF2-40B4-BE49-F238E27FC236}">
                <a16:creationId xmlns:a16="http://schemas.microsoft.com/office/drawing/2014/main" xmlns="" id="{E2459FA8-6F6D-4D55-8331-464C19E49E50}"/>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a:bodyPr>
          <a:lstStyle/>
          <a:p>
            <a:r>
              <a:rPr lang="tr-TR" sz="3200" dirty="0">
                <a:solidFill>
                  <a:srgbClr val="FF0000"/>
                </a:solidFill>
              </a:rPr>
              <a:t>İŞLEM BASAMAKLARI</a:t>
            </a:r>
          </a:p>
        </p:txBody>
      </p:sp>
      <p:sp>
        <p:nvSpPr>
          <p:cNvPr id="3" name="Content Placeholder 2"/>
          <p:cNvSpPr>
            <a:spLocks noGrp="1"/>
          </p:cNvSpPr>
          <p:nvPr>
            <p:ph idx="1"/>
          </p:nvPr>
        </p:nvSpPr>
        <p:spPr>
          <a:xfrm>
            <a:off x="457200" y="908720"/>
            <a:ext cx="8229600" cy="5760640"/>
          </a:xfrm>
        </p:spPr>
        <p:txBody>
          <a:bodyPr>
            <a:normAutofit/>
          </a:bodyPr>
          <a:lstStyle/>
          <a:p>
            <a:pPr marL="514350" indent="-514350">
              <a:buAutoNum type="arabicPeriod"/>
            </a:pPr>
            <a:endParaRPr lang="tr-TR" sz="2400" dirty="0"/>
          </a:p>
          <a:p>
            <a:pPr marL="514350" indent="-514350">
              <a:buAutoNum type="arabicPeriod"/>
            </a:pPr>
            <a:r>
              <a:rPr lang="tr-TR" sz="2400" dirty="0"/>
              <a:t>Kullanılacak cihazların kalibrasyonları ve bakımları kontrol edilir. </a:t>
            </a:r>
          </a:p>
          <a:p>
            <a:pPr marL="514350" indent="-514350">
              <a:buAutoNum type="arabicPeriod"/>
            </a:pPr>
            <a:r>
              <a:rPr lang="tr-TR" sz="2400" dirty="0"/>
              <a:t>Eller el yıkama standardına göre yıkanır.</a:t>
            </a:r>
          </a:p>
          <a:p>
            <a:pPr marL="514350" indent="-514350">
              <a:buAutoNum type="arabicPeriod"/>
            </a:pPr>
            <a:r>
              <a:rPr lang="tr-TR" sz="2400" dirty="0"/>
              <a:t>Uygulama hakkında bilgi verilir, işlem sırasında konuşmaması ve bacak bacak üzerine atmaması söylenir. </a:t>
            </a:r>
          </a:p>
          <a:p>
            <a:pPr marL="514350" indent="-514350">
              <a:buAutoNum type="arabicPeriod"/>
            </a:pPr>
            <a:r>
              <a:rPr lang="tr-TR" sz="2400" dirty="0"/>
              <a:t>Hastaya rahat edebileceği ve ölçüm yapılacak bölgeye uygun pozisyon verilir.</a:t>
            </a:r>
          </a:p>
        </p:txBody>
      </p:sp>
      <p:pic>
        <p:nvPicPr>
          <p:cNvPr id="4" name="Resim 3">
            <a:extLst>
              <a:ext uri="{FF2B5EF4-FFF2-40B4-BE49-F238E27FC236}">
                <a16:creationId xmlns:a16="http://schemas.microsoft.com/office/drawing/2014/main" xmlns="" id="{3B0A9198-6E53-4D8B-978C-A14043DAB23B}"/>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b="1" dirty="0">
                <a:solidFill>
                  <a:srgbClr val="FF0000"/>
                </a:solidFill>
              </a:rPr>
              <a:t>VÜCUT SICAKLIĞI (ATEŞ)</a:t>
            </a:r>
            <a:endParaRPr lang="en-US" sz="3200" dirty="0"/>
          </a:p>
        </p:txBody>
      </p:sp>
      <p:sp>
        <p:nvSpPr>
          <p:cNvPr id="3" name="Content Placeholder 2"/>
          <p:cNvSpPr>
            <a:spLocks noGrp="1"/>
          </p:cNvSpPr>
          <p:nvPr>
            <p:ph idx="1"/>
          </p:nvPr>
        </p:nvSpPr>
        <p:spPr>
          <a:xfrm>
            <a:off x="457200" y="1285860"/>
            <a:ext cx="8229600" cy="5143536"/>
          </a:xfrm>
        </p:spPr>
        <p:txBody>
          <a:bodyPr>
            <a:normAutofit fontScale="92500" lnSpcReduction="10000"/>
          </a:bodyPr>
          <a:lstStyle/>
          <a:p>
            <a:pPr algn="ctr">
              <a:buNone/>
            </a:pPr>
            <a:r>
              <a:rPr lang="tr-TR" sz="3600" b="1" u="sng" dirty="0"/>
              <a:t>Beden ısısının ölçüm sıklığı: </a:t>
            </a:r>
            <a:endParaRPr lang="en-US" sz="3600" u="sng" dirty="0"/>
          </a:p>
          <a:p>
            <a:pPr marL="514350" indent="-514350">
              <a:buFont typeface="+mj-lt"/>
              <a:buAutoNum type="alphaLcParenR"/>
            </a:pPr>
            <a:r>
              <a:rPr lang="tr-TR" sz="2600" dirty="0"/>
              <a:t>Hasta kabulünde, </a:t>
            </a:r>
            <a:endParaRPr lang="en-US" sz="2600" dirty="0"/>
          </a:p>
          <a:p>
            <a:pPr marL="514350" indent="-514350">
              <a:buFont typeface="+mj-lt"/>
              <a:buAutoNum type="alphaLcParenR"/>
            </a:pPr>
            <a:r>
              <a:rPr lang="tr-TR" sz="2600" dirty="0"/>
              <a:t>Stabil hastalarda günde altı kez,</a:t>
            </a:r>
          </a:p>
          <a:p>
            <a:pPr marL="514350" indent="-514350">
              <a:buFont typeface="+mj-lt"/>
              <a:buAutoNum type="alphaLcParenR"/>
            </a:pPr>
            <a:r>
              <a:rPr lang="tr-TR" sz="2600" dirty="0" err="1"/>
              <a:t>İnvaziv</a:t>
            </a:r>
            <a:r>
              <a:rPr lang="tr-TR" sz="2600" dirty="0"/>
              <a:t> girişimlerden önce ve sonra, </a:t>
            </a:r>
            <a:endParaRPr lang="en-US" sz="2600" dirty="0"/>
          </a:p>
          <a:p>
            <a:pPr marL="514350" indent="-514350">
              <a:buFont typeface="+mj-lt"/>
              <a:buAutoNum type="alphaLcParenR"/>
            </a:pPr>
            <a:r>
              <a:rPr lang="tr-TR" sz="2600" dirty="0"/>
              <a:t>Vital bulguları etkileyebilecek hemşirelik uygulamalarından önce ve sonra, </a:t>
            </a:r>
            <a:endParaRPr lang="en-US" sz="2600" dirty="0"/>
          </a:p>
          <a:p>
            <a:pPr marL="514350" indent="-514350">
              <a:buFont typeface="+mj-lt"/>
              <a:buAutoNum type="alphaLcParenR"/>
            </a:pPr>
            <a:r>
              <a:rPr lang="tr-TR" sz="2600" dirty="0"/>
              <a:t>Yoğun bakım hastalarında saatte bir, </a:t>
            </a:r>
            <a:endParaRPr lang="en-US" sz="2600" dirty="0"/>
          </a:p>
          <a:p>
            <a:pPr marL="514350" indent="-514350">
              <a:buFont typeface="+mj-lt"/>
              <a:buAutoNum type="alphaLcParenR"/>
            </a:pPr>
            <a:r>
              <a:rPr lang="tr-TR" sz="2600" dirty="0"/>
              <a:t>Sıcak ya da soğuk uygulamadan 30 dakika sonra, </a:t>
            </a:r>
            <a:endParaRPr lang="en-US" sz="2600" dirty="0"/>
          </a:p>
          <a:p>
            <a:pPr marL="514350" indent="-514350">
              <a:buFont typeface="+mj-lt"/>
              <a:buAutoNum type="alphaLcParenR"/>
            </a:pPr>
            <a:r>
              <a:rPr lang="tr-TR" sz="2600" dirty="0"/>
              <a:t>Post-operatif dönemde; İlk bir saatte 15 dakikada bir, Daha sonraki saatlerde, hastanın ameliyat tipi ve durumuna göre belirlenecek sıklıkta. </a:t>
            </a:r>
            <a:endParaRPr lang="en-US" sz="2600" dirty="0"/>
          </a:p>
          <a:p>
            <a:pPr marL="514350" indent="-514350">
              <a:buFont typeface="+mj-lt"/>
              <a:buAutoNum type="alphaLcParenR"/>
            </a:pPr>
            <a:r>
              <a:rPr lang="tr-TR" sz="2600" dirty="0"/>
              <a:t>Çocuk hastaların sağlık durumunda sık ve ani değişimler olabilir, bu nedenle daha sık izlem gerektirebilir. </a:t>
            </a:r>
            <a:endParaRPr lang="en-US" sz="2600" dirty="0"/>
          </a:p>
          <a:p>
            <a:endParaRPr lang="en-US" dirty="0"/>
          </a:p>
        </p:txBody>
      </p:sp>
      <p:pic>
        <p:nvPicPr>
          <p:cNvPr id="4" name="Resim 3">
            <a:extLst>
              <a:ext uri="{FF2B5EF4-FFF2-40B4-BE49-F238E27FC236}">
                <a16:creationId xmlns:a16="http://schemas.microsoft.com/office/drawing/2014/main" xmlns="" id="{852BBC91-64EE-4DBF-8D95-DFBD127F1790}"/>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noAutofit/>
          </a:bodyPr>
          <a:lstStyle/>
          <a:p>
            <a:r>
              <a:rPr lang="tr-TR" sz="3200" dirty="0">
                <a:solidFill>
                  <a:srgbClr val="FF0000"/>
                </a:solidFill>
              </a:rPr>
              <a:t>İŞLEM BASAMAKLARI</a:t>
            </a:r>
            <a:endParaRPr lang="tr-TR" sz="3200" dirty="0"/>
          </a:p>
        </p:txBody>
      </p:sp>
      <p:sp>
        <p:nvSpPr>
          <p:cNvPr id="3" name="Content Placeholder 2"/>
          <p:cNvSpPr>
            <a:spLocks noGrp="1"/>
          </p:cNvSpPr>
          <p:nvPr>
            <p:ph idx="1"/>
          </p:nvPr>
        </p:nvSpPr>
        <p:spPr>
          <a:xfrm>
            <a:off x="457200" y="836713"/>
            <a:ext cx="5626968" cy="5832647"/>
          </a:xfrm>
        </p:spPr>
        <p:txBody>
          <a:bodyPr>
            <a:noAutofit/>
          </a:bodyPr>
          <a:lstStyle/>
          <a:p>
            <a:pPr>
              <a:buNone/>
            </a:pPr>
            <a:r>
              <a:rPr lang="tr-TR" sz="2400" dirty="0"/>
              <a:t>5. </a:t>
            </a:r>
            <a:r>
              <a:rPr lang="tr-TR" sz="2400" u="sng" dirty="0" err="1"/>
              <a:t>Brakiyal</a:t>
            </a:r>
            <a:r>
              <a:rPr lang="tr-TR" sz="2400" u="sng" dirty="0"/>
              <a:t> arterden </a:t>
            </a:r>
            <a:r>
              <a:rPr lang="tr-TR" sz="2400" dirty="0"/>
              <a:t>ölçüm yapılacaksa; </a:t>
            </a:r>
          </a:p>
          <a:p>
            <a:pPr marL="514350" indent="-514350">
              <a:buAutoNum type="alphaLcPeriod"/>
            </a:pPr>
            <a:r>
              <a:rPr lang="tr-TR" sz="2400" dirty="0"/>
              <a:t>Hastanın kolu kalp seviyesinde, düz olarak ve avuç içi yukarı bakacak şekilde bir nesne ile desteklenerek yerleştirilir. </a:t>
            </a:r>
          </a:p>
          <a:p>
            <a:pPr marL="514350" indent="-514350">
              <a:buAutoNum type="alphaLcPeriod"/>
            </a:pPr>
            <a:r>
              <a:rPr lang="tr-TR" sz="2400" dirty="0"/>
              <a:t>Ölçüm yapılacak kol, giysilerin sıkmadığından emin olunarak tamamen açık olacak şekilde hazırlanır.</a:t>
            </a:r>
          </a:p>
          <a:p>
            <a:pPr marL="514350" indent="-514350">
              <a:buAutoNum type="alphaLcPeriod"/>
            </a:pPr>
            <a:r>
              <a:rPr lang="tr-TR" sz="2400" dirty="0"/>
              <a:t>Dirsek ön çukurundaki </a:t>
            </a:r>
            <a:r>
              <a:rPr lang="tr-TR" sz="2400" dirty="0" err="1"/>
              <a:t>brakial</a:t>
            </a:r>
            <a:r>
              <a:rPr lang="tr-TR" sz="2400" dirty="0"/>
              <a:t> arter parmak uçlarıyla hissedilir. </a:t>
            </a:r>
          </a:p>
          <a:p>
            <a:pPr marL="514350" indent="-514350">
              <a:buAutoNum type="alphaLcPeriod"/>
            </a:pPr>
            <a:r>
              <a:rPr lang="tr-TR" sz="2400" dirty="0"/>
              <a:t>Manşon </a:t>
            </a:r>
            <a:r>
              <a:rPr lang="tr-TR" sz="2400" dirty="0" err="1"/>
              <a:t>brakial</a:t>
            </a:r>
            <a:r>
              <a:rPr lang="tr-TR" sz="2400" dirty="0"/>
              <a:t> arterin </a:t>
            </a:r>
            <a:r>
              <a:rPr lang="tr-TR" sz="2400" dirty="0" err="1"/>
              <a:t>palpe</a:t>
            </a:r>
            <a:r>
              <a:rPr lang="tr-TR" sz="2400" dirty="0"/>
              <a:t> edildiği bölgeden 2,5 cm ya da 3 cm yukarıda olacak şekilde kola sarılır. </a:t>
            </a:r>
          </a:p>
          <a:p>
            <a:pPr marL="514350" indent="-514350">
              <a:buAutoNum type="alphaLcPeriod"/>
            </a:pPr>
            <a:r>
              <a:rPr lang="tr-TR" sz="2400" dirty="0" err="1"/>
              <a:t>Brakial</a:t>
            </a:r>
            <a:r>
              <a:rPr lang="tr-TR" sz="2400" dirty="0"/>
              <a:t> arter yeniden belirlenir.</a:t>
            </a:r>
          </a:p>
        </p:txBody>
      </p:sp>
      <p:pic>
        <p:nvPicPr>
          <p:cNvPr id="1026" name="Picture 2" descr="http://www.literaturaktuel.com/wp-content/uploads/2012/11/iStock_000012610576Medium-300x199.jpg"/>
          <p:cNvPicPr>
            <a:picLocks noChangeAspect="1" noChangeArrowheads="1"/>
          </p:cNvPicPr>
          <p:nvPr/>
        </p:nvPicPr>
        <p:blipFill>
          <a:blip r:embed="rId2" cstate="print"/>
          <a:srcRect/>
          <a:stretch>
            <a:fillRect/>
          </a:stretch>
        </p:blipFill>
        <p:spPr bwMode="auto">
          <a:xfrm>
            <a:off x="6286500" y="2348880"/>
            <a:ext cx="2857500" cy="1895476"/>
          </a:xfrm>
          <a:prstGeom prst="rect">
            <a:avLst/>
          </a:prstGeom>
          <a:noFill/>
        </p:spPr>
      </p:pic>
      <p:pic>
        <p:nvPicPr>
          <p:cNvPr id="5" name="Resim 4">
            <a:extLst>
              <a:ext uri="{FF2B5EF4-FFF2-40B4-BE49-F238E27FC236}">
                <a16:creationId xmlns:a16="http://schemas.microsoft.com/office/drawing/2014/main" xmlns="" id="{B204B746-DFE4-4EE9-A227-3E03EB43A08F}"/>
              </a:ext>
            </a:extLst>
          </p:cNvPr>
          <p:cNvPicPr>
            <a:picLocks noChangeAspect="1"/>
          </p:cNvPicPr>
          <p:nvPr/>
        </p:nvPicPr>
        <p:blipFill>
          <a:blip r:embed="rId3"/>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tr-TR" dirty="0">
                <a:solidFill>
                  <a:srgbClr val="FF0000"/>
                </a:solidFill>
              </a:rPr>
              <a:t>İŞLEM BASAMAKLARI</a:t>
            </a:r>
            <a:endParaRPr lang="tr-TR" dirty="0"/>
          </a:p>
        </p:txBody>
      </p:sp>
      <p:sp>
        <p:nvSpPr>
          <p:cNvPr id="3" name="Content Placeholder 2"/>
          <p:cNvSpPr>
            <a:spLocks noGrp="1"/>
          </p:cNvSpPr>
          <p:nvPr>
            <p:ph idx="1"/>
          </p:nvPr>
        </p:nvSpPr>
        <p:spPr>
          <a:xfrm>
            <a:off x="457199" y="1052736"/>
            <a:ext cx="5114925" cy="5544616"/>
          </a:xfrm>
        </p:spPr>
        <p:txBody>
          <a:bodyPr>
            <a:normAutofit/>
          </a:bodyPr>
          <a:lstStyle/>
          <a:p>
            <a:pPr>
              <a:buNone/>
            </a:pPr>
            <a:r>
              <a:rPr lang="tr-TR" sz="2400" dirty="0"/>
              <a:t>6. </a:t>
            </a:r>
            <a:r>
              <a:rPr lang="tr-TR" sz="2400" u="sng" dirty="0"/>
              <a:t>Popliteal arterden </a:t>
            </a:r>
            <a:r>
              <a:rPr lang="tr-TR" sz="2400" dirty="0"/>
              <a:t>ölçüm yapılacaksa; </a:t>
            </a:r>
          </a:p>
          <a:p>
            <a:pPr marL="514350" indent="-514350">
              <a:buAutoNum type="alphaLcPeriod"/>
            </a:pPr>
            <a:r>
              <a:rPr lang="tr-TR" sz="2400" dirty="0"/>
              <a:t>Hastanın bacağını sıkan giysiler çıkarılır. </a:t>
            </a:r>
          </a:p>
          <a:p>
            <a:pPr marL="514350" indent="-514350">
              <a:buAutoNum type="alphaLcPeriod"/>
            </a:pPr>
            <a:r>
              <a:rPr lang="tr-TR" sz="2400" dirty="0"/>
              <a:t>Hastanın bacağı, kalp seviyesinde olacak şekilde düz pozisyona getirilir. </a:t>
            </a:r>
          </a:p>
          <a:p>
            <a:pPr marL="514350" indent="-514350">
              <a:buAutoNum type="alphaLcPeriod"/>
            </a:pPr>
            <a:r>
              <a:rPr lang="tr-TR" sz="2400" dirty="0"/>
              <a:t>Dizin arkasında yer alan popliteal arter parmak uçları ile palpe edilir. </a:t>
            </a:r>
          </a:p>
          <a:p>
            <a:pPr marL="514350" indent="-514350">
              <a:buAutoNum type="alphaLcPeriod"/>
            </a:pPr>
            <a:r>
              <a:rPr lang="tr-TR" sz="2400" dirty="0"/>
              <a:t>Manşon, popliteal arterin hissedildiği bölgeden 2,5 cm ya da 3 cm yukarıda olacak şekilde bacağın üst bölümüne sarılır.</a:t>
            </a:r>
          </a:p>
        </p:txBody>
      </p:sp>
      <p:pic>
        <p:nvPicPr>
          <p:cNvPr id="3074" name="Picture 2" descr="https://encrypted-tbn0.gstatic.com/images?q=tbn:ANd9GcQNnayo5-6bxzKUfXsB7_K5Dq6DUDB8rFW0W1KObhgPhZvDX_B0jA"/>
          <p:cNvPicPr>
            <a:picLocks noChangeAspect="1" noChangeArrowheads="1"/>
          </p:cNvPicPr>
          <p:nvPr/>
        </p:nvPicPr>
        <p:blipFill>
          <a:blip r:embed="rId2" cstate="print"/>
          <a:srcRect/>
          <a:stretch>
            <a:fillRect/>
          </a:stretch>
        </p:blipFill>
        <p:spPr bwMode="auto">
          <a:xfrm>
            <a:off x="6012160" y="1268760"/>
            <a:ext cx="2524125" cy="1809751"/>
          </a:xfrm>
          <a:prstGeom prst="rect">
            <a:avLst/>
          </a:prstGeom>
          <a:noFill/>
        </p:spPr>
      </p:pic>
      <p:pic>
        <p:nvPicPr>
          <p:cNvPr id="3076" name="Picture 4" descr="http://www.acilveilkyardim.com/foto/KB2.jpg"/>
          <p:cNvPicPr>
            <a:picLocks noChangeAspect="1" noChangeArrowheads="1"/>
          </p:cNvPicPr>
          <p:nvPr/>
        </p:nvPicPr>
        <p:blipFill>
          <a:blip r:embed="rId3" cstate="print"/>
          <a:srcRect/>
          <a:stretch>
            <a:fillRect/>
          </a:stretch>
        </p:blipFill>
        <p:spPr bwMode="auto">
          <a:xfrm>
            <a:off x="5572125" y="3429000"/>
            <a:ext cx="3571875" cy="2733676"/>
          </a:xfrm>
          <a:prstGeom prst="rect">
            <a:avLst/>
          </a:prstGeom>
          <a:noFill/>
        </p:spPr>
      </p:pic>
      <p:pic>
        <p:nvPicPr>
          <p:cNvPr id="6" name="Resim 5">
            <a:extLst>
              <a:ext uri="{FF2B5EF4-FFF2-40B4-BE49-F238E27FC236}">
                <a16:creationId xmlns:a16="http://schemas.microsoft.com/office/drawing/2014/main" xmlns="" id="{A76EFD8D-3AC5-4F93-90AE-D094C4A86A8D}"/>
              </a:ext>
            </a:extLst>
          </p:cNvPr>
          <p:cNvPicPr>
            <a:picLocks noChangeAspect="1"/>
          </p:cNvPicPr>
          <p:nvPr/>
        </p:nvPicPr>
        <p:blipFill>
          <a:blip r:embed="rId4"/>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tr-TR" dirty="0">
                <a:solidFill>
                  <a:srgbClr val="FF0000"/>
                </a:solidFill>
              </a:rPr>
              <a:t>İŞLEM BASAMAKLARI</a:t>
            </a:r>
            <a:endParaRPr lang="tr-TR" dirty="0"/>
          </a:p>
        </p:txBody>
      </p:sp>
      <p:sp>
        <p:nvSpPr>
          <p:cNvPr id="3" name="Content Placeholder 2"/>
          <p:cNvSpPr>
            <a:spLocks noGrp="1"/>
          </p:cNvSpPr>
          <p:nvPr>
            <p:ph idx="1"/>
          </p:nvPr>
        </p:nvSpPr>
        <p:spPr>
          <a:xfrm>
            <a:off x="457200" y="1052736"/>
            <a:ext cx="5122912" cy="5400600"/>
          </a:xfrm>
        </p:spPr>
        <p:txBody>
          <a:bodyPr>
            <a:noAutofit/>
          </a:bodyPr>
          <a:lstStyle/>
          <a:p>
            <a:pPr>
              <a:buNone/>
            </a:pPr>
            <a:r>
              <a:rPr lang="tr-TR" sz="2400" dirty="0"/>
              <a:t>7</a:t>
            </a:r>
            <a:r>
              <a:rPr lang="tr-TR" sz="2400" u="sng" dirty="0"/>
              <a:t>. Dorsalis pedis arterinden </a:t>
            </a:r>
            <a:r>
              <a:rPr lang="tr-TR" sz="2400" dirty="0"/>
              <a:t>ölçüm yapılacaksa;</a:t>
            </a:r>
          </a:p>
          <a:p>
            <a:pPr marL="514350" indent="-514350">
              <a:buAutoNum type="alphaLcPeriod"/>
            </a:pPr>
            <a:r>
              <a:rPr lang="tr-TR" sz="2400" dirty="0"/>
              <a:t>Hastanın ayak ve bacağını sıkan giysiler çıkarılır. </a:t>
            </a:r>
          </a:p>
          <a:p>
            <a:pPr marL="514350" indent="-514350">
              <a:buAutoNum type="alphaLcPeriod"/>
            </a:pPr>
            <a:r>
              <a:rPr lang="tr-TR" sz="2400" dirty="0"/>
              <a:t>Hastanın bacağı, kalp seviyesinde olacak şekilde düz pozisyona getirilir. </a:t>
            </a:r>
          </a:p>
          <a:p>
            <a:pPr marL="514350" indent="-514350">
              <a:buAutoNum type="alphaLcPeriod"/>
            </a:pPr>
            <a:r>
              <a:rPr lang="tr-TR" sz="2400" dirty="0"/>
              <a:t>Ayağın üst bölümünde yer alan dorsalis pedis arteri parmak uçları ile palpe edilir. </a:t>
            </a:r>
          </a:p>
          <a:p>
            <a:pPr marL="514350" indent="-514350">
              <a:buAutoNum type="alphaLcPeriod"/>
            </a:pPr>
            <a:r>
              <a:rPr lang="tr-TR" sz="2400" dirty="0"/>
              <a:t>Manşon, dorsalis pedis arterinin hissedildiği bölgeden 2,5 cm ya da 3 cm yukarıda olacak şekilde ayak bileğinin üzerine sarılır.</a:t>
            </a:r>
          </a:p>
        </p:txBody>
      </p:sp>
      <p:pic>
        <p:nvPicPr>
          <p:cNvPr id="2050" name="Picture 2" descr="https://encrypted-tbn3.gstatic.com/images?q=tbn:ANd9GcTwuMsWdvms6CTLTn30cpTsN_Jf-y1naWgKzvrnDG9H1DIsCwh-"/>
          <p:cNvPicPr>
            <a:picLocks noChangeAspect="1" noChangeArrowheads="1"/>
          </p:cNvPicPr>
          <p:nvPr/>
        </p:nvPicPr>
        <p:blipFill>
          <a:blip r:embed="rId2" cstate="print"/>
          <a:srcRect/>
          <a:stretch>
            <a:fillRect/>
          </a:stretch>
        </p:blipFill>
        <p:spPr bwMode="auto">
          <a:xfrm>
            <a:off x="5817907" y="2348880"/>
            <a:ext cx="3314261" cy="2376264"/>
          </a:xfrm>
          <a:prstGeom prst="rect">
            <a:avLst/>
          </a:prstGeom>
          <a:noFill/>
        </p:spPr>
      </p:pic>
      <p:pic>
        <p:nvPicPr>
          <p:cNvPr id="5" name="Resim 4">
            <a:extLst>
              <a:ext uri="{FF2B5EF4-FFF2-40B4-BE49-F238E27FC236}">
                <a16:creationId xmlns:a16="http://schemas.microsoft.com/office/drawing/2014/main" xmlns="" id="{FD393D00-2B57-4001-81C2-AF95E96FFAB3}"/>
              </a:ext>
            </a:extLst>
          </p:cNvPr>
          <p:cNvPicPr>
            <a:picLocks noChangeAspect="1"/>
          </p:cNvPicPr>
          <p:nvPr/>
        </p:nvPicPr>
        <p:blipFill>
          <a:blip r:embed="rId3"/>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28604"/>
            <a:ext cx="8568952" cy="6429396"/>
          </a:xfrm>
        </p:spPr>
        <p:txBody>
          <a:bodyPr>
            <a:normAutofit/>
          </a:bodyPr>
          <a:lstStyle/>
          <a:p>
            <a:pPr>
              <a:buNone/>
            </a:pPr>
            <a:endParaRPr lang="tr-TR" sz="2000" dirty="0"/>
          </a:p>
          <a:p>
            <a:pPr>
              <a:buNone/>
            </a:pPr>
            <a:r>
              <a:rPr lang="tr-TR" sz="2000" dirty="0"/>
              <a:t>8. Korotkoff seslerinin net olarak duyulması için steteskop diyaframının giysilere ve manşona değmemesine dikkat edilir. </a:t>
            </a:r>
          </a:p>
          <a:p>
            <a:pPr>
              <a:buNone/>
            </a:pPr>
            <a:r>
              <a:rPr lang="tr-TR" sz="2000" dirty="0"/>
              <a:t>9. Bir elle steteskop ölçüm yapılacak arter üzerinde tutulurken, diğer elle avuç içindeki puvar düzenli ve hızlı bir biçimde şişirilmeye başlanır. Sol elle radial arter palpe edilirken, sağ el ile tansiyon aletinin puvarı şişirilir. Radial arterin pulsasyonu hissedilmediği değerden 30 mmHg üzerine kadar manşon şişirilir. </a:t>
            </a:r>
          </a:p>
          <a:p>
            <a:pPr>
              <a:buNone/>
            </a:pPr>
            <a:r>
              <a:rPr lang="tr-TR" sz="2000" dirty="0"/>
              <a:t>10. Ayar düğmesi ölçüm yapan kişiden uzak tarafa çevrilerek açılır ve manşonun havası, boşalma hızı saniyede 2- 3 mmHg olacak şekilde yavaş ve düzenli olarak boşaltılır. Manşon uzun süre şişirilmiş bırakılırsa venöz sistemde dönüş azalacağı için korotkoff sesler güç duyulur. </a:t>
            </a:r>
          </a:p>
          <a:p>
            <a:pPr>
              <a:buNone/>
            </a:pPr>
            <a:r>
              <a:rPr lang="tr-TR" sz="2000" dirty="0"/>
              <a:t>11. Manşonun havası boşalırken korotkoff sesinin ilk duyulduğu andaki manometre değeri sistolik kan basıncı, kaybolduğu andaki manometre değeri diyastolik kan basıncıdır. </a:t>
            </a:r>
          </a:p>
          <a:p>
            <a:pPr>
              <a:buNone/>
            </a:pPr>
            <a:r>
              <a:rPr lang="tr-TR" sz="2000" dirty="0"/>
              <a:t>13. Eller....</a:t>
            </a:r>
          </a:p>
          <a:p>
            <a:pPr>
              <a:buNone/>
            </a:pPr>
            <a:r>
              <a:rPr lang="tr-TR" sz="2000" dirty="0"/>
              <a:t>15. Ölçülen değer kaydedilir. </a:t>
            </a:r>
          </a:p>
          <a:p>
            <a:pPr>
              <a:buNone/>
            </a:pPr>
            <a:r>
              <a:rPr lang="tr-TR" sz="2000" dirty="0"/>
              <a:t>16. Yüksek olan koldaki kan basıncı hastanın kan basıncı olarak kabul edilmelidir. </a:t>
            </a:r>
          </a:p>
          <a:p>
            <a:pPr>
              <a:buNone/>
            </a:pPr>
            <a:r>
              <a:rPr lang="tr-TR" sz="2000" dirty="0"/>
              <a:t>17. Bireyin kan basıncı değeri yaş grubu ve önceki değeri ile karşılaştırılır.</a:t>
            </a:r>
          </a:p>
        </p:txBody>
      </p:sp>
      <p:pic>
        <p:nvPicPr>
          <p:cNvPr id="4" name="Resim 3">
            <a:extLst>
              <a:ext uri="{FF2B5EF4-FFF2-40B4-BE49-F238E27FC236}">
                <a16:creationId xmlns:a16="http://schemas.microsoft.com/office/drawing/2014/main" xmlns="" id="{63294C8B-3689-44D5-9C2F-F156E8E12342}"/>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3EDFD9AF-CA76-4725-81FE-FD24736FDFF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CB637AE7-DD36-4F75-9B15-24BBC8CE8C1A}"/>
              </a:ext>
            </a:extLst>
          </p:cNvPr>
          <p:cNvSpPr>
            <a:spLocks noGrp="1"/>
          </p:cNvSpPr>
          <p:nvPr>
            <p:ph idx="1"/>
          </p:nvPr>
        </p:nvSpPr>
        <p:spPr/>
        <p:txBody>
          <a:bodyPr/>
          <a:lstStyle/>
          <a:p>
            <a:endParaRPr lang="tr-TR"/>
          </a:p>
        </p:txBody>
      </p:sp>
      <p:pic>
        <p:nvPicPr>
          <p:cNvPr id="6" name="Resim 5">
            <a:extLst>
              <a:ext uri="{FF2B5EF4-FFF2-40B4-BE49-F238E27FC236}">
                <a16:creationId xmlns:a16="http://schemas.microsoft.com/office/drawing/2014/main" xmlns="" id="{B55B9E4A-0E7F-4D88-8213-A7D9525FA2FA}"/>
              </a:ext>
            </a:extLst>
          </p:cNvPr>
          <p:cNvPicPr>
            <a:picLocks noChangeAspect="1"/>
          </p:cNvPicPr>
          <p:nvPr/>
        </p:nvPicPr>
        <p:blipFill>
          <a:blip r:embed="rId2"/>
          <a:stretch>
            <a:fillRect/>
          </a:stretch>
        </p:blipFill>
        <p:spPr>
          <a:xfrm>
            <a:off x="2724752" y="2383445"/>
            <a:ext cx="3694496" cy="2091109"/>
          </a:xfrm>
          <a:prstGeom prst="rect">
            <a:avLst/>
          </a:prstGeom>
        </p:spPr>
      </p:pic>
      <p:pic>
        <p:nvPicPr>
          <p:cNvPr id="7" name="Resim 6">
            <a:extLst>
              <a:ext uri="{FF2B5EF4-FFF2-40B4-BE49-F238E27FC236}">
                <a16:creationId xmlns:a16="http://schemas.microsoft.com/office/drawing/2014/main" xmlns="" id="{4F923CAE-EF3C-47DD-AD41-0980B011FE88}"/>
              </a:ext>
            </a:extLst>
          </p:cNvPr>
          <p:cNvPicPr>
            <a:picLocks noChangeAspect="1"/>
          </p:cNvPicPr>
          <p:nvPr/>
        </p:nvPicPr>
        <p:blipFill>
          <a:blip r:embed="rId3"/>
          <a:stretch>
            <a:fillRect/>
          </a:stretch>
        </p:blipFill>
        <p:spPr>
          <a:xfrm>
            <a:off x="0" y="1"/>
            <a:ext cx="966651" cy="868762"/>
          </a:xfrm>
          <a:prstGeom prst="rect">
            <a:avLst/>
          </a:prstGeom>
        </p:spPr>
      </p:pic>
    </p:spTree>
    <p:extLst>
      <p:ext uri="{BB962C8B-B14F-4D97-AF65-F5344CB8AC3E}">
        <p14:creationId xmlns:p14="http://schemas.microsoft.com/office/powerpoint/2010/main" val="3952035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5830" y="404664"/>
            <a:ext cx="4396210" cy="1143000"/>
          </a:xfrm>
        </p:spPr>
        <p:txBody>
          <a:bodyPr>
            <a:normAutofit/>
          </a:bodyPr>
          <a:lstStyle/>
          <a:p>
            <a:r>
              <a:rPr lang="tr-TR" sz="3200" b="1" dirty="0">
                <a:solidFill>
                  <a:srgbClr val="FF0000"/>
                </a:solidFill>
                <a:latin typeface="+mn-lt"/>
              </a:rPr>
              <a:t>VÜCUT SICAKLIĞI (ATEŞ)</a:t>
            </a:r>
          </a:p>
        </p:txBody>
      </p:sp>
      <p:graphicFrame>
        <p:nvGraphicFramePr>
          <p:cNvPr id="7" name="Content Placeholder 6"/>
          <p:cNvGraphicFramePr>
            <a:graphicFrameLocks noGrp="1"/>
          </p:cNvGraphicFramePr>
          <p:nvPr>
            <p:ph idx="1"/>
          </p:nvPr>
        </p:nvGraphicFramePr>
        <p:xfrm>
          <a:off x="1259632" y="2492898"/>
          <a:ext cx="6624736" cy="2808310"/>
        </p:xfrm>
        <a:graphic>
          <a:graphicData uri="http://schemas.openxmlformats.org/drawingml/2006/table">
            <a:tbl>
              <a:tblPr firstRow="1" bandRow="1">
                <a:tableStyleId>{5C22544A-7EE6-4342-B048-85BDC9FD1C3A}</a:tableStyleId>
              </a:tblPr>
              <a:tblGrid>
                <a:gridCol w="3395178">
                  <a:extLst>
                    <a:ext uri="{9D8B030D-6E8A-4147-A177-3AD203B41FA5}">
                      <a16:colId xmlns:a16="http://schemas.microsoft.com/office/drawing/2014/main" xmlns="" val="20000"/>
                    </a:ext>
                  </a:extLst>
                </a:gridCol>
                <a:gridCol w="3229558">
                  <a:extLst>
                    <a:ext uri="{9D8B030D-6E8A-4147-A177-3AD203B41FA5}">
                      <a16:colId xmlns:a16="http://schemas.microsoft.com/office/drawing/2014/main" xmlns="" val="20001"/>
                    </a:ext>
                  </a:extLst>
                </a:gridCol>
              </a:tblGrid>
              <a:tr h="561662">
                <a:tc>
                  <a:txBody>
                    <a:bodyPr/>
                    <a:lstStyle/>
                    <a:p>
                      <a:pPr algn="ctr"/>
                      <a:r>
                        <a:rPr lang="tr-TR" dirty="0"/>
                        <a:t>BÖLGELER</a:t>
                      </a:r>
                    </a:p>
                  </a:txBody>
                  <a:tcPr/>
                </a:tc>
                <a:tc>
                  <a:txBody>
                    <a:bodyPr/>
                    <a:lstStyle/>
                    <a:p>
                      <a:pPr algn="ctr"/>
                      <a:r>
                        <a:rPr lang="tr-TR" dirty="0"/>
                        <a:t>NORMAL DEĞERLER</a:t>
                      </a:r>
                    </a:p>
                  </a:txBody>
                  <a:tcPr/>
                </a:tc>
                <a:extLst>
                  <a:ext uri="{0D108BD9-81ED-4DB2-BD59-A6C34878D82A}">
                    <a16:rowId xmlns:a16="http://schemas.microsoft.com/office/drawing/2014/main" xmlns="" val="10000"/>
                  </a:ext>
                </a:extLst>
              </a:tr>
              <a:tr h="561662">
                <a:tc>
                  <a:txBody>
                    <a:bodyPr/>
                    <a:lstStyle/>
                    <a:p>
                      <a:r>
                        <a:rPr lang="tr-TR" dirty="0"/>
                        <a:t>Oral</a:t>
                      </a:r>
                    </a:p>
                  </a:txBody>
                  <a:tcPr/>
                </a:tc>
                <a:tc>
                  <a:txBody>
                    <a:bodyPr/>
                    <a:lstStyle/>
                    <a:p>
                      <a:pPr algn="ctr"/>
                      <a:r>
                        <a:rPr lang="tr-TR" dirty="0"/>
                        <a:t>37°C</a:t>
                      </a:r>
                    </a:p>
                  </a:txBody>
                  <a:tcPr/>
                </a:tc>
                <a:extLst>
                  <a:ext uri="{0D108BD9-81ED-4DB2-BD59-A6C34878D82A}">
                    <a16:rowId xmlns:a16="http://schemas.microsoft.com/office/drawing/2014/main" xmlns="" val="10001"/>
                  </a:ext>
                </a:extLst>
              </a:tr>
              <a:tr h="561662">
                <a:tc>
                  <a:txBody>
                    <a:bodyPr/>
                    <a:lstStyle/>
                    <a:p>
                      <a:r>
                        <a:rPr lang="tr-TR" dirty="0"/>
                        <a:t>Rektal</a:t>
                      </a:r>
                    </a:p>
                  </a:txBody>
                  <a:tcPr/>
                </a:tc>
                <a:tc>
                  <a:txBody>
                    <a:bodyPr/>
                    <a:lstStyle/>
                    <a:p>
                      <a:pPr algn="ctr"/>
                      <a:r>
                        <a:rPr lang="tr-TR" dirty="0"/>
                        <a:t>37,5°C</a:t>
                      </a:r>
                    </a:p>
                  </a:txBody>
                  <a:tcPr/>
                </a:tc>
                <a:extLst>
                  <a:ext uri="{0D108BD9-81ED-4DB2-BD59-A6C34878D82A}">
                    <a16:rowId xmlns:a16="http://schemas.microsoft.com/office/drawing/2014/main" xmlns="" val="10002"/>
                  </a:ext>
                </a:extLst>
              </a:tr>
              <a:tr h="561662">
                <a:tc>
                  <a:txBody>
                    <a:bodyPr/>
                    <a:lstStyle/>
                    <a:p>
                      <a:r>
                        <a:rPr lang="tr-TR" dirty="0"/>
                        <a:t>Aksiller/Frontal</a:t>
                      </a:r>
                    </a:p>
                  </a:txBody>
                  <a:tcPr/>
                </a:tc>
                <a:tc>
                  <a:txBody>
                    <a:bodyPr/>
                    <a:lstStyle/>
                    <a:p>
                      <a:pPr algn="ctr"/>
                      <a:r>
                        <a:rPr lang="tr-TR" dirty="0"/>
                        <a:t>36,7°C</a:t>
                      </a:r>
                    </a:p>
                  </a:txBody>
                  <a:tcPr/>
                </a:tc>
                <a:extLst>
                  <a:ext uri="{0D108BD9-81ED-4DB2-BD59-A6C34878D82A}">
                    <a16:rowId xmlns:a16="http://schemas.microsoft.com/office/drawing/2014/main" xmlns="" val="10003"/>
                  </a:ext>
                </a:extLst>
              </a:tr>
              <a:tr h="561662">
                <a:tc>
                  <a:txBody>
                    <a:bodyPr/>
                    <a:lstStyle/>
                    <a:p>
                      <a:r>
                        <a:rPr lang="tr-TR" dirty="0"/>
                        <a:t>Timpanik yol</a:t>
                      </a:r>
                    </a:p>
                  </a:txBody>
                  <a:tcPr/>
                </a:tc>
                <a:tc>
                  <a:txBody>
                    <a:bodyPr/>
                    <a:lstStyle/>
                    <a:p>
                      <a:pPr algn="ctr"/>
                      <a:r>
                        <a:rPr lang="tr-TR" dirty="0"/>
                        <a:t>37°C</a:t>
                      </a:r>
                    </a:p>
                  </a:txBody>
                  <a:tcPr/>
                </a:tc>
                <a:extLst>
                  <a:ext uri="{0D108BD9-81ED-4DB2-BD59-A6C34878D82A}">
                    <a16:rowId xmlns:a16="http://schemas.microsoft.com/office/drawing/2014/main" xmlns="" val="10004"/>
                  </a:ext>
                </a:extLst>
              </a:tr>
            </a:tbl>
          </a:graphicData>
        </a:graphic>
      </p:graphicFrame>
      <p:pic>
        <p:nvPicPr>
          <p:cNvPr id="60418" name="Picture 2" descr="http://www.medikalakademi.com.tr/wp-content/uploads/2015/01/grip-soguk-cocuk-alginligi.jpg"/>
          <p:cNvPicPr>
            <a:picLocks noChangeAspect="1" noChangeArrowheads="1"/>
          </p:cNvPicPr>
          <p:nvPr/>
        </p:nvPicPr>
        <p:blipFill>
          <a:blip r:embed="rId2" cstate="print"/>
          <a:srcRect/>
          <a:stretch>
            <a:fillRect/>
          </a:stretch>
        </p:blipFill>
        <p:spPr bwMode="auto">
          <a:xfrm>
            <a:off x="4747790" y="188640"/>
            <a:ext cx="4396210" cy="1800200"/>
          </a:xfrm>
          <a:prstGeom prst="rect">
            <a:avLst/>
          </a:prstGeom>
          <a:noFill/>
        </p:spPr>
      </p:pic>
      <p:sp>
        <p:nvSpPr>
          <p:cNvPr id="8" name="Rectangle 7"/>
          <p:cNvSpPr/>
          <p:nvPr/>
        </p:nvSpPr>
        <p:spPr>
          <a:xfrm>
            <a:off x="827584" y="2060848"/>
            <a:ext cx="7560840" cy="369332"/>
          </a:xfrm>
          <a:prstGeom prst="rect">
            <a:avLst/>
          </a:prstGeom>
        </p:spPr>
        <p:txBody>
          <a:bodyPr wrap="square">
            <a:spAutoFit/>
          </a:bodyPr>
          <a:lstStyle/>
          <a:p>
            <a:r>
              <a:rPr lang="tr-TR" b="1" dirty="0">
                <a:solidFill>
                  <a:srgbClr val="002060"/>
                </a:solidFill>
              </a:rPr>
              <a:t>Tablo 1. Beden Isısını Ölçmede Kullanılan Vücut Bölgeleri ve Normal Değerler </a:t>
            </a:r>
          </a:p>
        </p:txBody>
      </p:sp>
      <p:pic>
        <p:nvPicPr>
          <p:cNvPr id="6" name="Resim 5">
            <a:extLst>
              <a:ext uri="{FF2B5EF4-FFF2-40B4-BE49-F238E27FC236}">
                <a16:creationId xmlns:a16="http://schemas.microsoft.com/office/drawing/2014/main" xmlns="" id="{A8AC660F-A08E-4919-8BBB-3E428E0E27EE}"/>
              </a:ext>
            </a:extLst>
          </p:cNvPr>
          <p:cNvPicPr>
            <a:picLocks noChangeAspect="1"/>
          </p:cNvPicPr>
          <p:nvPr/>
        </p:nvPicPr>
        <p:blipFill>
          <a:blip r:embed="rId3"/>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0418"/>
                                        </p:tgtEl>
                                        <p:attrNameLst>
                                          <p:attrName>style.visibility</p:attrName>
                                        </p:attrNameLst>
                                      </p:cBhvr>
                                      <p:to>
                                        <p:strVal val="visible"/>
                                      </p:to>
                                    </p:set>
                                    <p:animEffect transition="in" filter="checkerboard(across)">
                                      <p:cBhvr>
                                        <p:cTn id="7" dur="500"/>
                                        <p:tgtEl>
                                          <p:spTgt spid="604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80728"/>
            <a:ext cx="8229600" cy="436910"/>
          </a:xfrm>
        </p:spPr>
        <p:txBody>
          <a:bodyPr>
            <a:normAutofit/>
          </a:bodyPr>
          <a:lstStyle/>
          <a:p>
            <a:r>
              <a:rPr lang="tr-TR" sz="1800" b="1" dirty="0">
                <a:solidFill>
                  <a:schemeClr val="accent2">
                    <a:lumMod val="75000"/>
                  </a:schemeClr>
                </a:solidFill>
              </a:rPr>
              <a:t>Tablo 2. Çocuklarda Vücut Sıcaklığının Normal Değerleri</a:t>
            </a:r>
          </a:p>
        </p:txBody>
      </p:sp>
      <p:graphicFrame>
        <p:nvGraphicFramePr>
          <p:cNvPr id="4" name="Content Placeholder 3"/>
          <p:cNvGraphicFramePr>
            <a:graphicFrameLocks noGrp="1"/>
          </p:cNvGraphicFramePr>
          <p:nvPr>
            <p:ph idx="1"/>
          </p:nvPr>
        </p:nvGraphicFramePr>
        <p:xfrm>
          <a:off x="2051720" y="1556792"/>
          <a:ext cx="5184576" cy="4133059"/>
        </p:xfrm>
        <a:graphic>
          <a:graphicData uri="http://schemas.openxmlformats.org/drawingml/2006/table">
            <a:tbl>
              <a:tblPr firstRow="1" bandRow="1">
                <a:tableStyleId>{21E4AEA4-8DFA-4A89-87EB-49C32662AFE0}</a:tableStyleId>
              </a:tblPr>
              <a:tblGrid>
                <a:gridCol w="2556284">
                  <a:extLst>
                    <a:ext uri="{9D8B030D-6E8A-4147-A177-3AD203B41FA5}">
                      <a16:colId xmlns:a16="http://schemas.microsoft.com/office/drawing/2014/main" xmlns="" val="20000"/>
                    </a:ext>
                  </a:extLst>
                </a:gridCol>
                <a:gridCol w="2628292">
                  <a:extLst>
                    <a:ext uri="{9D8B030D-6E8A-4147-A177-3AD203B41FA5}">
                      <a16:colId xmlns:a16="http://schemas.microsoft.com/office/drawing/2014/main" xmlns="" val="20001"/>
                    </a:ext>
                  </a:extLst>
                </a:gridCol>
              </a:tblGrid>
              <a:tr h="590437">
                <a:tc>
                  <a:txBody>
                    <a:bodyPr/>
                    <a:lstStyle/>
                    <a:p>
                      <a:pPr algn="ctr"/>
                      <a:r>
                        <a:rPr lang="tr-TR" dirty="0"/>
                        <a:t>YAŞ</a:t>
                      </a:r>
                    </a:p>
                  </a:txBody>
                  <a:tcPr/>
                </a:tc>
                <a:tc>
                  <a:txBody>
                    <a:bodyPr/>
                    <a:lstStyle/>
                    <a:p>
                      <a:pPr algn="ctr"/>
                      <a:r>
                        <a:rPr lang="tr-TR" dirty="0"/>
                        <a:t>VÜCUT SICAKLIĞI(°C)</a:t>
                      </a:r>
                    </a:p>
                  </a:txBody>
                  <a:tcPr/>
                </a:tc>
                <a:extLst>
                  <a:ext uri="{0D108BD9-81ED-4DB2-BD59-A6C34878D82A}">
                    <a16:rowId xmlns:a16="http://schemas.microsoft.com/office/drawing/2014/main" xmlns="" val="10000"/>
                  </a:ext>
                </a:extLst>
              </a:tr>
              <a:tr h="590437">
                <a:tc>
                  <a:txBody>
                    <a:bodyPr/>
                    <a:lstStyle/>
                    <a:p>
                      <a:r>
                        <a:rPr lang="tr-TR" dirty="0"/>
                        <a:t>1 yaş ve</a:t>
                      </a:r>
                      <a:r>
                        <a:rPr lang="tr-TR" baseline="0" dirty="0"/>
                        <a:t> altı</a:t>
                      </a:r>
                      <a:endParaRPr lang="tr-TR" dirty="0"/>
                    </a:p>
                  </a:txBody>
                  <a:tcPr/>
                </a:tc>
                <a:tc>
                  <a:txBody>
                    <a:bodyPr/>
                    <a:lstStyle/>
                    <a:p>
                      <a:pPr algn="ctr"/>
                      <a:r>
                        <a:rPr lang="tr-TR" dirty="0"/>
                        <a:t>37,3</a:t>
                      </a:r>
                    </a:p>
                  </a:txBody>
                  <a:tcPr/>
                </a:tc>
                <a:extLst>
                  <a:ext uri="{0D108BD9-81ED-4DB2-BD59-A6C34878D82A}">
                    <a16:rowId xmlns:a16="http://schemas.microsoft.com/office/drawing/2014/main" xmlns="" val="10001"/>
                  </a:ext>
                </a:extLst>
              </a:tr>
              <a:tr h="590437">
                <a:tc>
                  <a:txBody>
                    <a:bodyPr/>
                    <a:lstStyle/>
                    <a:p>
                      <a:r>
                        <a:rPr lang="tr-TR" dirty="0"/>
                        <a:t>2 yaş</a:t>
                      </a:r>
                    </a:p>
                  </a:txBody>
                  <a:tcPr/>
                </a:tc>
                <a:tc>
                  <a:txBody>
                    <a:bodyPr/>
                    <a:lstStyle/>
                    <a:p>
                      <a:pPr algn="ctr"/>
                      <a:r>
                        <a:rPr lang="tr-TR" dirty="0"/>
                        <a:t>37,1-37,3</a:t>
                      </a:r>
                    </a:p>
                  </a:txBody>
                  <a:tcPr/>
                </a:tc>
                <a:extLst>
                  <a:ext uri="{0D108BD9-81ED-4DB2-BD59-A6C34878D82A}">
                    <a16:rowId xmlns:a16="http://schemas.microsoft.com/office/drawing/2014/main" xmlns="" val="10002"/>
                  </a:ext>
                </a:extLst>
              </a:tr>
              <a:tr h="590437">
                <a:tc>
                  <a:txBody>
                    <a:bodyPr/>
                    <a:lstStyle/>
                    <a:p>
                      <a:r>
                        <a:rPr lang="tr-TR" dirty="0"/>
                        <a:t>4 yaş</a:t>
                      </a:r>
                    </a:p>
                  </a:txBody>
                  <a:tcPr/>
                </a:tc>
                <a:tc>
                  <a:txBody>
                    <a:bodyPr/>
                    <a:lstStyle/>
                    <a:p>
                      <a:pPr algn="ctr"/>
                      <a:r>
                        <a:rPr lang="tr-TR" dirty="0"/>
                        <a:t>36,9-37,2</a:t>
                      </a:r>
                    </a:p>
                  </a:txBody>
                  <a:tcPr/>
                </a:tc>
                <a:extLst>
                  <a:ext uri="{0D108BD9-81ED-4DB2-BD59-A6C34878D82A}">
                    <a16:rowId xmlns:a16="http://schemas.microsoft.com/office/drawing/2014/main" xmlns="" val="10003"/>
                  </a:ext>
                </a:extLst>
              </a:tr>
              <a:tr h="590437">
                <a:tc>
                  <a:txBody>
                    <a:bodyPr/>
                    <a:lstStyle/>
                    <a:p>
                      <a:r>
                        <a:rPr lang="tr-TR" dirty="0"/>
                        <a:t>6 yaş</a:t>
                      </a:r>
                    </a:p>
                  </a:txBody>
                  <a:tcPr/>
                </a:tc>
                <a:tc>
                  <a:txBody>
                    <a:bodyPr/>
                    <a:lstStyle/>
                    <a:p>
                      <a:pPr algn="ctr"/>
                      <a:r>
                        <a:rPr lang="tr-TR" dirty="0"/>
                        <a:t>36,9</a:t>
                      </a:r>
                    </a:p>
                  </a:txBody>
                  <a:tcPr/>
                </a:tc>
                <a:extLst>
                  <a:ext uri="{0D108BD9-81ED-4DB2-BD59-A6C34878D82A}">
                    <a16:rowId xmlns:a16="http://schemas.microsoft.com/office/drawing/2014/main" xmlns="" val="10004"/>
                  </a:ext>
                </a:extLst>
              </a:tr>
              <a:tr h="590437">
                <a:tc>
                  <a:txBody>
                    <a:bodyPr/>
                    <a:lstStyle/>
                    <a:p>
                      <a:r>
                        <a:rPr lang="tr-TR" dirty="0"/>
                        <a:t>10 yaş</a:t>
                      </a:r>
                    </a:p>
                  </a:txBody>
                  <a:tcPr/>
                </a:tc>
                <a:tc>
                  <a:txBody>
                    <a:bodyPr/>
                    <a:lstStyle/>
                    <a:p>
                      <a:pPr algn="ctr"/>
                      <a:r>
                        <a:rPr lang="tr-TR" dirty="0"/>
                        <a:t>36,7-36,8</a:t>
                      </a:r>
                    </a:p>
                  </a:txBody>
                  <a:tcPr/>
                </a:tc>
                <a:extLst>
                  <a:ext uri="{0D108BD9-81ED-4DB2-BD59-A6C34878D82A}">
                    <a16:rowId xmlns:a16="http://schemas.microsoft.com/office/drawing/2014/main" xmlns="" val="10005"/>
                  </a:ext>
                </a:extLst>
              </a:tr>
              <a:tr h="590437">
                <a:tc>
                  <a:txBody>
                    <a:bodyPr/>
                    <a:lstStyle/>
                    <a:p>
                      <a:r>
                        <a:rPr lang="tr-TR" dirty="0"/>
                        <a:t>14 yaş</a:t>
                      </a:r>
                    </a:p>
                  </a:txBody>
                  <a:tcPr/>
                </a:tc>
                <a:tc>
                  <a:txBody>
                    <a:bodyPr/>
                    <a:lstStyle/>
                    <a:p>
                      <a:pPr algn="ctr"/>
                      <a:r>
                        <a:rPr lang="tr-TR" dirty="0"/>
                        <a:t>36,4-36,6</a:t>
                      </a:r>
                    </a:p>
                  </a:txBody>
                  <a:tcPr/>
                </a:tc>
                <a:extLst>
                  <a:ext uri="{0D108BD9-81ED-4DB2-BD59-A6C34878D82A}">
                    <a16:rowId xmlns:a16="http://schemas.microsoft.com/office/drawing/2014/main" xmlns="" val="10006"/>
                  </a:ext>
                </a:extLst>
              </a:tr>
            </a:tbl>
          </a:graphicData>
        </a:graphic>
      </p:graphicFrame>
      <p:pic>
        <p:nvPicPr>
          <p:cNvPr id="5" name="Resim 4">
            <a:extLst>
              <a:ext uri="{FF2B5EF4-FFF2-40B4-BE49-F238E27FC236}">
                <a16:creationId xmlns:a16="http://schemas.microsoft.com/office/drawing/2014/main" xmlns="" id="{41603DE9-9A0E-48A5-9354-3601BEF1E2B7}"/>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412776"/>
            <a:ext cx="8229600" cy="436910"/>
          </a:xfrm>
        </p:spPr>
        <p:txBody>
          <a:bodyPr>
            <a:normAutofit/>
          </a:bodyPr>
          <a:lstStyle/>
          <a:p>
            <a:r>
              <a:rPr lang="tr-TR" sz="1800" b="1" dirty="0">
                <a:solidFill>
                  <a:schemeClr val="accent4">
                    <a:lumMod val="75000"/>
                  </a:schemeClr>
                </a:solidFill>
              </a:rPr>
              <a:t>Tablo 3. Kullanılan Ölçüm Aracına Göre Ortalama Bekleme Süreleri</a:t>
            </a:r>
            <a:endParaRPr lang="tr-TR" sz="1800" b="1" dirty="0">
              <a:solidFill>
                <a:schemeClr val="accent4">
                  <a:lumMod val="75000"/>
                </a:schemeClr>
              </a:solidFill>
              <a:latin typeface="+mn-lt"/>
            </a:endParaRPr>
          </a:p>
        </p:txBody>
      </p:sp>
      <p:graphicFrame>
        <p:nvGraphicFramePr>
          <p:cNvPr id="4" name="Content Placeholder 3"/>
          <p:cNvGraphicFramePr>
            <a:graphicFrameLocks noGrp="1"/>
          </p:cNvGraphicFramePr>
          <p:nvPr>
            <p:ph idx="1"/>
          </p:nvPr>
        </p:nvGraphicFramePr>
        <p:xfrm>
          <a:off x="539552" y="2132856"/>
          <a:ext cx="8229600" cy="1584177"/>
        </p:xfrm>
        <a:graphic>
          <a:graphicData uri="http://schemas.openxmlformats.org/drawingml/2006/table">
            <a:tbl>
              <a:tblPr firstRow="1" bandRow="1">
                <a:tableStyleId>{00A15C55-8517-42AA-B614-E9B94910E393}</a:tableStyleId>
              </a:tblPr>
              <a:tblGrid>
                <a:gridCol w="4114800">
                  <a:extLst>
                    <a:ext uri="{9D8B030D-6E8A-4147-A177-3AD203B41FA5}">
                      <a16:colId xmlns:a16="http://schemas.microsoft.com/office/drawing/2014/main" xmlns="" val="20000"/>
                    </a:ext>
                  </a:extLst>
                </a:gridCol>
                <a:gridCol w="4114800">
                  <a:extLst>
                    <a:ext uri="{9D8B030D-6E8A-4147-A177-3AD203B41FA5}">
                      <a16:colId xmlns:a16="http://schemas.microsoft.com/office/drawing/2014/main" xmlns="" val="20001"/>
                    </a:ext>
                  </a:extLst>
                </a:gridCol>
              </a:tblGrid>
              <a:tr h="528059">
                <a:tc>
                  <a:txBody>
                    <a:bodyPr/>
                    <a:lstStyle/>
                    <a:p>
                      <a:pPr algn="ctr"/>
                      <a:r>
                        <a:rPr lang="tr-TR" dirty="0"/>
                        <a:t>ÖLÇÜM ARACI</a:t>
                      </a:r>
                    </a:p>
                  </a:txBody>
                  <a:tcPr/>
                </a:tc>
                <a:tc>
                  <a:txBody>
                    <a:bodyPr/>
                    <a:lstStyle/>
                    <a:p>
                      <a:pPr algn="ctr"/>
                      <a:r>
                        <a:rPr lang="tr-TR" dirty="0"/>
                        <a:t>BEKLEME SÜRESİ</a:t>
                      </a:r>
                    </a:p>
                  </a:txBody>
                  <a:tcPr/>
                </a:tc>
                <a:extLst>
                  <a:ext uri="{0D108BD9-81ED-4DB2-BD59-A6C34878D82A}">
                    <a16:rowId xmlns:a16="http://schemas.microsoft.com/office/drawing/2014/main" xmlns="" val="10000"/>
                  </a:ext>
                </a:extLst>
              </a:tr>
              <a:tr h="528059">
                <a:tc>
                  <a:txBody>
                    <a:bodyPr/>
                    <a:lstStyle/>
                    <a:p>
                      <a:r>
                        <a:rPr lang="tr-TR" dirty="0"/>
                        <a:t>Digital</a:t>
                      </a:r>
                      <a:r>
                        <a:rPr lang="tr-TR" baseline="0" dirty="0"/>
                        <a:t> Termometre</a:t>
                      </a:r>
                      <a:endParaRPr lang="tr-TR" dirty="0"/>
                    </a:p>
                  </a:txBody>
                  <a:tcPr/>
                </a:tc>
                <a:tc>
                  <a:txBody>
                    <a:bodyPr/>
                    <a:lstStyle/>
                    <a:p>
                      <a:r>
                        <a:rPr lang="tr-TR" dirty="0"/>
                        <a:t>1</a:t>
                      </a:r>
                      <a:r>
                        <a:rPr lang="tr-TR" baseline="0" dirty="0"/>
                        <a:t> – 2 dk</a:t>
                      </a:r>
                      <a:endParaRPr lang="tr-TR" dirty="0"/>
                    </a:p>
                  </a:txBody>
                  <a:tcPr/>
                </a:tc>
                <a:extLst>
                  <a:ext uri="{0D108BD9-81ED-4DB2-BD59-A6C34878D82A}">
                    <a16:rowId xmlns:a16="http://schemas.microsoft.com/office/drawing/2014/main" xmlns="" val="10001"/>
                  </a:ext>
                </a:extLst>
              </a:tr>
              <a:tr h="528059">
                <a:tc>
                  <a:txBody>
                    <a:bodyPr/>
                    <a:lstStyle/>
                    <a:p>
                      <a:r>
                        <a:rPr lang="tr-TR" dirty="0"/>
                        <a:t>Timpanik Termometre</a:t>
                      </a:r>
                    </a:p>
                  </a:txBody>
                  <a:tcPr/>
                </a:tc>
                <a:tc>
                  <a:txBody>
                    <a:bodyPr/>
                    <a:lstStyle/>
                    <a:p>
                      <a:r>
                        <a:rPr lang="tr-TR" dirty="0"/>
                        <a:t>1 – 2 sn </a:t>
                      </a:r>
                    </a:p>
                  </a:txBody>
                  <a:tcPr/>
                </a:tc>
                <a:extLst>
                  <a:ext uri="{0D108BD9-81ED-4DB2-BD59-A6C34878D82A}">
                    <a16:rowId xmlns:a16="http://schemas.microsoft.com/office/drawing/2014/main" xmlns="" val="10002"/>
                  </a:ext>
                </a:extLst>
              </a:tr>
            </a:tbl>
          </a:graphicData>
        </a:graphic>
      </p:graphicFrame>
      <p:pic>
        <p:nvPicPr>
          <p:cNvPr id="5" name="Resim 4">
            <a:extLst>
              <a:ext uri="{FF2B5EF4-FFF2-40B4-BE49-F238E27FC236}">
                <a16:creationId xmlns:a16="http://schemas.microsoft.com/office/drawing/2014/main" xmlns="" id="{84093C1F-4BC0-476C-8D91-E2A5FA4E2FC2}"/>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b="1" dirty="0">
                <a:solidFill>
                  <a:srgbClr val="FF0000"/>
                </a:solidFill>
              </a:rPr>
              <a:t>DİKKAT EDİLECEK NOKTALAR</a:t>
            </a:r>
          </a:p>
        </p:txBody>
      </p:sp>
      <p:sp>
        <p:nvSpPr>
          <p:cNvPr id="3" name="Content Placeholder 2"/>
          <p:cNvSpPr>
            <a:spLocks noGrp="1"/>
          </p:cNvSpPr>
          <p:nvPr>
            <p:ph idx="1"/>
          </p:nvPr>
        </p:nvSpPr>
        <p:spPr>
          <a:xfrm>
            <a:off x="457200" y="1571612"/>
            <a:ext cx="7715200" cy="3153533"/>
          </a:xfrm>
        </p:spPr>
        <p:txBody>
          <a:bodyPr>
            <a:normAutofit/>
          </a:bodyPr>
          <a:lstStyle/>
          <a:p>
            <a:pPr marL="514350" indent="-514350">
              <a:buFont typeface="+mj-lt"/>
              <a:buAutoNum type="arabicPeriod"/>
            </a:pPr>
            <a:r>
              <a:rPr lang="tr-TR" sz="2400" dirty="0"/>
              <a:t>Oral Yolla Ölçüm Yapılmayan Durumlar,</a:t>
            </a:r>
          </a:p>
          <a:p>
            <a:pPr marL="514350" indent="-514350">
              <a:buFont typeface="+mj-lt"/>
              <a:buAutoNum type="arabicPeriod"/>
            </a:pPr>
            <a:r>
              <a:rPr lang="tr-TR" sz="2400" dirty="0"/>
              <a:t>Aksiller Yolla Ölçüm Yapılmayan Durumlar,</a:t>
            </a:r>
          </a:p>
          <a:p>
            <a:pPr marL="514350" indent="-514350">
              <a:buFont typeface="+mj-lt"/>
              <a:buAutoNum type="arabicPeriod"/>
            </a:pPr>
            <a:r>
              <a:rPr lang="tr-TR" sz="2400" dirty="0"/>
              <a:t>Rektal Yolla Ölçüm Yapılmayan Durumlar,</a:t>
            </a:r>
          </a:p>
          <a:p>
            <a:pPr marL="514350" indent="-514350">
              <a:buFont typeface="+mj-lt"/>
              <a:buAutoNum type="arabicPeriod"/>
            </a:pPr>
            <a:r>
              <a:rPr lang="tr-TR" sz="2400" dirty="0"/>
              <a:t>Kulak Yoluyla Ölçüm Yapılmayan Durumlar,</a:t>
            </a:r>
          </a:p>
          <a:p>
            <a:pPr marL="514350" indent="-514350">
              <a:buFont typeface="+mj-lt"/>
              <a:buAutoNum type="arabicPeriod"/>
            </a:pPr>
            <a:r>
              <a:rPr lang="tr-TR" sz="2400" dirty="0"/>
              <a:t>Frontal Yolla Ölçüm Yapılmayan Durumlar,</a:t>
            </a:r>
          </a:p>
        </p:txBody>
      </p:sp>
      <p:pic>
        <p:nvPicPr>
          <p:cNvPr id="6146" name="Picture 2" descr="http://g03.a.alicdn.com/kf/HTB1m17jKXXXXXbAXXXXq6xXFXXXv/bebek-&amp;ccedil;ocuk-&amp;ccedil;ocuk-yeti%C5%9Fkin-lcd-ekran-ate%C5%9F-&amp;ouml;l&amp;ccedil;&amp;uuml;m-s%C4%B1cakl%C4%B1%C4%9F%C4%B1-v&amp;uuml;cut-dijital-s%C4%B1cakl%C4%B1k-&amp;ouml;l&amp;ccedil;&amp;uuml;m&amp;uuml;-sa%C4%9Fl%C4%B1k-termometro.jpg"/>
          <p:cNvPicPr>
            <a:picLocks noChangeAspect="1" noChangeArrowheads="1"/>
          </p:cNvPicPr>
          <p:nvPr/>
        </p:nvPicPr>
        <p:blipFill>
          <a:blip r:embed="rId2" cstate="print"/>
          <a:srcRect/>
          <a:stretch>
            <a:fillRect/>
          </a:stretch>
        </p:blipFill>
        <p:spPr bwMode="auto">
          <a:xfrm>
            <a:off x="971600" y="4434408"/>
            <a:ext cx="1512168" cy="2423592"/>
          </a:xfrm>
          <a:prstGeom prst="rect">
            <a:avLst/>
          </a:prstGeom>
          <a:noFill/>
        </p:spPr>
      </p:pic>
      <p:pic>
        <p:nvPicPr>
          <p:cNvPr id="6148" name="Picture 4" descr="http://www.tvizlecanli.net/wp-content/uploads/2015/10/ates-olcer.jpg"/>
          <p:cNvPicPr>
            <a:picLocks noChangeAspect="1" noChangeArrowheads="1"/>
          </p:cNvPicPr>
          <p:nvPr/>
        </p:nvPicPr>
        <p:blipFill>
          <a:blip r:embed="rId3" cstate="print"/>
          <a:srcRect/>
          <a:stretch>
            <a:fillRect/>
          </a:stretch>
        </p:blipFill>
        <p:spPr bwMode="auto">
          <a:xfrm>
            <a:off x="3707904" y="4509120"/>
            <a:ext cx="1512168" cy="2160240"/>
          </a:xfrm>
          <a:prstGeom prst="rect">
            <a:avLst/>
          </a:prstGeom>
          <a:noFill/>
        </p:spPr>
      </p:pic>
      <p:pic>
        <p:nvPicPr>
          <p:cNvPr id="6150" name="Picture 6" descr="http://forum.altyazi.org/uploads/post-32162-1336375601.jpg"/>
          <p:cNvPicPr>
            <a:picLocks noChangeAspect="1" noChangeArrowheads="1"/>
          </p:cNvPicPr>
          <p:nvPr/>
        </p:nvPicPr>
        <p:blipFill>
          <a:blip r:embed="rId4" cstate="print"/>
          <a:srcRect/>
          <a:stretch>
            <a:fillRect/>
          </a:stretch>
        </p:blipFill>
        <p:spPr bwMode="auto">
          <a:xfrm>
            <a:off x="6084168" y="4509120"/>
            <a:ext cx="2143125" cy="2143125"/>
          </a:xfrm>
          <a:prstGeom prst="rect">
            <a:avLst/>
          </a:prstGeom>
          <a:noFill/>
        </p:spPr>
      </p:pic>
      <p:pic>
        <p:nvPicPr>
          <p:cNvPr id="7" name="Resim 6">
            <a:extLst>
              <a:ext uri="{FF2B5EF4-FFF2-40B4-BE49-F238E27FC236}">
                <a16:creationId xmlns:a16="http://schemas.microsoft.com/office/drawing/2014/main" xmlns="" id="{102524DC-32A5-418B-8979-C55D8AC06522}"/>
              </a:ext>
            </a:extLst>
          </p:cNvPr>
          <p:cNvPicPr>
            <a:picLocks noChangeAspect="1"/>
          </p:cNvPicPr>
          <p:nvPr/>
        </p:nvPicPr>
        <p:blipFill>
          <a:blip r:embed="rId5"/>
          <a:stretch>
            <a:fillRect/>
          </a:stretch>
        </p:blipFill>
        <p:spPr>
          <a:xfrm>
            <a:off x="0" y="1"/>
            <a:ext cx="966651" cy="86876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3600" b="1" dirty="0">
                <a:solidFill>
                  <a:srgbClr val="FF0000"/>
                </a:solidFill>
              </a:rPr>
              <a:t/>
            </a:r>
            <a:br>
              <a:rPr lang="tr-TR" sz="3600" b="1" dirty="0">
                <a:solidFill>
                  <a:srgbClr val="FF0000"/>
                </a:solidFill>
              </a:rPr>
            </a:br>
            <a:r>
              <a:rPr lang="tr-TR" sz="3600" b="1" u="sng" dirty="0">
                <a:solidFill>
                  <a:srgbClr val="FF0000"/>
                </a:solidFill>
              </a:rPr>
              <a:t>Oral Yolla Ölçüm Yapılmayan Durumlar:</a:t>
            </a:r>
            <a:r>
              <a:rPr lang="tr-TR" sz="3600" u="sng" dirty="0">
                <a:solidFill>
                  <a:srgbClr val="FF0000"/>
                </a:solidFill>
              </a:rPr>
              <a:t> </a:t>
            </a:r>
            <a:r>
              <a:rPr lang="tr-TR" u="sng" dirty="0"/>
              <a:t/>
            </a:r>
            <a:br>
              <a:rPr lang="tr-TR" u="sng" dirty="0"/>
            </a:br>
            <a:endParaRPr lang="en-US" u="sng" dirty="0"/>
          </a:p>
        </p:txBody>
      </p:sp>
      <p:sp>
        <p:nvSpPr>
          <p:cNvPr id="3" name="Content Placeholder 2"/>
          <p:cNvSpPr>
            <a:spLocks noGrp="1"/>
          </p:cNvSpPr>
          <p:nvPr>
            <p:ph idx="1"/>
          </p:nvPr>
        </p:nvSpPr>
        <p:spPr>
          <a:xfrm>
            <a:off x="457200" y="1600200"/>
            <a:ext cx="8229600" cy="4900634"/>
          </a:xfrm>
        </p:spPr>
        <p:txBody>
          <a:bodyPr>
            <a:normAutofit/>
          </a:bodyPr>
          <a:lstStyle/>
          <a:p>
            <a:r>
              <a:rPr lang="tr-TR" sz="2400" dirty="0"/>
              <a:t>Bilinçsiz hastalarda,</a:t>
            </a:r>
          </a:p>
          <a:p>
            <a:r>
              <a:rPr lang="tr-TR" sz="2400" dirty="0"/>
              <a:t>0- 5 yaş arası çocuklarda, </a:t>
            </a:r>
          </a:p>
          <a:p>
            <a:r>
              <a:rPr lang="tr-TR" sz="2400" dirty="0"/>
              <a:t>Ağızdan solunum yapan hastalarda, </a:t>
            </a:r>
          </a:p>
          <a:p>
            <a:r>
              <a:rPr lang="tr-TR" sz="2400" dirty="0"/>
              <a:t>Oksijen tedavisi uygulanan hastalarda,</a:t>
            </a:r>
          </a:p>
          <a:p>
            <a:r>
              <a:rPr lang="tr-TR" sz="2400" dirty="0"/>
              <a:t>Ağız ve burun ameliyatı olanlar ya da ağız enfeksiyonu olan hastalarda,</a:t>
            </a:r>
          </a:p>
          <a:p>
            <a:r>
              <a:rPr lang="tr-TR" sz="2400" dirty="0"/>
              <a:t>Sıcak- soğuk içecek/ yiyecek, </a:t>
            </a:r>
          </a:p>
          <a:p>
            <a:r>
              <a:rPr lang="tr-TR" sz="2400" dirty="0"/>
              <a:t>Sigara tüketimi</a:t>
            </a:r>
          </a:p>
          <a:p>
            <a:r>
              <a:rPr lang="tr-TR" sz="2400" dirty="0"/>
              <a:t>Sakız çiğnendikten hemen sonra (20 dakika beklenmesi gerekir) oral yol kullanılmamalıdır. </a:t>
            </a:r>
            <a:endParaRPr lang="en-US" sz="2400" dirty="0"/>
          </a:p>
          <a:p>
            <a:endParaRPr lang="en-US" dirty="0"/>
          </a:p>
        </p:txBody>
      </p:sp>
      <p:pic>
        <p:nvPicPr>
          <p:cNvPr id="4" name="Resim 3">
            <a:extLst>
              <a:ext uri="{FF2B5EF4-FFF2-40B4-BE49-F238E27FC236}">
                <a16:creationId xmlns:a16="http://schemas.microsoft.com/office/drawing/2014/main" xmlns="" id="{8A0EA9E0-E713-435E-B7B1-5C7FCB954391}"/>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TotalTime>
  <Words>1993</Words>
  <Application>Microsoft Office PowerPoint</Application>
  <PresentationFormat>On-screen Show (4:3)</PresentationFormat>
  <Paragraphs>305</Paragraphs>
  <Slides>44</Slides>
  <Notes>0</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YAŞAM BULGULARI</vt:lpstr>
      <vt:lpstr>YAŞAM BULGULARI</vt:lpstr>
      <vt:lpstr>VÜCUT SICAKLIĞI (ATEŞ)</vt:lpstr>
      <vt:lpstr>VÜCUT SICAKLIĞI (ATEŞ)</vt:lpstr>
      <vt:lpstr>VÜCUT SICAKLIĞI (ATEŞ)</vt:lpstr>
      <vt:lpstr>Tablo 2. Çocuklarda Vücut Sıcaklığının Normal Değerleri</vt:lpstr>
      <vt:lpstr>Tablo 3. Kullanılan Ölçüm Aracına Göre Ortalama Bekleme Süreleri</vt:lpstr>
      <vt:lpstr>DİKKAT EDİLECEK NOKTALAR</vt:lpstr>
      <vt:lpstr> Oral Yolla Ölçüm Yapılmayan Durumlar:  </vt:lpstr>
      <vt:lpstr>Aksiller Yolla Ölçüm Yapılmayan Durumlar:</vt:lpstr>
      <vt:lpstr>Rektal Yolla Ölçüm Yapılmayan Durumlar:</vt:lpstr>
      <vt:lpstr>Kulak Yoluyla Ölçüm Yapılmayan Durumlar:</vt:lpstr>
      <vt:lpstr>Frontal Yolla Ölçüm Yapılmayan Durumlar:</vt:lpstr>
      <vt:lpstr>İŞLEM BASAMAKLARI</vt:lpstr>
      <vt:lpstr>İŞLEM BASAMAKLARI</vt:lpstr>
      <vt:lpstr>İŞLEM BASAMAKLARI</vt:lpstr>
      <vt:lpstr>NABIZ</vt:lpstr>
      <vt:lpstr>NABIZ DEĞERLENDİRME</vt:lpstr>
      <vt:lpstr>NABIZ DEĞERLENDİRME</vt:lpstr>
      <vt:lpstr>NORMAL NABIZ ATIM SAYISI</vt:lpstr>
      <vt:lpstr>PowerPoint Presentation</vt:lpstr>
      <vt:lpstr>Dikkat Edilecek Noktalar</vt:lpstr>
      <vt:lpstr>PowerPoint Presentation</vt:lpstr>
      <vt:lpstr>Periferik Nabız Alma</vt:lpstr>
      <vt:lpstr>Periferik Nabız Alma</vt:lpstr>
      <vt:lpstr>Periferik Nabız Alma</vt:lpstr>
      <vt:lpstr>SOLUNUM</vt:lpstr>
      <vt:lpstr>SOLUNUM</vt:lpstr>
      <vt:lpstr>SOLUNUM</vt:lpstr>
      <vt:lpstr>SOLUNUM SAYISI</vt:lpstr>
      <vt:lpstr>SOLUNUM TİPLERİ</vt:lpstr>
      <vt:lpstr>SOLUNUM TİPLERİ</vt:lpstr>
      <vt:lpstr>KAN BASINCI</vt:lpstr>
      <vt:lpstr>TANIMLAR</vt:lpstr>
      <vt:lpstr>TEMEL İLKELER</vt:lpstr>
      <vt:lpstr>PowerPoint Presentation</vt:lpstr>
      <vt:lpstr>DİKKAT EDİLECEK NOKTALAR</vt:lpstr>
      <vt:lpstr>PowerPoint Presentation</vt:lpstr>
      <vt:lpstr>İŞLEM BASAMAKLARI</vt:lpstr>
      <vt:lpstr>İŞLEM BASAMAKLARI</vt:lpstr>
      <vt:lpstr>İŞLEM BASAMAKLARI</vt:lpstr>
      <vt:lpstr>İŞLEM BASAMAKLARI</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YAŞAM BULGULARI</dc:title>
  <dc:creator>amergency003</dc:creator>
  <cp:lastModifiedBy>HIS1222GYBHm</cp:lastModifiedBy>
  <cp:revision>6</cp:revision>
  <dcterms:created xsi:type="dcterms:W3CDTF">2018-09-13T09:09:24Z</dcterms:created>
  <dcterms:modified xsi:type="dcterms:W3CDTF">2023-08-24T13:37:39Z</dcterms:modified>
</cp:coreProperties>
</file>