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media/image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349" r:id="rId2"/>
    <p:sldId id="377" r:id="rId3"/>
    <p:sldId id="379" r:id="rId4"/>
    <p:sldId id="378" r:id="rId5"/>
    <p:sldId id="361" r:id="rId6"/>
    <p:sldId id="359" r:id="rId7"/>
    <p:sldId id="363" r:id="rId8"/>
    <p:sldId id="364" r:id="rId9"/>
    <p:sldId id="365" r:id="rId10"/>
    <p:sldId id="366" r:id="rId11"/>
    <p:sldId id="374" r:id="rId12"/>
    <p:sldId id="367" r:id="rId13"/>
    <p:sldId id="368" r:id="rId14"/>
    <p:sldId id="373" r:id="rId15"/>
  </p:sldIdLst>
  <p:sldSz cx="9144000" cy="5143500" type="screen16x9"/>
  <p:notesSz cx="9144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10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7" autoAdjust="0"/>
    <p:restoredTop sz="94803" autoAdjust="0"/>
  </p:normalViewPr>
  <p:slideViewPr>
    <p:cSldViewPr snapToGrid="0">
      <p:cViewPr varScale="1">
        <p:scale>
          <a:sx n="92" d="100"/>
          <a:sy n="92" d="100"/>
        </p:scale>
        <p:origin x="822" y="72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2546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tr-TR"/>
              <a:t>Asıl başlık stili için tıklatın</a:t>
            </a:r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tr-TR"/>
              <a:t>Asıl başlık stili için tıklatın</a:t>
            </a:r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tr-TR"/>
              <a:t>Asıl başlık stili için tıklatın</a:t>
            </a:r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874766" y="-1217414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文本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463780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272780" y="-609600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519594" y="1906873"/>
            <a:ext cx="6157218" cy="664879"/>
          </a:xfrm>
        </p:spPr>
        <p:txBody>
          <a:bodyPr anchor="b">
            <a:noAutofit/>
          </a:bodyPr>
          <a:lstStyle>
            <a:lvl1pPr algn="l">
              <a:lnSpc>
                <a:spcPts val="4500"/>
              </a:lnSpc>
              <a:defRPr sz="2400" baseline="0">
                <a:latin typeface="Aleo-BoldItalic" pitchFamily="34" charset="0"/>
              </a:defRPr>
            </a:lvl1pPr>
          </a:lstStyle>
          <a:p>
            <a:r>
              <a:rPr lang="en-US" altLang="ja-JP" dirty="0"/>
              <a:t>Text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519596" y="2468049"/>
            <a:ext cx="5077005" cy="283722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buNone/>
              <a:defRPr sz="1500" i="0" baseline="0">
                <a:solidFill>
                  <a:schemeClr val="tx1">
                    <a:tint val="75000"/>
                  </a:schemeClr>
                </a:solidFill>
                <a:latin typeface="Aleo-LightItalic" pitchFamily="34" charset="0"/>
              </a:defRPr>
            </a:lvl1pPr>
            <a:lvl2pPr marL="408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Text</a:t>
            </a:r>
            <a:endParaRPr lang="en-US" dirty="0"/>
          </a:p>
        </p:txBody>
      </p:sp>
      <p:sp>
        <p:nvSpPr>
          <p:cNvPr id="8" name="正方形/長方形 7"/>
          <p:cNvSpPr/>
          <p:nvPr userDrawn="1"/>
        </p:nvSpPr>
        <p:spPr>
          <a:xfrm rot="18000000">
            <a:off x="-2687656" y="2028997"/>
            <a:ext cx="9192006" cy="2340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/>
          </a:p>
        </p:txBody>
      </p:sp>
      <p:sp>
        <p:nvSpPr>
          <p:cNvPr id="9" name="正方形/長方形 8"/>
          <p:cNvSpPr/>
          <p:nvPr userDrawn="1"/>
        </p:nvSpPr>
        <p:spPr>
          <a:xfrm rot="18000000">
            <a:off x="-3551558" y="2120975"/>
            <a:ext cx="9181480" cy="7019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 rot="18000000">
            <a:off x="-4053022" y="2021993"/>
            <a:ext cx="9192006" cy="1080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1" name="正方形/長方形 10"/>
          <p:cNvSpPr/>
          <p:nvPr userDrawn="1"/>
        </p:nvSpPr>
        <p:spPr>
          <a:xfrm rot="18000000">
            <a:off x="-4533062" y="1962163"/>
            <a:ext cx="9169702" cy="3086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" name="正方形/長方形 13"/>
          <p:cNvSpPr/>
          <p:nvPr userDrawn="1"/>
        </p:nvSpPr>
        <p:spPr>
          <a:xfrm rot="18000000">
            <a:off x="5267316" y="2987579"/>
            <a:ext cx="9181480" cy="7019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正方形/長方形 14"/>
          <p:cNvSpPr/>
          <p:nvPr userDrawn="1"/>
        </p:nvSpPr>
        <p:spPr>
          <a:xfrm rot="18000000">
            <a:off x="4765850" y="2904199"/>
            <a:ext cx="9192006" cy="1080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6" name="正方形/長方形 15"/>
          <p:cNvSpPr/>
          <p:nvPr userDrawn="1"/>
        </p:nvSpPr>
        <p:spPr>
          <a:xfrm rot="18000000">
            <a:off x="4285812" y="2844368"/>
            <a:ext cx="9169702" cy="3086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 rot="18000000">
            <a:off x="-11123020" y="2038363"/>
            <a:ext cx="9169702" cy="3086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2" name="正方形/長方形 21"/>
          <p:cNvSpPr/>
          <p:nvPr userDrawn="1"/>
        </p:nvSpPr>
        <p:spPr>
          <a:xfrm rot="18000000">
            <a:off x="-10298972" y="1958986"/>
            <a:ext cx="9192006" cy="2340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/>
          </a:p>
        </p:txBody>
      </p:sp>
      <p:sp>
        <p:nvSpPr>
          <p:cNvPr id="17" name="テキスト プレースホルダー 22"/>
          <p:cNvSpPr>
            <a:spLocks noGrp="1"/>
          </p:cNvSpPr>
          <p:nvPr>
            <p:ph type="body" sz="quarter" idx="13" hasCustomPrompt="1"/>
          </p:nvPr>
        </p:nvSpPr>
        <p:spPr>
          <a:xfrm>
            <a:off x="2627618" y="4047915"/>
            <a:ext cx="4644919" cy="900100"/>
          </a:xfrm>
        </p:spPr>
        <p:txBody>
          <a:bodyPr anchor="b">
            <a:normAutofit/>
          </a:bodyPr>
          <a:lstStyle>
            <a:lvl1pPr algn="r">
              <a:defRPr sz="1200">
                <a:latin typeface="+mn-lt"/>
              </a:defRPr>
            </a:lvl1pPr>
          </a:lstStyle>
          <a:p>
            <a:pPr lvl="0"/>
            <a:r>
              <a:rPr lang="en-US" dirty="0"/>
              <a:t>“Text Here”</a:t>
            </a:r>
          </a:p>
        </p:txBody>
      </p:sp>
    </p:spTree>
    <p:extLst>
      <p:ext uri="{BB962C8B-B14F-4D97-AF65-F5344CB8AC3E}">
        <p14:creationId xmlns:p14="http://schemas.microsoft.com/office/powerpoint/2010/main" val="11353640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47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20" grpId="0" animBg="1"/>
      <p:bldP spid="22" grpId="0" animBg="1"/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6" r:id="rId3"/>
    <p:sldLayoutId id="2147483657" r:id="rId4"/>
    <p:sldLayoutId id="2147483658" r:id="rId5"/>
    <p:sldLayoutId id="214748366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895069" y="2026244"/>
            <a:ext cx="7465919" cy="1846659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pPr algn="ctr"/>
            <a:r>
              <a:rPr lang="tr-TR" sz="2700" b="1">
                <a:solidFill>
                  <a:srgbClr val="99100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KALİTE </a:t>
            </a:r>
            <a:r>
              <a:rPr lang="tr-TR" sz="2700" b="1" smtClean="0">
                <a:solidFill>
                  <a:srgbClr val="99100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BİRİMİ</a:t>
            </a:r>
          </a:p>
          <a:p>
            <a:pPr algn="ctr"/>
            <a:r>
              <a:rPr lang="tr-TR" sz="2700" b="1" smtClean="0">
                <a:solidFill>
                  <a:srgbClr val="99100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EĞİTİMİ</a:t>
            </a:r>
            <a:endParaRPr lang="tr-TR" sz="2700" b="1" dirty="0">
              <a:solidFill>
                <a:srgbClr val="99100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tr-TR" sz="27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tr-TR" sz="1800" b="1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tr-TR" sz="1800" b="1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tr-TR" sz="1800" b="1" smtClean="0">
                <a:latin typeface="Tahoma" pitchFamily="34" charset="0"/>
                <a:ea typeface="Tahoma" pitchFamily="34" charset="0"/>
                <a:cs typeface="Tahoma" pitchFamily="34" charset="0"/>
              </a:rPr>
              <a:t>KEVSER TOMAK</a:t>
            </a:r>
            <a:endParaRPr lang="tr-TR"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92B93509-C09E-4502-F7C2-146E839A1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201731"/>
            <a:ext cx="682571" cy="68807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3D8EABA-28B4-3154-BB65-4522F6062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184" y="1299302"/>
            <a:ext cx="613804" cy="49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20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DB7709-BCE7-FA07-CBFC-28DB47A6C795}"/>
              </a:ext>
            </a:extLst>
          </p:cNvPr>
          <p:cNvSpPr txBox="1"/>
          <p:nvPr/>
        </p:nvSpPr>
        <p:spPr>
          <a:xfrm>
            <a:off x="652647" y="1041954"/>
            <a:ext cx="8150067" cy="6078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tr-TR" sz="2000" dirty="0"/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r>
              <a:rPr lang="tr-TR" altLang="tr-TR" b="1" dirty="0">
                <a:latin typeface="Tahoma" pitchFamily="34" charset="0"/>
                <a:cs typeface="Tahoma" pitchFamily="34" charset="0"/>
              </a:rPr>
              <a:t>Düzeltici Önleyici Faaliyet Eğitimi</a:t>
            </a:r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r>
              <a:rPr lang="tr-TR" altLang="tr-TR" sz="2000" dirty="0">
                <a:latin typeface="Tahoma" pitchFamily="34" charset="0"/>
                <a:cs typeface="Tahoma" pitchFamily="34" charset="0"/>
              </a:rPr>
              <a:t>NUCLEUS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1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defRPr/>
            </a:pPr>
            <a:endParaRPr lang="tr-TR" sz="1400" kern="0" dirty="0">
              <a:solidFill>
                <a:srgbClr val="000000"/>
              </a:solidFill>
              <a:latin typeface="Verdana"/>
            </a:endParaRPr>
          </a:p>
          <a:p>
            <a:pPr eaLnBrk="1" hangingPunct="1">
              <a:lnSpc>
                <a:spcPct val="250000"/>
              </a:lnSpc>
              <a:spcBef>
                <a:spcPts val="600"/>
              </a:spcBef>
            </a:pPr>
            <a:endParaRPr lang="tr-TR" altLang="tr-TR" b="1" u="sng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113730"/>
            <a:ext cx="682571" cy="68807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891" y="1196387"/>
            <a:ext cx="613804" cy="49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15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113730"/>
            <a:ext cx="682571" cy="68807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891" y="1196387"/>
            <a:ext cx="613804" cy="49293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C539961-48B6-7388-897C-6CD88E44A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8977" y="1196387"/>
            <a:ext cx="4789590" cy="362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487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DB7709-BCE7-FA07-CBFC-28DB47A6C795}"/>
              </a:ext>
            </a:extLst>
          </p:cNvPr>
          <p:cNvSpPr txBox="1"/>
          <p:nvPr/>
        </p:nvSpPr>
        <p:spPr>
          <a:xfrm>
            <a:off x="875050" y="-632161"/>
            <a:ext cx="8352745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tr-TR" sz="2000" dirty="0"/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endParaRPr lang="tr-TR" altLang="tr-TR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defRPr/>
            </a:pPr>
            <a:r>
              <a:rPr lang="tr-TR" altLang="tr-TR" b="1" smtClean="0">
                <a:latin typeface="Tahoma" pitchFamily="34" charset="0"/>
                <a:cs typeface="Tahoma" pitchFamily="34" charset="0"/>
              </a:rPr>
              <a:t>                    </a:t>
            </a:r>
            <a:r>
              <a:rPr lang="tr-TR" altLang="tr-TR" sz="1600" b="1" smtClean="0">
                <a:latin typeface="Tahoma" pitchFamily="34" charset="0"/>
                <a:cs typeface="Tahoma" pitchFamily="34" charset="0"/>
              </a:rPr>
              <a:t>Kalite </a:t>
            </a:r>
            <a:r>
              <a:rPr lang="tr-TR" altLang="tr-TR" sz="1600" b="1">
                <a:latin typeface="Tahoma" pitchFamily="34" charset="0"/>
                <a:cs typeface="Tahoma" pitchFamily="34" charset="0"/>
              </a:rPr>
              <a:t>Biriminin Hastanemize </a:t>
            </a:r>
            <a:r>
              <a:rPr lang="tr-TR" altLang="tr-TR" sz="1600" b="1">
                <a:latin typeface="Tahoma" pitchFamily="34" charset="0"/>
                <a:cs typeface="Tahoma" pitchFamily="34" charset="0"/>
              </a:rPr>
              <a:t>Kattığı </a:t>
            </a:r>
            <a:r>
              <a:rPr lang="tr-TR" altLang="tr-TR" sz="1600" b="1" smtClean="0">
                <a:latin typeface="Tahoma" pitchFamily="34" charset="0"/>
                <a:cs typeface="Tahoma" pitchFamily="34" charset="0"/>
              </a:rPr>
              <a:t>Faydalar</a:t>
            </a:r>
            <a:endParaRPr lang="tr-TR" altLang="tr-TR" smtClean="0"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smtClean="0">
                <a:latin typeface="Tahoma" pitchFamily="34" charset="0"/>
                <a:cs typeface="Tahoma" pitchFamily="34" charset="0"/>
              </a:rPr>
              <a:t>Hizmet </a:t>
            </a:r>
            <a:r>
              <a:rPr lang="tr-TR" altLang="tr-TR" dirty="0">
                <a:latin typeface="Tahoma" pitchFamily="34" charset="0"/>
                <a:cs typeface="Tahoma" pitchFamily="34" charset="0"/>
              </a:rPr>
              <a:t>kalitesi seviyesi, personel iş güvenliği sağlanması, hasta güvenliği 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Her yıl İşyeri Hekimi tarafından organize edilecek olan sağlık taraması ile personel sağlığının önemsenmesi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Performans değerlendirmeleri ile başarılı personelin ayırt edilmesi (yılda 1 kez)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Personel memnuniyetine önem verilmesi (yılda 1 kez anket)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Hastaların radyoloji görüntülerine online sistem üzerinden erişebilmesi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Cihaz bakımlarının düzenli ve zamanında yapılması/takibi</a:t>
            </a:r>
          </a:p>
          <a:p>
            <a:pPr marL="342900" indent="-342900" algn="ctr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1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defRPr/>
            </a:pPr>
            <a:endParaRPr lang="tr-TR" sz="1400" kern="0" dirty="0">
              <a:solidFill>
                <a:srgbClr val="000000"/>
              </a:solidFill>
              <a:latin typeface="Verdana"/>
            </a:endParaRPr>
          </a:p>
          <a:p>
            <a:pPr eaLnBrk="1" hangingPunct="1">
              <a:lnSpc>
                <a:spcPct val="250000"/>
              </a:lnSpc>
              <a:spcBef>
                <a:spcPts val="600"/>
              </a:spcBef>
            </a:pPr>
            <a:endParaRPr lang="tr-TR" altLang="tr-TR" b="1" u="sng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113730"/>
            <a:ext cx="682571" cy="68807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891" y="1196387"/>
            <a:ext cx="613804" cy="49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0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DB7709-BCE7-FA07-CBFC-28DB47A6C795}"/>
              </a:ext>
            </a:extLst>
          </p:cNvPr>
          <p:cNvSpPr txBox="1"/>
          <p:nvPr/>
        </p:nvSpPr>
        <p:spPr>
          <a:xfrm>
            <a:off x="652647" y="1196387"/>
            <a:ext cx="8150067" cy="8802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defRPr/>
            </a:pPr>
            <a:r>
              <a:rPr lang="tr-TR" altLang="tr-TR" sz="1800" b="1" smtClean="0">
                <a:latin typeface="Tahoma" pitchFamily="34" charset="0"/>
                <a:cs typeface="Tahoma" pitchFamily="34" charset="0"/>
              </a:rPr>
              <a:t>           Kalite </a:t>
            </a:r>
            <a:r>
              <a:rPr lang="tr-TR" altLang="tr-TR" sz="1800" b="1" dirty="0">
                <a:latin typeface="Tahoma" pitchFamily="34" charset="0"/>
                <a:cs typeface="Tahoma" pitchFamily="34" charset="0"/>
              </a:rPr>
              <a:t>Biriminin Personele Zorunlu Kıldığı Alanlar</a:t>
            </a:r>
            <a:endParaRPr lang="tr-TR" altLang="tr-TR" b="1" dirty="0">
              <a:latin typeface="Tahoma" pitchFamily="34" charset="0"/>
              <a:cs typeface="Tahoma" pitchFamily="34" charset="0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sz="1600" dirty="0">
                <a:latin typeface="Tahoma" pitchFamily="34" charset="0"/>
                <a:cs typeface="Tahoma" pitchFamily="34" charset="0"/>
              </a:rPr>
              <a:t>Şahit olduğu olaylarla ilgili </a:t>
            </a:r>
            <a:r>
              <a:rPr lang="tr-TR" altLang="tr-TR" sz="1600" dirty="0" err="1">
                <a:latin typeface="Tahoma" pitchFamily="34" charset="0"/>
                <a:cs typeface="Tahoma" pitchFamily="34" charset="0"/>
              </a:rPr>
              <a:t>Nucleus’ta</a:t>
            </a:r>
            <a:r>
              <a:rPr lang="tr-TR" altLang="tr-TR" sz="1600" dirty="0">
                <a:latin typeface="Tahoma" pitchFamily="34" charset="0"/>
                <a:cs typeface="Tahoma" pitchFamily="34" charset="0"/>
              </a:rPr>
              <a:t> olay bildirimi yapmak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sz="1600" dirty="0">
                <a:latin typeface="Tahoma" pitchFamily="34" charset="0"/>
                <a:cs typeface="Tahoma" pitchFamily="34" charset="0"/>
              </a:rPr>
              <a:t>Düzeltici önleyici faaliyetlerle ilgili bölüm yetkilisi ile temas halinde olmak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sz="1600" dirty="0">
                <a:latin typeface="Tahoma" pitchFamily="34" charset="0"/>
                <a:cs typeface="Tahoma" pitchFamily="34" charset="0"/>
              </a:rPr>
              <a:t>Personel kartını mesai saatleri içinde takmak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sz="1600" dirty="0">
                <a:latin typeface="Tahoma" pitchFamily="34" charset="0"/>
                <a:cs typeface="Tahoma" pitchFamily="34" charset="0"/>
              </a:rPr>
              <a:t>Kurum tarafından düzenlenen zorunlu eğitimlere katılmak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tr-TR" altLang="tr-TR" sz="1600" dirty="0">
                <a:latin typeface="Tahoma" pitchFamily="34" charset="0"/>
                <a:cs typeface="Tahoma" pitchFamily="34" charset="0"/>
              </a:rPr>
              <a:t>Araçları hastane yönetiminin belirlediği şekilde, arka park alanına park etmek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tr-TR" altLang="tr-TR" sz="1600" dirty="0">
              <a:latin typeface="Tahoma" pitchFamily="34" charset="0"/>
              <a:cs typeface="Tahoma" pitchFamily="34" charset="0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1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defRPr/>
            </a:pPr>
            <a:endParaRPr lang="tr-TR" sz="1400" kern="0" dirty="0">
              <a:solidFill>
                <a:srgbClr val="000000"/>
              </a:solidFill>
              <a:latin typeface="Verdana"/>
            </a:endParaRPr>
          </a:p>
          <a:p>
            <a:pPr eaLnBrk="1" hangingPunct="1">
              <a:lnSpc>
                <a:spcPct val="250000"/>
              </a:lnSpc>
              <a:spcBef>
                <a:spcPts val="600"/>
              </a:spcBef>
            </a:pPr>
            <a:endParaRPr lang="tr-TR" altLang="tr-TR" b="1" u="sng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0800" indent="0">
              <a:buNone/>
            </a:pPr>
            <a:endParaRPr lang="tr-TR" sz="2000" dirty="0"/>
          </a:p>
          <a:p>
            <a:pPr marL="50800" indent="0">
              <a:buNone/>
            </a:pP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113730"/>
            <a:ext cx="682571" cy="68807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891" y="1196387"/>
            <a:ext cx="613804" cy="49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784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DB7709-BCE7-FA07-CBFC-28DB47A6C795}"/>
              </a:ext>
            </a:extLst>
          </p:cNvPr>
          <p:cNvSpPr txBox="1"/>
          <p:nvPr/>
        </p:nvSpPr>
        <p:spPr>
          <a:xfrm>
            <a:off x="0" y="459183"/>
            <a:ext cx="9144000" cy="7771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tr-TR" sz="2000" dirty="0"/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r>
              <a:rPr lang="tr-TR" altLang="tr-TR" sz="2800" b="1" dirty="0">
                <a:latin typeface="Tahoma" pitchFamily="34" charset="0"/>
                <a:cs typeface="Tahoma" pitchFamily="34" charset="0"/>
              </a:rPr>
              <a:t>Dinlediğiniz için </a:t>
            </a:r>
            <a:r>
              <a:rPr lang="tr-TR" altLang="tr-TR" sz="2800" b="1">
                <a:latin typeface="Tahoma" pitchFamily="34" charset="0"/>
                <a:cs typeface="Tahoma" pitchFamily="34" charset="0"/>
              </a:rPr>
              <a:t>Teşekkür </a:t>
            </a:r>
            <a:r>
              <a:rPr lang="tr-TR" altLang="tr-TR" sz="2800" b="1" smtClean="0">
                <a:latin typeface="Tahoma" pitchFamily="34" charset="0"/>
                <a:cs typeface="Tahoma" pitchFamily="34" charset="0"/>
              </a:rPr>
              <a:t>Ederim</a:t>
            </a:r>
            <a:endParaRPr lang="tr-TR" altLang="tr-TR" sz="2800" b="1" dirty="0">
              <a:latin typeface="Tahoma" pitchFamily="34" charset="0"/>
              <a:cs typeface="Tahoma" pitchFamily="34" charset="0"/>
            </a:endParaRP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tr-TR" altLang="tr-TR" sz="1600" dirty="0">
              <a:latin typeface="Tahoma" pitchFamily="34" charset="0"/>
              <a:cs typeface="Tahoma" pitchFamily="34" charset="0"/>
            </a:endParaRPr>
          </a:p>
          <a:p>
            <a:pPr marL="342900" indent="-342900" algn="ctr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1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defRPr/>
            </a:pPr>
            <a:endParaRPr lang="tr-TR" sz="1400" kern="0" dirty="0">
              <a:solidFill>
                <a:srgbClr val="000000"/>
              </a:solidFill>
              <a:latin typeface="Verdana"/>
            </a:endParaRPr>
          </a:p>
          <a:p>
            <a:pPr eaLnBrk="1" hangingPunct="1">
              <a:lnSpc>
                <a:spcPct val="250000"/>
              </a:lnSpc>
              <a:spcBef>
                <a:spcPts val="600"/>
              </a:spcBef>
            </a:pPr>
            <a:endParaRPr lang="tr-TR" altLang="tr-TR" b="1" u="sng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113730"/>
            <a:ext cx="682571" cy="68807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891" y="1196387"/>
            <a:ext cx="613804" cy="49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097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92B93509-C09E-4502-F7C2-146E839A1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201731"/>
            <a:ext cx="682571" cy="68807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3D8EABA-28B4-3154-BB65-4522F6062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184" y="1299302"/>
            <a:ext cx="613804" cy="492935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6A8F7DF-3665-4FFC-AE47-33C42400D0E8}"/>
              </a:ext>
            </a:extLst>
          </p:cNvPr>
          <p:cNvSpPr txBox="1"/>
          <p:nvPr/>
        </p:nvSpPr>
        <p:spPr>
          <a:xfrm>
            <a:off x="5164479" y="2233849"/>
            <a:ext cx="340830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tr-TR" b="1" dirty="0"/>
              <a:t>Kalite;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Ürün yada hizmetin özelliği, </a:t>
            </a:r>
          </a:p>
          <a:p>
            <a:pPr algn="just"/>
            <a:r>
              <a:rPr lang="tr-TR" dirty="0"/>
              <a:t>Müşteri beklentilerini karşılamak</a:t>
            </a:r>
            <a:r>
              <a:rPr lang="tr-TR"/>
              <a:t>, </a:t>
            </a:r>
            <a:r>
              <a:rPr lang="tr-TR" smtClean="0"/>
              <a:t>aşmak,</a:t>
            </a:r>
            <a:endParaRPr lang="tr-TR" dirty="0"/>
          </a:p>
          <a:p>
            <a:pPr algn="just"/>
            <a:r>
              <a:rPr lang="tr-TR" dirty="0"/>
              <a:t>Kullanıma ve </a:t>
            </a:r>
            <a:r>
              <a:rPr lang="tr-TR"/>
              <a:t>ihtiyaçlara </a:t>
            </a:r>
            <a:r>
              <a:rPr lang="tr-TR" smtClean="0"/>
              <a:t>uygunluk,</a:t>
            </a:r>
            <a:endParaRPr lang="tr-TR" dirty="0"/>
          </a:p>
          <a:p>
            <a:pPr algn="just"/>
            <a:r>
              <a:rPr lang="tr-TR"/>
              <a:t>Müşteri </a:t>
            </a:r>
            <a:r>
              <a:rPr lang="tr-TR" smtClean="0"/>
              <a:t>memnuniyeti ve</a:t>
            </a:r>
            <a:endParaRPr lang="tr-TR" dirty="0"/>
          </a:p>
          <a:p>
            <a:pPr algn="just"/>
            <a:r>
              <a:rPr lang="tr-TR"/>
              <a:t>Hayat </a:t>
            </a:r>
            <a:r>
              <a:rPr lang="tr-TR" smtClean="0"/>
              <a:t>felsefesi.</a:t>
            </a:r>
            <a:endParaRPr lang="tr-TR" dirty="0"/>
          </a:p>
        </p:txBody>
      </p:sp>
      <p:sp>
        <p:nvSpPr>
          <p:cNvPr id="8" name="AutoShape 4" descr="Quality Management | Industrial Ethernet Switch | POE Solutions | PROSCEND"/>
          <p:cNvSpPr>
            <a:spLocks noChangeAspect="1" noChangeArrowheads="1"/>
          </p:cNvSpPr>
          <p:nvPr/>
        </p:nvSpPr>
        <p:spPr bwMode="auto">
          <a:xfrm>
            <a:off x="-1226416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6" descr="Quality Management | Industrial Ethernet Switch | POE Solutions | PROSCE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AutoShape 8" descr="Kalite kontrol simgesi stok fotoğraflar, telifsiz resimler, görseller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63" y="2029079"/>
            <a:ext cx="3597249" cy="2020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3682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92B93509-C09E-4502-F7C2-146E839A1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201731"/>
            <a:ext cx="682571" cy="68807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3D8EABA-28B4-3154-BB65-4522F6062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184" y="1299302"/>
            <a:ext cx="613804" cy="492935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6A8F7DF-3665-4FFC-AE47-33C42400D0E8}"/>
              </a:ext>
            </a:extLst>
          </p:cNvPr>
          <p:cNvSpPr txBox="1"/>
          <p:nvPr/>
        </p:nvSpPr>
        <p:spPr>
          <a:xfrm>
            <a:off x="893619" y="1545769"/>
            <a:ext cx="73107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b="1" smtClean="0"/>
              <a:t>Sağlıkta </a:t>
            </a:r>
            <a:r>
              <a:rPr lang="tr-TR" b="1" dirty="0"/>
              <a:t>Kalite;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Birey ve topluma sunulan sağlık hizmetlerinin beklentiye açık sağlık sonuçlarına ulaşma olasılığını artırma </a:t>
            </a:r>
            <a:r>
              <a:rPr lang="tr-TR"/>
              <a:t>ve </a:t>
            </a:r>
            <a:r>
              <a:rPr lang="tr-TR" smtClean="0"/>
              <a:t>Şimdiki </a:t>
            </a:r>
            <a:r>
              <a:rPr lang="tr-TR" dirty="0"/>
              <a:t>profesyonel bilgiyle tutarlı olma derecesidir. Kalite «</a:t>
            </a:r>
            <a:r>
              <a:rPr lang="tr-TR" b="1" dirty="0"/>
              <a:t>doğru şeyleri</a:t>
            </a:r>
            <a:r>
              <a:rPr lang="tr-TR" dirty="0"/>
              <a:t>» başlangıçta doğru zamanda, devamında </a:t>
            </a:r>
          </a:p>
          <a:p>
            <a:pPr algn="just"/>
            <a:r>
              <a:rPr lang="tr-TR" dirty="0"/>
              <a:t>«</a:t>
            </a:r>
            <a:r>
              <a:rPr lang="tr-TR" b="1" dirty="0"/>
              <a:t>sürekli yapmayı</a:t>
            </a:r>
            <a:r>
              <a:rPr lang="tr-TR" dirty="0"/>
              <a:t>» ifade eder.</a:t>
            </a:r>
          </a:p>
          <a:p>
            <a:pPr algn="just"/>
            <a:endParaRPr lang="tr-TR" dirty="0"/>
          </a:p>
          <a:p>
            <a:pPr algn="just"/>
            <a:endParaRPr lang="tr-TR" b="1" dirty="0"/>
          </a:p>
          <a:p>
            <a:pPr algn="just"/>
            <a:r>
              <a:rPr lang="tr-TR" b="1" dirty="0"/>
              <a:t>Toplam Kalite Yönetimi;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Müşterinin beklentisinin aşılmasını hedefleyen, ekip çalışmasını destekleyen, tüm süreçlerin gözden geçirilmesini </a:t>
            </a:r>
          </a:p>
          <a:p>
            <a:pPr algn="just"/>
            <a:r>
              <a:rPr lang="tr-TR" dirty="0"/>
              <a:t>ve iyileştirilmesini </a:t>
            </a:r>
            <a:r>
              <a:rPr lang="tr-TR" dirty="0" smtClean="0"/>
              <a:t>sağlayan </a:t>
            </a:r>
            <a:r>
              <a:rPr lang="tr-TR" dirty="0"/>
              <a:t>bir yönetim felsefesidir.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0089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92B93509-C09E-4502-F7C2-146E839A1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201731"/>
            <a:ext cx="682571" cy="68807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3D8EABA-28B4-3154-BB65-4522F6062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184" y="1299302"/>
            <a:ext cx="613804" cy="492935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DBA2773-25E1-86F0-FE80-36F4CBC62A85}"/>
              </a:ext>
            </a:extLst>
          </p:cNvPr>
          <p:cNvSpPr txBox="1"/>
          <p:nvPr/>
        </p:nvSpPr>
        <p:spPr>
          <a:xfrm>
            <a:off x="1078558" y="1299302"/>
            <a:ext cx="787537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00" b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Akreditasyon:</a:t>
            </a:r>
          </a:p>
          <a:p>
            <a:pPr algn="just"/>
            <a:endParaRPr lang="tr-TR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Sağlıkta standartları değerlendirme ve aynı zamanda organizasyonları ve kişileri kalite için ödüllendirme ve inceleme yöntemidir.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Sağlıkta performans standartlarını izlemek, dış değerlendirmeye ek olarak özdeğerlendirme sürecini sağlayan tek yöntemdir.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Kuruluşun hasta bakımına ve güvenliğine verdiği önem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Güvenli ve verimli çalışma ortamı sağlayarak personel memnuniyetini önemseme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Bakım kalitesi hakkında kanıt sağlama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Hasta ve yakınlarının şikayetlerini önemseme ve hasta haklarına saygı duyma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05101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DB7709-BCE7-FA07-CBFC-28DB47A6C795}"/>
              </a:ext>
            </a:extLst>
          </p:cNvPr>
          <p:cNvSpPr txBox="1"/>
          <p:nvPr/>
        </p:nvSpPr>
        <p:spPr>
          <a:xfrm>
            <a:off x="1110770" y="857692"/>
            <a:ext cx="6853692" cy="629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indent="0" algn="ctr">
              <a:buNone/>
            </a:pPr>
            <a:endParaRPr lang="tr-TR" dirty="0"/>
          </a:p>
          <a:p>
            <a:pPr marL="50800" indent="0" algn="ctr">
              <a:buNone/>
            </a:pPr>
            <a:r>
              <a:rPr lang="tr-TR" sz="2000" dirty="0"/>
              <a:t>Neden Kalite Belgesi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sz="1000" kern="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Sağlık hizmet standartlarının belirlenmesi ve geliştirilmesi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sz="1000" kern="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Sağlık sonuçlarını ölçebilmek için </a:t>
            </a:r>
            <a:r>
              <a:rPr lang="tr-TR" sz="1000" b="1" kern="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performans ölçüm sisteminin </a:t>
            </a:r>
            <a:r>
              <a:rPr lang="tr-TR" sz="1000" kern="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geliştirilmesi ve </a:t>
            </a:r>
            <a:r>
              <a:rPr lang="tr-TR" sz="1000" b="1" kern="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ulusal klinik kalite göstergelerinin </a:t>
            </a:r>
            <a:r>
              <a:rPr lang="tr-TR" sz="1000" kern="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belirlenmesi,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sz="1000" kern="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Hasta ve çalışan güvenliğini ölçmek ve geliştirmek için sistem geliştirmek,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sz="1000" kern="0" dirty="0">
                <a:solidFill>
                  <a:srgbClr val="000000"/>
                </a:solidFill>
                <a:latin typeface="Verdana"/>
              </a:rPr>
              <a:t>Beklenmeyen olayların oluşmasını önlemek </a:t>
            </a:r>
            <a:r>
              <a:rPr lang="tr-TR" sz="1000" kern="0">
                <a:solidFill>
                  <a:srgbClr val="000000"/>
                </a:solidFill>
                <a:latin typeface="Verdana"/>
              </a:rPr>
              <a:t>için </a:t>
            </a:r>
            <a:r>
              <a:rPr lang="tr-TR" sz="1000" kern="0" smtClean="0">
                <a:solidFill>
                  <a:srgbClr val="000000"/>
                </a:solidFill>
                <a:latin typeface="Verdana"/>
              </a:rPr>
              <a:t>düzeltici ve  </a:t>
            </a:r>
            <a:r>
              <a:rPr lang="tr-TR" sz="1000" kern="0" dirty="0">
                <a:solidFill>
                  <a:srgbClr val="000000"/>
                </a:solidFill>
                <a:latin typeface="Verdana"/>
              </a:rPr>
              <a:t>önleyici faaliyetlerin planlanması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altLang="tr-TR" sz="1000" dirty="0">
                <a:latin typeface="Tahoma" panose="020B0604030504040204" pitchFamily="34" charset="0"/>
                <a:cs typeface="Tahoma" panose="020B0604030504040204" pitchFamily="34" charset="0"/>
              </a:rPr>
              <a:t>Profesyonel personel gelişimini iyileştirme</a:t>
            </a:r>
          </a:p>
          <a:p>
            <a:pPr algn="just"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altLang="tr-TR" sz="1000" dirty="0">
                <a:latin typeface="Tahoma" panose="020B0604030504040204" pitchFamily="34" charset="0"/>
                <a:cs typeface="Tahoma" panose="020B0604030504040204" pitchFamily="34" charset="0"/>
              </a:rPr>
              <a:t>Profesyonel bir sorumluluk için bir çerçeve oluşturma, aidiyet duygusunu geliştirme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altLang="tr-TR" sz="1000" dirty="0">
                <a:latin typeface="Tahoma" panose="020B0604030504040204" pitchFamily="34" charset="0"/>
                <a:cs typeface="Tahoma" panose="020B0604030504040204" pitchFamily="34" charset="0"/>
              </a:rPr>
              <a:t>Bilim ile kalite iyileştirmeyi kaynaştırmak için bir çerçeve oluşturma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altLang="tr-TR" sz="1000" dirty="0">
                <a:latin typeface="Tahoma" panose="020B0604030504040204" pitchFamily="34" charset="0"/>
                <a:cs typeface="Tahoma" panose="020B0604030504040204" pitchFamily="34" charset="0"/>
              </a:rPr>
              <a:t>Profesyonel izleme ve denetim için tek bir çerçeve sağlama</a:t>
            </a:r>
          </a:p>
          <a:p>
            <a:pPr eaLnBrk="1" hangingPunct="1">
              <a:lnSpc>
                <a:spcPct val="300000"/>
              </a:lnSpc>
            </a:pPr>
            <a:endParaRPr lang="tr-TR" altLang="tr-TR" sz="1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defRPr/>
            </a:pPr>
            <a:endParaRPr lang="tr-TR" sz="1400" kern="0" dirty="0">
              <a:solidFill>
                <a:srgbClr val="000000"/>
              </a:solidFill>
              <a:latin typeface="Verdana"/>
            </a:endParaRPr>
          </a:p>
          <a:p>
            <a:pPr eaLnBrk="1" hangingPunct="1">
              <a:lnSpc>
                <a:spcPct val="250000"/>
              </a:lnSpc>
              <a:spcBef>
                <a:spcPts val="600"/>
              </a:spcBef>
            </a:pPr>
            <a:endParaRPr lang="tr-TR" altLang="tr-TR" b="1" u="sng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201731"/>
            <a:ext cx="682571" cy="68807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560" y="1272800"/>
            <a:ext cx="613804" cy="49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638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DB7709-BCE7-FA07-CBFC-28DB47A6C795}"/>
              </a:ext>
            </a:extLst>
          </p:cNvPr>
          <p:cNvSpPr txBox="1"/>
          <p:nvPr/>
        </p:nvSpPr>
        <p:spPr>
          <a:xfrm>
            <a:off x="1596452" y="1801496"/>
            <a:ext cx="578620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indent="0" algn="ctr">
              <a:buNone/>
            </a:pPr>
            <a:endParaRPr lang="tr-TR" dirty="0"/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r>
              <a:rPr lang="tr-TR" sz="2000" b="1" dirty="0"/>
              <a:t>TEMOS AKREDİTASYONU</a:t>
            </a:r>
          </a:p>
          <a:p>
            <a:pPr marL="50800" indent="0" algn="ctr">
              <a:buNone/>
            </a:pPr>
            <a:endParaRPr lang="tr-TR" sz="2000" b="1" dirty="0"/>
          </a:p>
          <a:p>
            <a:pPr marL="50800" indent="0" algn="ctr">
              <a:buNone/>
            </a:pPr>
            <a:r>
              <a:rPr lang="tr-TR" sz="2000" b="1" dirty="0"/>
              <a:t>VE</a:t>
            </a:r>
          </a:p>
          <a:p>
            <a:pPr marL="50800" indent="0" algn="ctr">
              <a:buNone/>
            </a:pPr>
            <a:endParaRPr lang="tr-TR" sz="2000" b="1" dirty="0"/>
          </a:p>
          <a:p>
            <a:pPr marL="50800" indent="0" algn="ctr">
              <a:buNone/>
            </a:pPr>
            <a:r>
              <a:rPr lang="tr-TR" sz="2000" b="1" dirty="0"/>
              <a:t>ISO 22:000 SERTİFİKASI</a:t>
            </a:r>
          </a:p>
          <a:p>
            <a:pPr marL="50800" indent="0" algn="ctr">
              <a:buNone/>
            </a:pP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481" y="2235991"/>
            <a:ext cx="1488875" cy="150089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111" y="2235991"/>
            <a:ext cx="1688343" cy="135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86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DB7709-BCE7-FA07-CBFC-28DB47A6C795}"/>
              </a:ext>
            </a:extLst>
          </p:cNvPr>
          <p:cNvSpPr txBox="1"/>
          <p:nvPr/>
        </p:nvSpPr>
        <p:spPr>
          <a:xfrm>
            <a:off x="955670" y="1226216"/>
            <a:ext cx="7579082" cy="6632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indent="0" algn="just">
              <a:buNone/>
            </a:pPr>
            <a:r>
              <a:rPr lang="tr-TR" sz="1600" b="1" dirty="0"/>
              <a:t>Kalite Birimi Süreçleri </a:t>
            </a:r>
            <a:endParaRPr lang="tr-TR" sz="2400" b="1" dirty="0"/>
          </a:p>
          <a:p>
            <a:pPr algn="just"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Hasta Güvenliği (kimlik </a:t>
            </a:r>
            <a:r>
              <a:rPr lang="tr-TR" altLang="tr-TR" err="1">
                <a:latin typeface="Tahoma" pitchFamily="34" charset="0"/>
                <a:cs typeface="Tahoma" pitchFamily="34" charset="0"/>
              </a:rPr>
              <a:t>doğrulama</a:t>
            </a:r>
            <a:r>
              <a:rPr lang="tr-TR" altLang="tr-TR" smtClean="0">
                <a:latin typeface="Tahoma" pitchFamily="34" charset="0"/>
                <a:cs typeface="Tahoma" pitchFamily="34" charset="0"/>
              </a:rPr>
              <a:t>, YRİ güvenliği,etkili </a:t>
            </a:r>
            <a:r>
              <a:rPr lang="tr-TR" altLang="tr-TR" dirty="0">
                <a:latin typeface="Tahoma" pitchFamily="34" charset="0"/>
                <a:cs typeface="Tahoma" pitchFamily="34" charset="0"/>
              </a:rPr>
              <a:t>iletişim, doğru hasta doğru taraf cerrahisi, düşme riskini önleme, güvenli kan transfüzyonu, enfeksiyonu azaltma)</a:t>
            </a:r>
          </a:p>
          <a:p>
            <a:pPr algn="just"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 Komite/Kurul/Konseylerin düzenli olarak toplanması</a:t>
            </a:r>
          </a:p>
          <a:p>
            <a:pPr algn="just"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Gösterge Kartları Takibi</a:t>
            </a:r>
          </a:p>
          <a:p>
            <a:pPr algn="just"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Acil Durum Kodları</a:t>
            </a:r>
          </a:p>
          <a:p>
            <a:pPr algn="just"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r>
              <a:rPr lang="tr-TR" altLang="tr-TR" dirty="0">
                <a:latin typeface="Tahoma" pitchFamily="34" charset="0"/>
                <a:cs typeface="Tahoma" pitchFamily="34" charset="0"/>
              </a:rPr>
              <a:t>Tatbikatlar/Eğitimler/Denetimler</a:t>
            </a:r>
          </a:p>
          <a:p>
            <a:pPr algn="just"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 algn="just"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1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200000"/>
              </a:lnSpc>
              <a:spcBef>
                <a:spcPts val="600"/>
              </a:spcBef>
              <a:defRPr/>
            </a:pPr>
            <a:endParaRPr lang="tr-TR" sz="1400" kern="0" dirty="0">
              <a:solidFill>
                <a:srgbClr val="000000"/>
              </a:solidFill>
              <a:latin typeface="Verdana"/>
            </a:endParaRPr>
          </a:p>
          <a:p>
            <a:pPr algn="just" eaLnBrk="1" hangingPunct="1">
              <a:lnSpc>
                <a:spcPct val="250000"/>
              </a:lnSpc>
              <a:spcBef>
                <a:spcPts val="600"/>
              </a:spcBef>
            </a:pPr>
            <a:endParaRPr lang="tr-TR" altLang="tr-TR" b="1" u="sng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0800" indent="0" algn="just">
              <a:buNone/>
            </a:pPr>
            <a:endParaRPr lang="tr-TR" sz="2000" dirty="0"/>
          </a:p>
          <a:p>
            <a:pPr marL="50800" indent="0" algn="just">
              <a:buNone/>
            </a:pP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0341" y="1111747"/>
            <a:ext cx="570985" cy="575593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752" y="1890584"/>
            <a:ext cx="595232" cy="47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371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DB7709-BCE7-FA07-CBFC-28DB47A6C795}"/>
              </a:ext>
            </a:extLst>
          </p:cNvPr>
          <p:cNvSpPr txBox="1"/>
          <p:nvPr/>
        </p:nvSpPr>
        <p:spPr>
          <a:xfrm>
            <a:off x="392874" y="1113730"/>
            <a:ext cx="8150067" cy="601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indent="0" algn="ctr">
              <a:buNone/>
            </a:pPr>
            <a:endParaRPr lang="tr-TR" dirty="0"/>
          </a:p>
          <a:p>
            <a:pPr marL="50800" indent="0" algn="ctr">
              <a:buNone/>
            </a:pPr>
            <a:endParaRPr lang="tr-TR" dirty="0"/>
          </a:p>
          <a:p>
            <a:pPr marL="50800" indent="0" algn="ctr">
              <a:buNone/>
            </a:pPr>
            <a:endParaRPr lang="tr-TR" dirty="0"/>
          </a:p>
          <a:p>
            <a:pPr marL="50800" indent="0" algn="ctr">
              <a:buNone/>
            </a:pPr>
            <a:r>
              <a:rPr lang="tr-TR" dirty="0"/>
              <a:t> </a:t>
            </a:r>
            <a:endParaRPr lang="tr-TR" sz="2000" dirty="0"/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r>
              <a:rPr lang="tr-TR" altLang="tr-TR" b="1" dirty="0" err="1">
                <a:latin typeface="Tahoma" pitchFamily="34" charset="0"/>
                <a:cs typeface="Tahoma" pitchFamily="34" charset="0"/>
              </a:rPr>
              <a:t>Temos</a:t>
            </a:r>
            <a:r>
              <a:rPr lang="tr-TR" altLang="tr-TR" b="1" dirty="0">
                <a:latin typeface="Tahoma" pitchFamily="34" charset="0"/>
                <a:cs typeface="Tahoma" pitchFamily="34" charset="0"/>
              </a:rPr>
              <a:t> </a:t>
            </a:r>
            <a:r>
              <a:rPr lang="tr-TR" altLang="tr-TR" b="1">
                <a:latin typeface="Tahoma" pitchFamily="34" charset="0"/>
                <a:cs typeface="Tahoma" pitchFamily="34" charset="0"/>
              </a:rPr>
              <a:t>Linkine </a:t>
            </a:r>
            <a:r>
              <a:rPr lang="tr-TR" altLang="tr-TR" b="1" smtClean="0">
                <a:latin typeface="Tahoma" pitchFamily="34" charset="0"/>
                <a:cs typeface="Tahoma" pitchFamily="34" charset="0"/>
              </a:rPr>
              <a:t>Erişim;</a:t>
            </a:r>
            <a:endParaRPr lang="tr-TR" altLang="tr-TR" b="1" dirty="0"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r>
              <a:rPr lang="tr-TR" altLang="tr-TR" sz="2000" dirty="0">
                <a:latin typeface="Tahoma" pitchFamily="34" charset="0"/>
                <a:cs typeface="Tahoma" pitchFamily="34" charset="0"/>
              </a:rPr>
              <a:t>https://jci.med.neu.edu.tr/TEMOS/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1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defRPr/>
            </a:pPr>
            <a:endParaRPr lang="tr-TR" sz="1400" kern="0" dirty="0">
              <a:solidFill>
                <a:srgbClr val="000000"/>
              </a:solidFill>
              <a:latin typeface="Verdana"/>
            </a:endParaRPr>
          </a:p>
          <a:p>
            <a:pPr eaLnBrk="1" hangingPunct="1">
              <a:lnSpc>
                <a:spcPct val="250000"/>
              </a:lnSpc>
              <a:spcBef>
                <a:spcPts val="600"/>
              </a:spcBef>
            </a:pPr>
            <a:endParaRPr lang="tr-TR" altLang="tr-TR" b="1" u="sng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113730"/>
            <a:ext cx="682571" cy="68807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891" y="1196387"/>
            <a:ext cx="613804" cy="49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87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DB7709-BCE7-FA07-CBFC-28DB47A6C795}"/>
              </a:ext>
            </a:extLst>
          </p:cNvPr>
          <p:cNvSpPr txBox="1"/>
          <p:nvPr/>
        </p:nvSpPr>
        <p:spPr>
          <a:xfrm>
            <a:off x="403265" y="1041954"/>
            <a:ext cx="8150067" cy="6078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tr-TR" sz="2000" dirty="0"/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r>
              <a:rPr lang="tr-TR" altLang="tr-TR" b="1" dirty="0">
                <a:latin typeface="Tahoma" pitchFamily="34" charset="0"/>
                <a:cs typeface="Tahoma" pitchFamily="34" charset="0"/>
              </a:rPr>
              <a:t>Olay Bildirim Eğitimi</a:t>
            </a:r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200000"/>
              </a:lnSpc>
              <a:spcBef>
                <a:spcPts val="600"/>
              </a:spcBef>
              <a:defRPr/>
            </a:pPr>
            <a:r>
              <a:rPr lang="tr-TR" altLang="tr-TR" sz="2000" dirty="0">
                <a:latin typeface="Tahoma" pitchFamily="34" charset="0"/>
                <a:cs typeface="Tahoma" pitchFamily="34" charset="0"/>
              </a:rPr>
              <a:t>NUCLEUS</a:t>
            </a: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20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buFontTx/>
              <a:buChar char="•"/>
              <a:defRPr/>
            </a:pPr>
            <a:endParaRPr lang="tr-TR" altLang="tr-TR" sz="14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  <a:defRPr/>
            </a:pPr>
            <a:endParaRPr lang="tr-TR" sz="1400" kern="0" dirty="0">
              <a:solidFill>
                <a:srgbClr val="000000"/>
              </a:solidFill>
              <a:latin typeface="Verdana"/>
            </a:endParaRPr>
          </a:p>
          <a:p>
            <a:pPr eaLnBrk="1" hangingPunct="1">
              <a:lnSpc>
                <a:spcPct val="250000"/>
              </a:lnSpc>
              <a:spcBef>
                <a:spcPts val="600"/>
              </a:spcBef>
            </a:pPr>
            <a:endParaRPr lang="tr-TR" altLang="tr-TR" b="1" u="sng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50800" indent="0" algn="ctr">
              <a:buNone/>
            </a:pPr>
            <a:endParaRPr lang="tr-TR" sz="2000" dirty="0"/>
          </a:p>
          <a:p>
            <a:pPr marL="50800" indent="0" algn="ctr">
              <a:buNone/>
            </a:pPr>
            <a:endParaRPr lang="en-US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247659A-90A6-7D08-F31B-22433A704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429" y="1113730"/>
            <a:ext cx="682571" cy="68807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622FC4-F344-2FC6-61C7-4D416F07D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891" y="1196387"/>
            <a:ext cx="613804" cy="49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4469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77309</TotalTime>
  <Words>418</Words>
  <Application>Microsoft Office PowerPoint</Application>
  <PresentationFormat>Ekran Gösterisi (16:9)</PresentationFormat>
  <Paragraphs>140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Aleo-BoldItalic</vt:lpstr>
      <vt:lpstr>Aleo-LightItalic</vt:lpstr>
      <vt:lpstr>Arial</vt:lpstr>
      <vt:lpstr>Calibri</vt:lpstr>
      <vt:lpstr>Tahoma</vt:lpstr>
      <vt:lpstr>Verdana</vt:lpstr>
      <vt:lpstr>Office 主题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</dc:title>
  <dc:creator>Tosh</dc:creator>
  <cp:lastModifiedBy>PC</cp:lastModifiedBy>
  <cp:revision>256</cp:revision>
  <dcterms:modified xsi:type="dcterms:W3CDTF">2025-09-24T10:34:22Z</dcterms:modified>
</cp:coreProperties>
</file>