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1" r:id="rId4"/>
    <p:sldId id="318" r:id="rId5"/>
    <p:sldId id="260" r:id="rId6"/>
    <p:sldId id="320" r:id="rId7"/>
    <p:sldId id="321" r:id="rId8"/>
    <p:sldId id="323" r:id="rId9"/>
    <p:sldId id="322" r:id="rId10"/>
    <p:sldId id="324" r:id="rId11"/>
    <p:sldId id="304"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2832" autoAdjust="0"/>
  </p:normalViewPr>
  <p:slideViewPr>
    <p:cSldViewPr>
      <p:cViewPr>
        <p:scale>
          <a:sx n="115" d="100"/>
          <a:sy n="115" d="100"/>
        </p:scale>
        <p:origin x="-1524" y="-72"/>
      </p:cViewPr>
      <p:guideLst>
        <p:guide orient="horz" pos="2160"/>
        <p:guide pos="2880"/>
      </p:guideLst>
    </p:cSldViewPr>
  </p:slideViewPr>
  <p:outlineViewPr>
    <p:cViewPr>
      <p:scale>
        <a:sx n="33" d="100"/>
        <a:sy n="33" d="100"/>
      </p:scale>
      <p:origin x="0" y="978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242955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1520260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4032713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689668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3221768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1159323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1664180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118834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621599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2150231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95386B-9623-4EED-918F-4A1BA18A2BAD}" type="datetimeFigureOut">
              <a:rPr lang="tr-TR" smtClean="0"/>
              <a:pPr/>
              <a:t>25.01.2024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0D67A1-ABC6-46D4-8F0E-33DDCCEA76D7}" type="slidenum">
              <a:rPr lang="tr-TR" smtClean="0"/>
              <a:pPr/>
              <a:t>‹#›</a:t>
            </a:fld>
            <a:endParaRPr lang="tr-TR"/>
          </a:p>
        </p:txBody>
      </p:sp>
    </p:spTree>
    <p:extLst>
      <p:ext uri="{BB962C8B-B14F-4D97-AF65-F5344CB8AC3E}">
        <p14:creationId xmlns:p14="http://schemas.microsoft.com/office/powerpoint/2010/main" val="4170448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95386B-9623-4EED-918F-4A1BA18A2BAD}" type="datetimeFigureOut">
              <a:rPr lang="tr-TR" smtClean="0"/>
              <a:pPr/>
              <a:t>25.01.2024</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D67A1-ABC6-46D4-8F0E-33DDCCEA76D7}" type="slidenum">
              <a:rPr lang="tr-TR" smtClean="0"/>
              <a:pPr/>
              <a:t>‹#›</a:t>
            </a:fld>
            <a:endParaRPr lang="tr-TR"/>
          </a:p>
        </p:txBody>
      </p:sp>
    </p:spTree>
    <p:extLst>
      <p:ext uri="{BB962C8B-B14F-4D97-AF65-F5344CB8AC3E}">
        <p14:creationId xmlns:p14="http://schemas.microsoft.com/office/powerpoint/2010/main" val="1047183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290" y="1214422"/>
            <a:ext cx="7329510" cy="1214446"/>
          </a:xfrm>
        </p:spPr>
        <p:txBody>
          <a:bodyPr>
            <a:normAutofit fontScale="90000"/>
          </a:bodyPr>
          <a:lstStyle/>
          <a:p>
            <a:r>
              <a:rPr lang="tr-TR" sz="4000" dirty="0" smtClean="0"/>
              <a:t>     YÜKSEK RİSKLİ İLAÇLARIN YÖNETİMİ          </a:t>
            </a:r>
            <a:endParaRPr lang="tr-TR" sz="4000" dirty="0"/>
          </a:p>
        </p:txBody>
      </p:sp>
      <p:pic>
        <p:nvPicPr>
          <p:cNvPr id="4" name="Resim 3">
            <a:extLst>
              <a:ext uri="{FF2B5EF4-FFF2-40B4-BE49-F238E27FC236}">
                <a16:creationId xmlns="" xmlns:a16="http://schemas.microsoft.com/office/drawing/2014/main" id="{B64D5E64-6A1D-4CD3-8794-5DE76C5C6094}"/>
              </a:ext>
            </a:extLst>
          </p:cNvPr>
          <p:cNvPicPr>
            <a:picLocks noChangeAspect="1"/>
          </p:cNvPicPr>
          <p:nvPr/>
        </p:nvPicPr>
        <p:blipFill>
          <a:blip r:embed="rId2" cstate="print"/>
          <a:stretch>
            <a:fillRect/>
          </a:stretch>
        </p:blipFill>
        <p:spPr>
          <a:xfrm>
            <a:off x="0" y="285728"/>
            <a:ext cx="1357290" cy="254498"/>
          </a:xfrm>
          <a:prstGeom prst="rect">
            <a:avLst/>
          </a:prstGeom>
        </p:spPr>
      </p:pic>
      <p:sp>
        <p:nvSpPr>
          <p:cNvPr id="5" name="Alt Başlık 4">
            <a:extLst>
              <a:ext uri="{FF2B5EF4-FFF2-40B4-BE49-F238E27FC236}">
                <a16:creationId xmlns="" xmlns:a16="http://schemas.microsoft.com/office/drawing/2014/main" id="{47E99EA9-F332-4F92-9485-5B4EBFF36EB0}"/>
              </a:ext>
            </a:extLst>
          </p:cNvPr>
          <p:cNvSpPr txBox="1">
            <a:spLocks/>
          </p:cNvSpPr>
          <p:nvPr/>
        </p:nvSpPr>
        <p:spPr>
          <a:xfrm>
            <a:off x="5143504" y="5072074"/>
            <a:ext cx="2928958" cy="130925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90000"/>
              </a:lnSpc>
              <a:spcBef>
                <a:spcPts val="1000"/>
              </a:spcBef>
              <a:buNone/>
            </a:pPr>
            <a:r>
              <a:rPr lang="tr-TR" sz="1800" b="1" dirty="0" smtClean="0">
                <a:solidFill>
                  <a:prstClr val="black"/>
                </a:solidFill>
              </a:rPr>
              <a:t>CAN  TÜZÜNER</a:t>
            </a:r>
          </a:p>
          <a:p>
            <a:pPr marL="0" indent="0" algn="r">
              <a:lnSpc>
                <a:spcPct val="90000"/>
              </a:lnSpc>
              <a:spcBef>
                <a:spcPts val="1000"/>
              </a:spcBef>
              <a:buNone/>
            </a:pPr>
            <a:r>
              <a:rPr lang="tr-TR" sz="1800" b="1" dirty="0" smtClean="0">
                <a:solidFill>
                  <a:prstClr val="black"/>
                </a:solidFill>
              </a:rPr>
              <a:t>ECZANE SORUMLUSU</a:t>
            </a:r>
          </a:p>
          <a:p>
            <a:pPr marL="0" indent="0" algn="r">
              <a:lnSpc>
                <a:spcPct val="90000"/>
              </a:lnSpc>
              <a:spcBef>
                <a:spcPts val="1000"/>
              </a:spcBef>
              <a:buNone/>
            </a:pPr>
            <a:endParaRPr lang="tr-TR" sz="1800" b="1" dirty="0">
              <a:solidFill>
                <a:prstClr val="black"/>
              </a:solidFill>
            </a:endParaRPr>
          </a:p>
          <a:p>
            <a:endParaRPr lang="tr-TR" dirty="0"/>
          </a:p>
        </p:txBody>
      </p:sp>
      <p:pic>
        <p:nvPicPr>
          <p:cNvPr id="1028" name="Picture 4" descr="C:\Users\ben\Desktop\0Rk4i2-x.jpg"/>
          <p:cNvPicPr>
            <a:picLocks noChangeAspect="1" noChangeArrowheads="1"/>
          </p:cNvPicPr>
          <p:nvPr/>
        </p:nvPicPr>
        <p:blipFill>
          <a:blip r:embed="rId3" cstate="print"/>
          <a:srcRect/>
          <a:stretch>
            <a:fillRect/>
          </a:stretch>
        </p:blipFill>
        <p:spPr bwMode="auto">
          <a:xfrm>
            <a:off x="2857488" y="2643182"/>
            <a:ext cx="3286148" cy="2190766"/>
          </a:xfrm>
          <a:prstGeom prst="rect">
            <a:avLst/>
          </a:prstGeom>
          <a:noFill/>
        </p:spPr>
      </p:pic>
      <p:pic>
        <p:nvPicPr>
          <p:cNvPr id="9" name="Picture 8" descr="temos amblem.png"/>
          <p:cNvPicPr>
            <a:picLocks noChangeAspect="1"/>
          </p:cNvPicPr>
          <p:nvPr/>
        </p:nvPicPr>
        <p:blipFill>
          <a:blip r:embed="rId4" cstate="print"/>
          <a:stretch>
            <a:fillRect/>
          </a:stretch>
        </p:blipFill>
        <p:spPr>
          <a:xfrm>
            <a:off x="1571604" y="214290"/>
            <a:ext cx="714348" cy="609297"/>
          </a:xfrm>
          <a:prstGeom prst="rect">
            <a:avLst/>
          </a:prstGeo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graphicFrame>
        <p:nvGraphicFramePr>
          <p:cNvPr id="36867" name="Object 3"/>
          <p:cNvGraphicFramePr>
            <a:graphicFrameLocks noChangeAspect="1"/>
          </p:cNvGraphicFramePr>
          <p:nvPr/>
        </p:nvGraphicFramePr>
        <p:xfrm>
          <a:off x="2000232" y="285728"/>
          <a:ext cx="5572164" cy="6072230"/>
        </p:xfrm>
        <a:graphic>
          <a:graphicData uri="http://schemas.openxmlformats.org/presentationml/2006/ole">
            <mc:AlternateContent xmlns:mc="http://schemas.openxmlformats.org/markup-compatibility/2006">
              <mc:Choice xmlns:v="urn:schemas-microsoft-com:vml" Requires="v">
                <p:oleObj spid="_x0000_s36868" name="Acrobat Document" r:id="rId3" imgW="5667139" imgH="8019997" progId="AcroExch.Document.DC">
                  <p:embed/>
                </p:oleObj>
              </mc:Choice>
              <mc:Fallback>
                <p:oleObj name="Acrobat Document" r:id="rId3" imgW="5667139" imgH="8019997" progId="AcroExch.Document.DC">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32" y="285728"/>
                        <a:ext cx="5572164" cy="6072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2543180"/>
          </a:xfrm>
        </p:spPr>
        <p:txBody>
          <a:bodyPr>
            <a:normAutofit fontScale="92500" lnSpcReduction="10000"/>
          </a:bodyPr>
          <a:lstStyle/>
          <a:p>
            <a:pPr>
              <a:buNone/>
            </a:pPr>
            <a:endParaRPr lang="tr-TR" sz="5400" b="1" i="1" u="sng" dirty="0">
              <a:solidFill>
                <a:srgbClr val="FF0000"/>
              </a:solidFill>
              <a:effectLst>
                <a:outerShdw blurRad="38100" dist="38100" dir="2700000" algn="tl">
                  <a:srgbClr val="000000">
                    <a:alpha val="43137"/>
                  </a:srgbClr>
                </a:outerShdw>
              </a:effectLst>
            </a:endParaRPr>
          </a:p>
          <a:p>
            <a:pPr>
              <a:buNone/>
            </a:pPr>
            <a:r>
              <a:rPr lang="tr-TR" sz="5400" b="1" i="1" dirty="0">
                <a:solidFill>
                  <a:srgbClr val="FF0000"/>
                </a:solidFill>
                <a:effectLst>
                  <a:outerShdw blurRad="38100" dist="38100" dir="2700000" algn="tl">
                    <a:srgbClr val="000000">
                      <a:alpha val="43137"/>
                    </a:srgbClr>
                  </a:outerShdw>
                </a:effectLst>
              </a:rPr>
              <a:t>              </a:t>
            </a:r>
          </a:p>
          <a:p>
            <a:pPr algn="ctr">
              <a:buNone/>
            </a:pPr>
            <a:r>
              <a:rPr lang="tr-TR" sz="5400" b="1" i="1" u="sng">
                <a:solidFill>
                  <a:srgbClr val="FF0000"/>
                </a:solidFill>
                <a:effectLst>
                  <a:outerShdw blurRad="38100" dist="38100" dir="2700000" algn="tl">
                    <a:srgbClr val="000000">
                      <a:alpha val="43137"/>
                    </a:srgbClr>
                  </a:outerShdw>
                </a:effectLst>
              </a:rPr>
              <a:t>    TEŞEKKÜRLER</a:t>
            </a:r>
            <a:endParaRPr lang="en-US" sz="5400" b="1" i="1" dirty="0">
              <a:solidFill>
                <a:srgbClr val="FF0000"/>
              </a:solidFill>
              <a:effectLst>
                <a:outerShdw blurRad="38100" dist="38100" dir="2700000" algn="tl">
                  <a:srgbClr val="000000">
                    <a:alpha val="43137"/>
                  </a:srgbClr>
                </a:outerShdw>
              </a:effectLst>
            </a:endParaRPr>
          </a:p>
        </p:txBody>
      </p:sp>
      <p:pic>
        <p:nvPicPr>
          <p:cNvPr id="4098" name="Picture 2" descr="http://www.ankaraka.org.tr/tr/images/content/pages/proje-uygulama.jpg"/>
          <p:cNvPicPr>
            <a:picLocks noChangeAspect="1" noChangeArrowheads="1"/>
          </p:cNvPicPr>
          <p:nvPr/>
        </p:nvPicPr>
        <p:blipFill>
          <a:blip r:embed="rId2" cstate="print"/>
          <a:srcRect/>
          <a:stretch>
            <a:fillRect/>
          </a:stretch>
        </p:blipFill>
        <p:spPr bwMode="auto">
          <a:xfrm>
            <a:off x="928662" y="2786058"/>
            <a:ext cx="2095500" cy="2095501"/>
          </a:xfrm>
          <a:prstGeom prst="rect">
            <a:avLst/>
          </a:prstGeom>
          <a:noFill/>
        </p:spPr>
      </p:pic>
      <p:pic>
        <p:nvPicPr>
          <p:cNvPr id="4" name="Resim 3">
            <a:extLst>
              <a:ext uri="{FF2B5EF4-FFF2-40B4-BE49-F238E27FC236}">
                <a16:creationId xmlns="" xmlns:a16="http://schemas.microsoft.com/office/drawing/2014/main" id="{77F645EE-994C-4C5A-A869-CCA2FC9D6D1B}"/>
              </a:ext>
            </a:extLst>
          </p:cNvPr>
          <p:cNvPicPr>
            <a:picLocks noChangeAspect="1"/>
          </p:cNvPicPr>
          <p:nvPr/>
        </p:nvPicPr>
        <p:blipFill>
          <a:blip r:embed="rId3"/>
          <a:stretch>
            <a:fillRect/>
          </a:stretch>
        </p:blipFill>
        <p:spPr>
          <a:xfrm>
            <a:off x="0" y="1"/>
            <a:ext cx="966651" cy="86876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42" y="1071546"/>
            <a:ext cx="7043758" cy="214314"/>
          </a:xfrm>
        </p:spPr>
        <p:txBody>
          <a:bodyPr>
            <a:normAutofit fontScale="90000"/>
          </a:bodyPr>
          <a:lstStyle/>
          <a:p>
            <a:endParaRPr lang="en-US" sz="3600" b="1" dirty="0">
              <a:solidFill>
                <a:srgbClr val="FF0000"/>
              </a:solidFill>
            </a:endParaRPr>
          </a:p>
        </p:txBody>
      </p:sp>
      <p:sp>
        <p:nvSpPr>
          <p:cNvPr id="3" name="Content Placeholder 2"/>
          <p:cNvSpPr>
            <a:spLocks noGrp="1"/>
          </p:cNvSpPr>
          <p:nvPr>
            <p:ph idx="1"/>
          </p:nvPr>
        </p:nvSpPr>
        <p:spPr>
          <a:xfrm>
            <a:off x="1142976" y="1571612"/>
            <a:ext cx="7500990" cy="4500594"/>
          </a:xfrm>
        </p:spPr>
        <p:txBody>
          <a:bodyPr>
            <a:normAutofit fontScale="62500" lnSpcReduction="20000"/>
          </a:bodyPr>
          <a:lstStyle/>
          <a:p>
            <a:pPr>
              <a:buClr>
                <a:srgbClr val="FF0000"/>
              </a:buClr>
              <a:buNone/>
            </a:pPr>
            <a:endParaRPr lang="tr-TR" altLang="tr-TR" dirty="0"/>
          </a:p>
          <a:p>
            <a:pPr>
              <a:buClr>
                <a:srgbClr val="FF0000"/>
              </a:buClr>
              <a:buNone/>
            </a:pPr>
            <a:endParaRPr lang="tr-TR" altLang="tr-TR" dirty="0"/>
          </a:p>
          <a:p>
            <a:pPr>
              <a:buNone/>
            </a:pPr>
            <a:r>
              <a:rPr lang="tr-TR" b="1" dirty="0" smtClean="0"/>
              <a:t>      AMAÇ: </a:t>
            </a:r>
            <a:r>
              <a:rPr lang="tr-TR" dirty="0" smtClean="0"/>
              <a:t>Hastanemiz eczanesine satın alma veya devir yolu ile alınan ilaçlardan, </a:t>
            </a:r>
            <a:r>
              <a:rPr lang="tr-TR" dirty="0" err="1" smtClean="0"/>
              <a:t>teropatik</a:t>
            </a:r>
            <a:r>
              <a:rPr lang="tr-TR" dirty="0" smtClean="0"/>
              <a:t> indeksi dar olan ” Yüksek Riskli </a:t>
            </a:r>
            <a:r>
              <a:rPr lang="tr-TR" dirty="0" err="1" smtClean="0"/>
              <a:t>İlaçlar”ın</a:t>
            </a:r>
            <a:r>
              <a:rPr lang="tr-TR" dirty="0" smtClean="0"/>
              <a:t> belirlenip listelenmesi, özelliklerini kaybetmeyecek ve karışıklığı engelleyecek şekilde güvenli depolanması ve dağıtılmasının sağlamak, ayrıca hastalara kullanılmak üzere kliniklere teslim edilen bu ilaçların ara depolarda da güvenli saklama koşullarının oluşturulması ve hastaya güvenli ilaç uygulamalarının yapılmasının sağlanması, ilaç uygulamalarında oluşabilecek hataların önlenmesi, istenmeyen ilaç etkilerinin acil müdahale ile giderilmesi ve bildirimlerinin zamanında yapılmasının sağlanması ve sonucunda da hastalarımıza güvenli sağlık hizmeti sunulmasıdır. </a:t>
            </a:r>
            <a:r>
              <a:rPr lang="en-US" dirty="0"/>
              <a:t/>
            </a:r>
            <a:br>
              <a:rPr lang="en-US" dirty="0"/>
            </a:br>
            <a:endParaRPr lang="en-US" dirty="0"/>
          </a:p>
        </p:txBody>
      </p:sp>
      <p:pic>
        <p:nvPicPr>
          <p:cNvPr id="4" name="Resim 3">
            <a:extLst>
              <a:ext uri="{FF2B5EF4-FFF2-40B4-BE49-F238E27FC236}">
                <a16:creationId xmlns="" xmlns:a16="http://schemas.microsoft.com/office/drawing/2014/main" id="{C2D4DBCE-3BF4-417E-8461-4222336FFCB8}"/>
              </a:ext>
            </a:extLst>
          </p:cNvPr>
          <p:cNvPicPr>
            <a:picLocks noChangeAspect="1"/>
          </p:cNvPicPr>
          <p:nvPr/>
        </p:nvPicPr>
        <p:blipFill>
          <a:blip r:embed="rId2"/>
          <a:stretch>
            <a:fillRect/>
          </a:stretch>
        </p:blipFill>
        <p:spPr>
          <a:xfrm>
            <a:off x="0" y="1"/>
            <a:ext cx="966651" cy="868762"/>
          </a:xfrm>
          <a:prstGeom prst="rect">
            <a:avLst/>
          </a:prstGeom>
        </p:spPr>
      </p:pic>
      <p:pic>
        <p:nvPicPr>
          <p:cNvPr id="5" name="Picture 4" descr="temos amblem.png"/>
          <p:cNvPicPr>
            <a:picLocks noChangeAspect="1"/>
          </p:cNvPicPr>
          <p:nvPr/>
        </p:nvPicPr>
        <p:blipFill>
          <a:blip r:embed="rId3" cstate="print"/>
          <a:stretch>
            <a:fillRect/>
          </a:stretch>
        </p:blipFill>
        <p:spPr>
          <a:xfrm>
            <a:off x="214282" y="1000108"/>
            <a:ext cx="418774" cy="35719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071546"/>
            <a:ext cx="8229600" cy="857256"/>
          </a:xfrm>
        </p:spPr>
        <p:txBody>
          <a:bodyPr>
            <a:normAutofit/>
          </a:bodyPr>
          <a:lstStyle/>
          <a:p>
            <a:r>
              <a:rPr lang="tr-TR" sz="3600" dirty="0" smtClean="0">
                <a:solidFill>
                  <a:srgbClr val="FF0000"/>
                </a:solidFill>
              </a:rPr>
              <a:t>TANIM VE KISALTMALAR</a:t>
            </a:r>
            <a:endParaRPr lang="en-US" sz="3600" dirty="0">
              <a:solidFill>
                <a:srgbClr val="FF0000"/>
              </a:solidFill>
            </a:endParaRPr>
          </a:p>
        </p:txBody>
      </p:sp>
      <p:sp>
        <p:nvSpPr>
          <p:cNvPr id="3" name="Content Placeholder 2"/>
          <p:cNvSpPr>
            <a:spLocks noGrp="1"/>
          </p:cNvSpPr>
          <p:nvPr>
            <p:ph idx="1"/>
          </p:nvPr>
        </p:nvSpPr>
        <p:spPr>
          <a:xfrm>
            <a:off x="461442" y="2500305"/>
            <a:ext cx="8396837" cy="3357587"/>
          </a:xfrm>
        </p:spPr>
        <p:txBody>
          <a:bodyPr>
            <a:normAutofit/>
          </a:bodyPr>
          <a:lstStyle/>
          <a:p>
            <a:pPr marL="0" indent="0">
              <a:lnSpc>
                <a:spcPct val="80000"/>
              </a:lnSpc>
              <a:buClr>
                <a:srgbClr val="FF0000"/>
              </a:buClr>
              <a:buNone/>
            </a:pPr>
            <a:r>
              <a:rPr lang="tr-TR" altLang="tr-TR" sz="3000" dirty="0" smtClean="0"/>
              <a:t> -</a:t>
            </a:r>
          </a:p>
        </p:txBody>
      </p:sp>
      <p:pic>
        <p:nvPicPr>
          <p:cNvPr id="4" name="Resim 3">
            <a:extLst>
              <a:ext uri="{FF2B5EF4-FFF2-40B4-BE49-F238E27FC236}">
                <a16:creationId xmlns="" xmlns:a16="http://schemas.microsoft.com/office/drawing/2014/main" id="{FE938359-C7A5-47F2-8D9A-2B376BEBCB8E}"/>
              </a:ext>
            </a:extLst>
          </p:cNvPr>
          <p:cNvPicPr>
            <a:picLocks noChangeAspect="1"/>
          </p:cNvPicPr>
          <p:nvPr/>
        </p:nvPicPr>
        <p:blipFill>
          <a:blip r:embed="rId2"/>
          <a:stretch>
            <a:fillRect/>
          </a:stretch>
        </p:blipFill>
        <p:spPr>
          <a:xfrm>
            <a:off x="0" y="1"/>
            <a:ext cx="966651" cy="868762"/>
          </a:xfrm>
          <a:prstGeom prst="rect">
            <a:avLst/>
          </a:prstGeom>
        </p:spPr>
      </p:pic>
      <p:graphicFrame>
        <p:nvGraphicFramePr>
          <p:cNvPr id="5" name="Table 4"/>
          <p:cNvGraphicFramePr>
            <a:graphicFrameLocks noGrp="1"/>
          </p:cNvGraphicFramePr>
          <p:nvPr/>
        </p:nvGraphicFramePr>
        <p:xfrm>
          <a:off x="1000100" y="2214555"/>
          <a:ext cx="7500990" cy="3000394"/>
        </p:xfrm>
        <a:graphic>
          <a:graphicData uri="http://schemas.openxmlformats.org/drawingml/2006/table">
            <a:tbl>
              <a:tblPr/>
              <a:tblGrid>
                <a:gridCol w="7500990"/>
              </a:tblGrid>
              <a:tr h="609792">
                <a:tc>
                  <a:txBody>
                    <a:bodyPr/>
                    <a:lstStyle/>
                    <a:p>
                      <a:pPr algn="just">
                        <a:lnSpc>
                          <a:spcPct val="107000"/>
                        </a:lnSpc>
                        <a:spcAft>
                          <a:spcPts val="0"/>
                        </a:spcAft>
                      </a:pPr>
                      <a:r>
                        <a:rPr lang="tr-TR" sz="1350" b="1" dirty="0">
                          <a:solidFill>
                            <a:srgbClr val="000000"/>
                          </a:solidFill>
                          <a:latin typeface="Source Sans Pro"/>
                          <a:ea typeface="Times New Roman"/>
                          <a:cs typeface="Times New Roman"/>
                        </a:rPr>
                        <a:t>TANIMLAR</a:t>
                      </a:r>
                      <a:endParaRPr lang="tr-TR" sz="1100" dirty="0">
                        <a:latin typeface="Calibri"/>
                        <a:ea typeface="Calibri"/>
                        <a:cs typeface="Times New Roman"/>
                      </a:endParaRPr>
                    </a:p>
                  </a:txBody>
                  <a:tcPr marL="9525" marR="9525" marT="9525" marB="9525" anchor="ctr">
                    <a:lnL>
                      <a:noFill/>
                    </a:lnL>
                    <a:lnR>
                      <a:noFill/>
                    </a:lnR>
                    <a:lnT>
                      <a:noFill/>
                    </a:lnT>
                    <a:lnB>
                      <a:noFill/>
                    </a:lnB>
                    <a:solidFill>
                      <a:srgbClr val="FFFFFF"/>
                    </a:solidFill>
                  </a:tcPr>
                </a:tc>
              </a:tr>
              <a:tr h="1171018">
                <a:tc>
                  <a:txBody>
                    <a:bodyPr/>
                    <a:lstStyle/>
                    <a:p>
                      <a:pPr algn="just">
                        <a:lnSpc>
                          <a:spcPct val="107000"/>
                        </a:lnSpc>
                        <a:spcAft>
                          <a:spcPts val="0"/>
                        </a:spcAft>
                      </a:pPr>
                      <a:r>
                        <a:rPr lang="tr-TR" sz="1350" b="1" dirty="0">
                          <a:solidFill>
                            <a:srgbClr val="000000"/>
                          </a:solidFill>
                          <a:latin typeface="Source Sans Pro"/>
                          <a:ea typeface="Times New Roman"/>
                          <a:cs typeface="Times New Roman"/>
                        </a:rPr>
                        <a:t>Yüksek Riskli İlaç: </a:t>
                      </a:r>
                      <a:r>
                        <a:rPr lang="tr-TR" sz="1350" dirty="0">
                          <a:solidFill>
                            <a:srgbClr val="000000"/>
                          </a:solidFill>
                          <a:latin typeface="Source Sans Pro"/>
                          <a:ea typeface="Times New Roman"/>
                          <a:cs typeface="Times New Roman"/>
                        </a:rPr>
                        <a:t>Hatalı kullanılmaları durumunda hastada geçici veya kalıcı hasara ve/veya ölüme neden olabilecek ilaç veya solüsyonlardır.</a:t>
                      </a:r>
                      <a:endParaRPr lang="tr-TR" sz="1100" dirty="0">
                        <a:latin typeface="Calibri"/>
                        <a:ea typeface="Calibri"/>
                        <a:cs typeface="Times New Roman"/>
                      </a:endParaRPr>
                    </a:p>
                  </a:txBody>
                  <a:tcPr marL="9525" marR="9525" marT="9525" marB="9525" anchor="ctr">
                    <a:lnL>
                      <a:noFill/>
                    </a:lnL>
                    <a:lnR>
                      <a:noFill/>
                    </a:lnR>
                    <a:lnT>
                      <a:noFill/>
                    </a:lnT>
                    <a:lnB>
                      <a:noFill/>
                    </a:lnB>
                    <a:solidFill>
                      <a:srgbClr val="FFFFFF"/>
                    </a:solidFill>
                  </a:tcPr>
                </a:tc>
              </a:tr>
              <a:tr h="609792">
                <a:tc>
                  <a:txBody>
                    <a:bodyPr/>
                    <a:lstStyle/>
                    <a:p>
                      <a:pPr algn="just">
                        <a:lnSpc>
                          <a:spcPct val="107000"/>
                        </a:lnSpc>
                        <a:spcAft>
                          <a:spcPts val="0"/>
                        </a:spcAft>
                      </a:pPr>
                      <a:r>
                        <a:rPr lang="tr-TR" sz="1350" b="1">
                          <a:solidFill>
                            <a:srgbClr val="000000"/>
                          </a:solidFill>
                          <a:latin typeface="Source Sans Pro"/>
                          <a:ea typeface="Times New Roman"/>
                          <a:cs typeface="Times New Roman"/>
                        </a:rPr>
                        <a:t> KISALTMALAR</a:t>
                      </a:r>
                      <a:endParaRPr lang="tr-TR" sz="1100">
                        <a:latin typeface="Calibri"/>
                        <a:ea typeface="Calibri"/>
                        <a:cs typeface="Times New Roman"/>
                      </a:endParaRPr>
                    </a:p>
                  </a:txBody>
                  <a:tcPr marL="9525" marR="9525" marT="9525" marB="9525" anchor="ctr">
                    <a:lnL>
                      <a:noFill/>
                    </a:lnL>
                    <a:lnR>
                      <a:noFill/>
                    </a:lnR>
                    <a:lnT>
                      <a:noFill/>
                    </a:lnT>
                    <a:lnB>
                      <a:noFill/>
                    </a:lnB>
                    <a:solidFill>
                      <a:srgbClr val="FFFFFF"/>
                    </a:solidFill>
                  </a:tcPr>
                </a:tc>
              </a:tr>
              <a:tr h="609792">
                <a:tc>
                  <a:txBody>
                    <a:bodyPr/>
                    <a:lstStyle/>
                    <a:p>
                      <a:pPr algn="just">
                        <a:lnSpc>
                          <a:spcPct val="107000"/>
                        </a:lnSpc>
                        <a:spcAft>
                          <a:spcPts val="0"/>
                        </a:spcAft>
                      </a:pPr>
                      <a:r>
                        <a:rPr lang="tr-TR" sz="1350" b="1" dirty="0">
                          <a:solidFill>
                            <a:srgbClr val="000000"/>
                          </a:solidFill>
                          <a:latin typeface="Source Sans Pro"/>
                          <a:ea typeface="Times New Roman"/>
                          <a:cs typeface="Times New Roman"/>
                        </a:rPr>
                        <a:t>YRİ: Yüksek Riskli İlaç</a:t>
                      </a:r>
                      <a:endParaRPr lang="tr-TR" sz="1100" dirty="0">
                        <a:latin typeface="Calibri"/>
                        <a:ea typeface="Calibri"/>
                        <a:cs typeface="Times New Roman"/>
                      </a:endParaRPr>
                    </a:p>
                  </a:txBody>
                  <a:tcPr marL="9525" marR="9525" marT="9525" marB="9525" anchor="ctr">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 FAALİYET AKIŞI</a:t>
            </a:r>
            <a:endParaRPr lang="tr-TR" dirty="0"/>
          </a:p>
        </p:txBody>
      </p:sp>
      <p:sp>
        <p:nvSpPr>
          <p:cNvPr id="3" name="Content Placeholder 2"/>
          <p:cNvSpPr>
            <a:spLocks noGrp="1"/>
          </p:cNvSpPr>
          <p:nvPr>
            <p:ph idx="1"/>
          </p:nvPr>
        </p:nvSpPr>
        <p:spPr/>
        <p:txBody>
          <a:bodyPr>
            <a:normAutofit fontScale="62500" lnSpcReduction="20000"/>
          </a:bodyPr>
          <a:lstStyle/>
          <a:p>
            <a:r>
              <a:rPr lang="tr-TR" b="1" dirty="0" smtClean="0"/>
              <a:t>  1</a:t>
            </a:r>
            <a:r>
              <a:rPr lang="tr-TR" dirty="0" smtClean="0"/>
              <a:t>) Eczacı tarafından hastanede kullanılan </a:t>
            </a:r>
            <a:r>
              <a:rPr lang="tr-TR" dirty="0" err="1" smtClean="0"/>
              <a:t>YRİ’ler</a:t>
            </a:r>
            <a:r>
              <a:rPr lang="tr-TR" dirty="0" smtClean="0"/>
              <a:t> belirlenerek hazırlanan ve Hastane Yönetimi ile Kalite Yönetim Birimi tarafından onaylanan liste Hastane Bilgi Yönetim Sistemi tarafından tüm bilgisayarlardan erişim sağlanabilecek şekilde kalite dosyasına yüklenir. Bu listeler ilaç isimleri değiştikçe eczacı tarafından güncellenir.</a:t>
            </a:r>
          </a:p>
          <a:p>
            <a:r>
              <a:rPr lang="tr-TR" b="1" dirty="0" smtClean="0"/>
              <a:t>   2</a:t>
            </a:r>
            <a:r>
              <a:rPr lang="tr-TR" dirty="0" smtClean="0"/>
              <a:t>)  </a:t>
            </a:r>
            <a:r>
              <a:rPr lang="tr-TR" dirty="0" err="1" smtClean="0"/>
              <a:t>YRİ’ler</a:t>
            </a:r>
            <a:r>
              <a:rPr lang="tr-TR" dirty="0" smtClean="0"/>
              <a:t> eczane ve tüm tıbbi birimlerde Yüksek Riskli İlaç yazılı kırmızı şeritle ayrılmış ayrı dolap ve raflarda ‘’Yüksek Riskli İlaçlar’ ibaresi yazan alanda saklanmalıdır.</a:t>
            </a:r>
          </a:p>
          <a:p>
            <a:r>
              <a:rPr lang="tr-TR" b="1" dirty="0" smtClean="0"/>
              <a:t>   3</a:t>
            </a:r>
            <a:r>
              <a:rPr lang="tr-TR" dirty="0" smtClean="0"/>
              <a:t>)  Özellikli birimlerde (ameliyathane, yoğun bakım, doğumhane, acil servis vb.) </a:t>
            </a:r>
            <a:r>
              <a:rPr lang="tr-TR" dirty="0" err="1" smtClean="0"/>
              <a:t>YRİ’ler</a:t>
            </a:r>
            <a:r>
              <a:rPr lang="tr-TR" dirty="0" smtClean="0"/>
              <a:t> ayrı dolap, ayrı raflarda ya da ilaç arabasında bulunması durumunda kırmızı </a:t>
            </a:r>
            <a:r>
              <a:rPr lang="tr-TR" dirty="0" err="1" smtClean="0"/>
              <a:t>separatörle</a:t>
            </a:r>
            <a:r>
              <a:rPr lang="tr-TR" dirty="0" smtClean="0"/>
              <a:t> diğer ilaçlardan ayrı olarak muhafaza edilir.</a:t>
            </a:r>
          </a:p>
          <a:p>
            <a:r>
              <a:rPr lang="tr-TR" b="1" dirty="0" smtClean="0"/>
              <a:t>    4</a:t>
            </a:r>
            <a:r>
              <a:rPr lang="tr-TR" dirty="0" smtClean="0"/>
              <a:t>) Buzdolabında saklanması gereken YRİ´</a:t>
            </a:r>
            <a:r>
              <a:rPr lang="tr-TR" dirty="0" err="1" smtClean="0"/>
              <a:t>ler</a:t>
            </a:r>
            <a:r>
              <a:rPr lang="tr-TR" dirty="0" smtClean="0"/>
              <a:t>, diğer ilaçlardan ayrı Yüksek Riskli İlaç yazılı kırmızı şeritle ayrılmış bir rafta muhafaza edilir.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5794"/>
            <a:ext cx="8229600" cy="500066"/>
          </a:xfrm>
        </p:spPr>
        <p:txBody>
          <a:bodyPr>
            <a:normAutofit fontScale="90000"/>
          </a:bodyPr>
          <a:lstStyle/>
          <a:p>
            <a:endParaRPr lang="en-US" sz="3600" b="1" dirty="0">
              <a:solidFill>
                <a:srgbClr val="FF0000"/>
              </a:solidFill>
            </a:endParaRPr>
          </a:p>
        </p:txBody>
      </p:sp>
      <p:sp>
        <p:nvSpPr>
          <p:cNvPr id="4" name="Rectangle 3"/>
          <p:cNvSpPr>
            <a:spLocks noGrp="1" noChangeArrowheads="1"/>
          </p:cNvSpPr>
          <p:nvPr>
            <p:ph idx="1"/>
          </p:nvPr>
        </p:nvSpPr>
        <p:spPr>
          <a:xfrm>
            <a:off x="928662" y="1428736"/>
            <a:ext cx="7715304" cy="4071966"/>
          </a:xfrm>
        </p:spPr>
        <p:txBody>
          <a:bodyPr>
            <a:normAutofit fontScale="92500" lnSpcReduction="20000"/>
          </a:bodyPr>
          <a:lstStyle/>
          <a:p>
            <a:pPr eaLnBrk="1" hangingPunct="1">
              <a:lnSpc>
                <a:spcPct val="90000"/>
              </a:lnSpc>
              <a:buClr>
                <a:srgbClr val="FF0000"/>
              </a:buClr>
              <a:buNone/>
            </a:pPr>
            <a:r>
              <a:rPr lang="tr-TR" altLang="tr-TR" sz="2400" dirty="0" smtClean="0"/>
              <a:t>-</a:t>
            </a:r>
            <a:endParaRPr lang="tr-TR" altLang="tr-TR" sz="2800" dirty="0"/>
          </a:p>
          <a:p>
            <a:r>
              <a:rPr lang="tr-TR" sz="2400" b="1" dirty="0" smtClean="0"/>
              <a:t> 5</a:t>
            </a:r>
            <a:r>
              <a:rPr lang="tr-TR" sz="2400" dirty="0" smtClean="0"/>
              <a:t>)Yüksek riskli ilaçların özellikli birimlere transferleri diğer ilaçlarla karışmayacak şekilde gerçekleşmelidir.</a:t>
            </a:r>
          </a:p>
          <a:p>
            <a:r>
              <a:rPr lang="tr-TR" sz="2400" b="1" dirty="0" smtClean="0"/>
              <a:t>6</a:t>
            </a:r>
            <a:r>
              <a:rPr lang="tr-TR" sz="2400" dirty="0" smtClean="0"/>
              <a:t>) Yazılışı Okunuşu Benzer YRİ´</a:t>
            </a:r>
            <a:r>
              <a:rPr lang="tr-TR" sz="2400" dirty="0" err="1" smtClean="0"/>
              <a:t>ler</a:t>
            </a:r>
            <a:r>
              <a:rPr lang="tr-TR" sz="2400" dirty="0" smtClean="0"/>
              <a:t> ile Ambalajı Benzer YRİ´</a:t>
            </a:r>
            <a:r>
              <a:rPr lang="tr-TR" sz="2400" dirty="0" err="1" smtClean="0"/>
              <a:t>ler</a:t>
            </a:r>
            <a:r>
              <a:rPr lang="tr-TR" sz="2400" dirty="0" smtClean="0"/>
              <a:t> Yüksek Riskli İlaç yazılı kırmızı şeritle ayrılmış raflarda birbirine karışmayacak şekilde saklanır.</a:t>
            </a:r>
          </a:p>
          <a:p>
            <a:r>
              <a:rPr lang="tr-TR" sz="2400" b="1" dirty="0" smtClean="0"/>
              <a:t>7</a:t>
            </a:r>
            <a:r>
              <a:rPr lang="tr-TR" sz="2400" dirty="0" smtClean="0"/>
              <a:t>)Narkotik ve </a:t>
            </a:r>
            <a:r>
              <a:rPr lang="tr-TR" sz="2400" dirty="0" err="1" smtClean="0"/>
              <a:t>Psikotrop</a:t>
            </a:r>
            <a:r>
              <a:rPr lang="tr-TR" sz="2400" dirty="0" smtClean="0"/>
              <a:t> </a:t>
            </a:r>
            <a:r>
              <a:rPr lang="tr-TR" sz="2400" dirty="0" err="1" smtClean="0"/>
              <a:t>YRİ’ler</a:t>
            </a:r>
            <a:r>
              <a:rPr lang="tr-TR" sz="2400" dirty="0" smtClean="0"/>
              <a:t> Narkotik ve </a:t>
            </a:r>
            <a:r>
              <a:rPr lang="tr-TR" sz="2400" dirty="0" err="1" smtClean="0"/>
              <a:t>Psikotrop</a:t>
            </a:r>
            <a:r>
              <a:rPr lang="tr-TR" sz="2400" dirty="0" smtClean="0"/>
              <a:t> İlaçların Yönetim Talimatı ‘</a:t>
            </a:r>
            <a:r>
              <a:rPr lang="tr-TR" sz="2400" dirty="0" err="1" smtClean="0"/>
              <a:t>na</a:t>
            </a:r>
            <a:r>
              <a:rPr lang="tr-TR" sz="2400" dirty="0" smtClean="0"/>
              <a:t> göre kilitli dolaplarda Yüksek Riskli İlaç yazılı kırmızı şeritle ayrılmış raflarda birbirine karışmayacak şekilde saklanır.</a:t>
            </a:r>
          </a:p>
          <a:p>
            <a:r>
              <a:rPr lang="tr-TR" sz="2400" b="1" dirty="0" smtClean="0"/>
              <a:t> 8</a:t>
            </a:r>
            <a:r>
              <a:rPr lang="tr-TR" sz="2400" dirty="0" smtClean="0"/>
              <a:t>)Klinik olarak gerek görülmedikçe veya izin verilen durumlar (Acil müdahale arabaları) hariç yüksek riskli ilaçlar hasta bakım ünitelerinde bulundurulamaz.</a:t>
            </a:r>
          </a:p>
          <a:p>
            <a:pPr eaLnBrk="1" hangingPunct="1">
              <a:lnSpc>
                <a:spcPct val="90000"/>
              </a:lnSpc>
              <a:buClr>
                <a:srgbClr val="FF0000"/>
              </a:buClr>
              <a:buNone/>
            </a:pPr>
            <a:endParaRPr lang="tr-TR" altLang="tr-TR" sz="2400" dirty="0"/>
          </a:p>
          <a:p>
            <a:pPr eaLnBrk="1" hangingPunct="1">
              <a:lnSpc>
                <a:spcPct val="90000"/>
              </a:lnSpc>
              <a:buClr>
                <a:srgbClr val="FF0000"/>
              </a:buClr>
              <a:buFont typeface="Wingdings" pitchFamily="2" charset="2"/>
              <a:buChar char="ü"/>
            </a:pPr>
            <a:endParaRPr lang="tr-TR" altLang="tr-TR" sz="2400" dirty="0"/>
          </a:p>
        </p:txBody>
      </p:sp>
      <p:pic>
        <p:nvPicPr>
          <p:cNvPr id="5" name="Resim 4">
            <a:extLst>
              <a:ext uri="{FF2B5EF4-FFF2-40B4-BE49-F238E27FC236}">
                <a16:creationId xmlns="" xmlns:a16="http://schemas.microsoft.com/office/drawing/2014/main" id="{408BEFF1-BF50-44E2-80F5-937910B89C62}"/>
              </a:ext>
            </a:extLst>
          </p:cNvPr>
          <p:cNvPicPr>
            <a:picLocks noChangeAspect="1"/>
          </p:cNvPicPr>
          <p:nvPr/>
        </p:nvPicPr>
        <p:blipFill>
          <a:blip r:embed="rId2"/>
          <a:stretch>
            <a:fillRect/>
          </a:stretch>
        </p:blipFill>
        <p:spPr>
          <a:xfrm>
            <a:off x="0" y="1"/>
            <a:ext cx="966651" cy="868762"/>
          </a:xfrm>
          <a:prstGeom prst="rect">
            <a:avLst/>
          </a:prstGeom>
        </p:spPr>
      </p:pic>
      <p:pic>
        <p:nvPicPr>
          <p:cNvPr id="7" name="Resim 6">
            <a:extLst>
              <a:ext uri="{FF2B5EF4-FFF2-40B4-BE49-F238E27FC236}">
                <a16:creationId xmlns="" xmlns:a16="http://schemas.microsoft.com/office/drawing/2014/main" id="{96D85A2B-D1AA-4F36-9BF3-CC076CFE1ECB}"/>
              </a:ext>
            </a:extLst>
          </p:cNvPr>
          <p:cNvPicPr>
            <a:picLocks noChangeAspect="1"/>
          </p:cNvPicPr>
          <p:nvPr/>
        </p:nvPicPr>
        <p:blipFill>
          <a:blip r:embed="rId2"/>
          <a:stretch>
            <a:fillRect/>
          </a:stretch>
        </p:blipFill>
        <p:spPr>
          <a:xfrm>
            <a:off x="0" y="1"/>
            <a:ext cx="966651" cy="8687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55000" lnSpcReduction="20000"/>
          </a:bodyPr>
          <a:lstStyle/>
          <a:p>
            <a:r>
              <a:rPr lang="tr-TR" b="1" dirty="0" smtClean="0"/>
              <a:t>9</a:t>
            </a:r>
            <a:r>
              <a:rPr lang="tr-TR" dirty="0" smtClean="0"/>
              <a:t>)Yüksek Riskli İlaçlar, HBYS programında ilaç kartları tanımlanırken de sınıflandırılır ve bu şekilde ilacı isteyen hekim, ilacı uygulayan hemşirenin de tüm aşamalarda söz konusu istenilen ilacın, yüksek riskli olduğu konusunda uyarılması sağlanmış olur. Ayrıca hasta bazlı ilaç çıktılarında da “ Yüksek Riskli İlaç” uyarısı yazılı olmalıdır.</a:t>
            </a:r>
          </a:p>
          <a:p>
            <a:r>
              <a:rPr lang="tr-TR" b="1" dirty="0" smtClean="0"/>
              <a:t>10</a:t>
            </a:r>
            <a:r>
              <a:rPr lang="tr-TR" dirty="0" smtClean="0"/>
              <a:t>) Yüksek riskli ilaçların ikinci bir sağlık personeli (doktor, hemşire) kontrolünde servis hemşiresi tarafından “Doğru ilaç, Doğru doz, Doğru hasta, Doğru veriş yolu, Doğru zaman, Doğru etki, Doğru form, Doğru kayıt “yani 8 D ilkesine göre uygulanması sağlanır.</a:t>
            </a:r>
          </a:p>
          <a:p>
            <a:r>
              <a:rPr lang="tr-TR" b="1" dirty="0" smtClean="0"/>
              <a:t> 11)</a:t>
            </a:r>
            <a:r>
              <a:rPr lang="tr-TR" dirty="0" smtClean="0"/>
              <a:t> İstenmeyen Yan Etki: Bir beşeri tıbbi ürünün; hastalıktan korunma, bir hastalığın teşhis veya tedavisi, bir fizyolojik fonksiyonun iyileştirilmesi, düzeltilmesi veya değiştirilmesi amacıyla kabul edilen normal dozlarda kullanımında ortaya çıkan zararlı ve amaçlanmamış etki.</a:t>
            </a:r>
          </a:p>
          <a:p>
            <a:r>
              <a:rPr lang="tr-TR" b="1" dirty="0" smtClean="0"/>
              <a:t>12</a:t>
            </a:r>
            <a:r>
              <a:rPr lang="tr-TR" dirty="0" smtClean="0"/>
              <a:t>) Eczaneden ya da yoğun bakımdan yüksek riskli ilaç istemi yapılırken ilaç isimleri kısaltılmaz, kısaltma kullanılmaz</a:t>
            </a:r>
          </a:p>
          <a:p>
            <a:r>
              <a:rPr lang="tr-TR" b="1" dirty="0" smtClean="0"/>
              <a:t>YANLIŞ</a:t>
            </a:r>
            <a:r>
              <a:rPr lang="tr-TR" dirty="0" smtClean="0"/>
              <a:t>:1. KCL </a:t>
            </a:r>
            <a:r>
              <a:rPr lang="tr-TR" dirty="0" err="1" smtClean="0"/>
              <a:t>amp</a:t>
            </a:r>
            <a:r>
              <a:rPr lang="tr-TR" dirty="0" smtClean="0"/>
              <a:t> </a:t>
            </a:r>
          </a:p>
          <a:p>
            <a:r>
              <a:rPr lang="tr-TR" b="1" dirty="0" smtClean="0"/>
              <a:t> DOĞRU</a:t>
            </a:r>
            <a:r>
              <a:rPr lang="tr-TR" dirty="0" smtClean="0"/>
              <a:t>:1. Potasyum Klorür ampul </a:t>
            </a:r>
          </a:p>
          <a:p>
            <a:r>
              <a:rPr lang="tr-TR" b="1" dirty="0" smtClean="0"/>
              <a:t> YANLIŞ</a:t>
            </a:r>
            <a:r>
              <a:rPr lang="tr-TR" dirty="0" smtClean="0"/>
              <a:t>:Fent </a:t>
            </a:r>
          </a:p>
          <a:p>
            <a:r>
              <a:rPr lang="tr-TR" b="1" dirty="0" smtClean="0"/>
              <a:t> DOĞRU</a:t>
            </a:r>
            <a:r>
              <a:rPr lang="tr-TR" dirty="0" smtClean="0"/>
              <a:t>: </a:t>
            </a:r>
            <a:r>
              <a:rPr lang="tr-TR" dirty="0" err="1" smtClean="0"/>
              <a:t>Fentanyl</a:t>
            </a:r>
            <a:r>
              <a:rPr lang="tr-TR" dirty="0" smtClean="0"/>
              <a:t> </a:t>
            </a:r>
            <a:r>
              <a:rPr lang="tr-TR" dirty="0" err="1" smtClean="0"/>
              <a:t>flakon</a:t>
            </a:r>
            <a:r>
              <a:rPr lang="tr-TR" dirty="0" smtClean="0"/>
              <a:t> </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20000"/>
          </a:bodyPr>
          <a:lstStyle/>
          <a:p>
            <a:r>
              <a:rPr lang="tr-TR" b="1" dirty="0" smtClean="0"/>
              <a:t>13</a:t>
            </a:r>
            <a:r>
              <a:rPr lang="tr-TR" dirty="0" smtClean="0"/>
              <a:t>)Yüksek riskli ilaç istemi yapılırken adet, ampul, mililitre yerine miligram, gram, </a:t>
            </a:r>
            <a:r>
              <a:rPr lang="tr-TR" dirty="0" err="1" smtClean="0"/>
              <a:t>miliequalan</a:t>
            </a:r>
            <a:r>
              <a:rPr lang="tr-TR" dirty="0" smtClean="0"/>
              <a:t>, ünite şeklinde birimler kullanılır. ’’</a:t>
            </a:r>
            <a:r>
              <a:rPr lang="tr-TR" dirty="0" err="1" smtClean="0"/>
              <a:t>cc</a:t>
            </a:r>
            <a:r>
              <a:rPr lang="tr-TR" dirty="0" smtClean="0"/>
              <a:t> ve ml’’ kullanılmaz. </a:t>
            </a:r>
            <a:r>
              <a:rPr lang="tr-TR" b="1" dirty="0" smtClean="0"/>
              <a:t>YANLIŞ</a:t>
            </a:r>
            <a:r>
              <a:rPr lang="tr-TR" dirty="0" smtClean="0"/>
              <a:t>:</a:t>
            </a:r>
            <a:r>
              <a:rPr lang="tr-TR" dirty="0" err="1" smtClean="0"/>
              <a:t>Dormicum</a:t>
            </a:r>
            <a:r>
              <a:rPr lang="tr-TR" dirty="0" smtClean="0"/>
              <a:t> 5 ml ampul</a:t>
            </a:r>
          </a:p>
          <a:p>
            <a:r>
              <a:rPr lang="tr-TR" b="1" dirty="0" smtClean="0"/>
              <a:t>DOĞRU</a:t>
            </a:r>
            <a:r>
              <a:rPr lang="tr-TR" dirty="0" smtClean="0"/>
              <a:t>: </a:t>
            </a:r>
            <a:r>
              <a:rPr lang="tr-TR" dirty="0" err="1" smtClean="0"/>
              <a:t>Dormicum</a:t>
            </a:r>
            <a:r>
              <a:rPr lang="tr-TR" dirty="0" smtClean="0"/>
              <a:t> 5 mg ampul </a:t>
            </a:r>
          </a:p>
          <a:p>
            <a:r>
              <a:rPr lang="tr-TR" b="1" dirty="0" smtClean="0"/>
              <a:t>YANLIŞ</a:t>
            </a:r>
            <a:r>
              <a:rPr lang="tr-TR" dirty="0" smtClean="0"/>
              <a:t>: </a:t>
            </a:r>
            <a:r>
              <a:rPr lang="tr-TR" dirty="0" err="1" smtClean="0"/>
              <a:t>Dormicum</a:t>
            </a:r>
            <a:r>
              <a:rPr lang="tr-TR" dirty="0" smtClean="0"/>
              <a:t> 5 </a:t>
            </a:r>
            <a:r>
              <a:rPr lang="tr-TR" dirty="0" err="1" smtClean="0"/>
              <a:t>cc</a:t>
            </a:r>
            <a:r>
              <a:rPr lang="tr-TR" dirty="0" smtClean="0"/>
              <a:t> ampul </a:t>
            </a:r>
            <a:br>
              <a:rPr lang="tr-TR" dirty="0" smtClean="0"/>
            </a:br>
            <a:r>
              <a:rPr lang="tr-TR" b="1" dirty="0" smtClean="0"/>
              <a:t>DOĞRU</a:t>
            </a:r>
            <a:r>
              <a:rPr lang="tr-TR" dirty="0" smtClean="0"/>
              <a:t>: </a:t>
            </a:r>
            <a:r>
              <a:rPr lang="tr-TR" dirty="0" err="1" smtClean="0"/>
              <a:t>Dormicum</a:t>
            </a:r>
            <a:r>
              <a:rPr lang="tr-TR" dirty="0" smtClean="0"/>
              <a:t> 5 mg ampul</a:t>
            </a:r>
          </a:p>
          <a:p>
            <a:r>
              <a:rPr lang="tr-TR" b="1" dirty="0" smtClean="0"/>
              <a:t>14</a:t>
            </a:r>
            <a:r>
              <a:rPr lang="tr-TR" dirty="0" smtClean="0"/>
              <a:t>) Sıfır rakamı ile karışma olasılığı yüzünden tüm ilaçlarda olduğu gibi yüksek riskli ilaçlarda da ‘’</a:t>
            </a:r>
            <a:r>
              <a:rPr lang="tr-TR" dirty="0" err="1" smtClean="0"/>
              <a:t>cc</a:t>
            </a:r>
            <a:r>
              <a:rPr lang="tr-TR" dirty="0" smtClean="0"/>
              <a:t>’’ kullanılmaz, ilaç dozunun birimi yazılır.</a:t>
            </a:r>
          </a:p>
          <a:p>
            <a:r>
              <a:rPr lang="tr-TR" b="1" dirty="0" smtClean="0"/>
              <a:t> YANLIŞ</a:t>
            </a:r>
            <a:r>
              <a:rPr lang="tr-TR" dirty="0" smtClean="0"/>
              <a:t>:100 </a:t>
            </a:r>
            <a:r>
              <a:rPr lang="tr-TR" dirty="0" err="1" smtClean="0"/>
              <a:t>cc</a:t>
            </a:r>
            <a:r>
              <a:rPr lang="tr-TR" dirty="0" smtClean="0"/>
              <a:t> </a:t>
            </a:r>
          </a:p>
          <a:p>
            <a:r>
              <a:rPr lang="tr-TR" b="1" dirty="0" smtClean="0"/>
              <a:t>DOĞRU</a:t>
            </a:r>
            <a:r>
              <a:rPr lang="tr-TR" dirty="0" smtClean="0"/>
              <a:t>:100 mg</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20000"/>
          </a:bodyPr>
          <a:lstStyle/>
          <a:p>
            <a:r>
              <a:rPr lang="tr-TR" sz="2600" b="1" dirty="0" smtClean="0"/>
              <a:t>15</a:t>
            </a:r>
            <a:r>
              <a:rPr lang="tr-TR" sz="2600" dirty="0" smtClean="0"/>
              <a:t>)Yüksek riskli ilaç reçete edilirken “lüzum halinde’’, ’’tarif edildiği gibi’’, ’’aynen lütfen’’ ifadeleri kullanılmaz </a:t>
            </a:r>
          </a:p>
          <a:p>
            <a:r>
              <a:rPr lang="tr-TR" sz="2600" dirty="0" smtClean="0"/>
              <a:t> Yeni çıkan ilaçları kullanan hastalar çok dikkatli bir şekilde izlenirler. Prospektüste belirtilen yan etkiler dışında bir etki gözlemlenirse en kısa zamanda hastanın doktoruna haber verilir.</a:t>
            </a:r>
          </a:p>
          <a:p>
            <a:r>
              <a:rPr lang="tr-TR" sz="2600" b="1" dirty="0" smtClean="0"/>
              <a:t>16</a:t>
            </a:r>
            <a:r>
              <a:rPr lang="tr-TR" sz="2600" dirty="0" smtClean="0"/>
              <a:t>)Yüksek riskli ilaçlarda sözel </a:t>
            </a:r>
            <a:r>
              <a:rPr lang="tr-TR" sz="2600" dirty="0" err="1" smtClean="0"/>
              <a:t>order</a:t>
            </a:r>
            <a:r>
              <a:rPr lang="tr-TR" sz="2600" dirty="0" smtClean="0"/>
              <a:t> alınmaz. Hekimi telefon ile </a:t>
            </a:r>
            <a:r>
              <a:rPr lang="tr-TR" sz="2600" dirty="0" err="1" smtClean="0"/>
              <a:t>order</a:t>
            </a:r>
            <a:r>
              <a:rPr lang="tr-TR" sz="2600" dirty="0" smtClean="0"/>
              <a:t> ettiyse hemen hastanede ki uzman hekime </a:t>
            </a:r>
            <a:r>
              <a:rPr lang="tr-TR" sz="2600" dirty="0" err="1" smtClean="0"/>
              <a:t>order</a:t>
            </a:r>
            <a:r>
              <a:rPr lang="tr-TR" sz="2600" dirty="0" smtClean="0"/>
              <a:t> ettirilir.</a:t>
            </a:r>
          </a:p>
          <a:p>
            <a:r>
              <a:rPr lang="tr-TR" sz="2600" b="1" dirty="0" smtClean="0"/>
              <a:t>17</a:t>
            </a:r>
            <a:r>
              <a:rPr lang="tr-TR" sz="2600" dirty="0" smtClean="0"/>
              <a:t>) Eczane ve Serviste Etiketleme:  Tüm yüksek riskli ilaçların, yüksek risk içeren sıvıların kutularının üzerine; ilacın ismini, etken maddesini, son kullanma tarihini kapatmayacak şekilde “Yüksek Riskli İlaç Etiketi” yapıştırılır</a:t>
            </a:r>
          </a:p>
          <a:p>
            <a:r>
              <a:rPr lang="tr-TR" sz="2600" b="1" dirty="0" smtClean="0"/>
              <a:t>18</a:t>
            </a:r>
            <a:r>
              <a:rPr lang="tr-TR" sz="2600" dirty="0" smtClean="0"/>
              <a:t>) Üzerine etiket yapıştırılamayacak kadar küçük ampuller kilitli poşete konur ve poşet üzerine Yüksek Riskli İlaç Etiketi” yapıştırılır. Bu ilaçlar servislerde poşetinden çıkartılmadan ilaç kutularında saklanır.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endParaRPr lang="tr-TR" dirty="0"/>
          </a:p>
        </p:txBody>
      </p:sp>
      <p:sp>
        <p:nvSpPr>
          <p:cNvPr id="3" name="Content Placeholder 2"/>
          <p:cNvSpPr>
            <a:spLocks noGrp="1"/>
          </p:cNvSpPr>
          <p:nvPr>
            <p:ph idx="1"/>
          </p:nvPr>
        </p:nvSpPr>
        <p:spPr/>
        <p:txBody>
          <a:bodyPr>
            <a:normAutofit fontScale="40000" lnSpcReduction="20000"/>
          </a:bodyPr>
          <a:lstStyle/>
          <a:p>
            <a:r>
              <a:rPr lang="tr-TR" b="1" dirty="0" smtClean="0"/>
              <a:t>19</a:t>
            </a:r>
            <a:r>
              <a:rPr lang="tr-TR" sz="4200" dirty="0" smtClean="0"/>
              <a:t>) Yüksek Riskli İlaçların Saklanması: Yüksek riskli ilaçlar, eczanede belirlenmiş olan kilitli dolaplarda, üzerinde yüksek riskli ilaç olduğunu belirten etiketlerle etiketlenmiş kutularda stoklanır </a:t>
            </a:r>
          </a:p>
          <a:p>
            <a:r>
              <a:rPr lang="tr-TR" sz="4200" b="1" dirty="0" smtClean="0"/>
              <a:t>20</a:t>
            </a:r>
            <a:r>
              <a:rPr lang="tr-TR" sz="4200" dirty="0" smtClean="0"/>
              <a:t>) Buzdolabında saklanması gereken yüksek riskli ilaçlar diğer ilaçlardan ayrı raflarda tutulurlar </a:t>
            </a:r>
          </a:p>
          <a:p>
            <a:r>
              <a:rPr lang="tr-TR" sz="4200" b="1" dirty="0" smtClean="0"/>
              <a:t>21</a:t>
            </a:r>
            <a:r>
              <a:rPr lang="tr-TR" sz="4200" dirty="0" smtClean="0"/>
              <a:t>)Aynı ilacın farklı dozları yan yana gelecek şekilde yerleştirilmez, alfabetik sıra kullanılmaz </a:t>
            </a:r>
          </a:p>
          <a:p>
            <a:r>
              <a:rPr lang="tr-TR" sz="4200" b="1" dirty="0" smtClean="0"/>
              <a:t>22</a:t>
            </a:r>
            <a:r>
              <a:rPr lang="tr-TR" sz="4200" dirty="0" smtClean="0"/>
              <a:t>)Birbirine benzer görünümde ilaçlar yan yana stoklanmaz. </a:t>
            </a:r>
          </a:p>
          <a:p>
            <a:r>
              <a:rPr lang="tr-TR" sz="4200" b="1" dirty="0" smtClean="0"/>
              <a:t>23</a:t>
            </a:r>
            <a:r>
              <a:rPr lang="tr-TR" sz="4200" dirty="0" smtClean="0"/>
              <a:t>)Yüksek Riskli İlaçların Uygulanması: Yüksek riskli ilaçlar, eczaneden doktor istemi doğrultusunda ve en fazla 24 saatlik dozlar şeklinde talep edilir. Günlük doz mutlaka belirtilir; lüzumu halinde uygulanmak üzere istem yapılmaz</a:t>
            </a:r>
          </a:p>
          <a:p>
            <a:r>
              <a:rPr lang="tr-TR" sz="4200" b="1" dirty="0" smtClean="0"/>
              <a:t>24</a:t>
            </a:r>
            <a:r>
              <a:rPr lang="tr-TR" sz="4200" dirty="0" smtClean="0"/>
              <a:t>) Yüksek riskli ilaçlar için kullanılacak antidotlar (varsa) her zaman kullanılabilecek şekilde yakında ve hazır şekilde bulundurulmalıdır.</a:t>
            </a:r>
          </a:p>
          <a:p>
            <a:r>
              <a:rPr lang="tr-TR" sz="4200" b="1" dirty="0" smtClean="0"/>
              <a:t>25</a:t>
            </a:r>
            <a:r>
              <a:rPr lang="tr-TR" sz="4200" dirty="0" smtClean="0"/>
              <a:t>) Hastanın yüksek riskli ilaç kullanımı sona erdirildiğinde artan ilaçlar, ilacın sonlandırıldığı </a:t>
            </a:r>
            <a:r>
              <a:rPr lang="tr-TR" sz="4200" dirty="0" err="1" smtClean="0"/>
              <a:t>shiftte</a:t>
            </a:r>
            <a:r>
              <a:rPr lang="tr-TR" sz="4200" dirty="0" smtClean="0"/>
              <a:t> eczaneye iade edilir. </a:t>
            </a:r>
          </a:p>
          <a:p>
            <a:r>
              <a:rPr lang="tr-TR" sz="4200" b="1" dirty="0" smtClean="0"/>
              <a:t>ÖRNEK</a:t>
            </a:r>
            <a:r>
              <a:rPr lang="tr-TR" sz="4200" dirty="0" smtClean="0"/>
              <a:t>:Potasyum Klorür Bulundurma ve Hazırlanma Kuralları: Hastanemizde Potasyum Klorür ampulün sadece %7,5 konsantrasyonlu formu kullanılır</a:t>
            </a:r>
          </a:p>
          <a:p>
            <a:r>
              <a:rPr lang="tr-TR" sz="4200" dirty="0" smtClean="0"/>
              <a:t>  Potasyum Klorür ampuller servislerde stoklanmaz</a:t>
            </a:r>
          </a:p>
          <a:p>
            <a:r>
              <a:rPr lang="tr-TR" sz="4200" dirty="0" smtClean="0"/>
              <a:t>Yeşil reçeteye tabi ilaçlar da yüksek riskli ilaç kapsamındadır.</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576</TotalTime>
  <Words>435</Words>
  <Application>Microsoft Office PowerPoint</Application>
  <PresentationFormat>On-screen Show (4:3)</PresentationFormat>
  <Paragraphs>54</Paragraphs>
  <Slides>11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3" baseType="lpstr">
      <vt:lpstr>Office Theme</vt:lpstr>
      <vt:lpstr>Acrobat Document</vt:lpstr>
      <vt:lpstr>     YÜKSEK RİSKLİ İLAÇLARIN YÖNETİMİ          </vt:lpstr>
      <vt:lpstr>PowerPoint Presentation</vt:lpstr>
      <vt:lpstr>TANIM VE KISALTMALAR</vt:lpstr>
      <vt:lpstr> FAALİYET AKIŞI</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PARANTERAL İLAÇ UYGULAMALARI</dc:title>
  <dc:creator>senay</dc:creator>
  <cp:lastModifiedBy>HIS-EnkljyDnsma1</cp:lastModifiedBy>
  <cp:revision>85</cp:revision>
  <dcterms:created xsi:type="dcterms:W3CDTF">2020-04-09T06:20:29Z</dcterms:created>
  <dcterms:modified xsi:type="dcterms:W3CDTF">2024-01-25T06:42:15Z</dcterms:modified>
</cp:coreProperties>
</file>